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3" r:id="rId2"/>
    <p:sldId id="263" r:id="rId3"/>
    <p:sldId id="293" r:id="rId4"/>
    <p:sldId id="294" r:id="rId5"/>
    <p:sldId id="295" r:id="rId6"/>
    <p:sldId id="296" r:id="rId7"/>
    <p:sldId id="297" r:id="rId8"/>
    <p:sldId id="298" r:id="rId9"/>
    <p:sldId id="299" r:id="rId10"/>
    <p:sldId id="333" r:id="rId11"/>
    <p:sldId id="301" r:id="rId12"/>
    <p:sldId id="300" r:id="rId13"/>
    <p:sldId id="302" r:id="rId14"/>
    <p:sldId id="303" r:id="rId15"/>
    <p:sldId id="304" r:id="rId16"/>
    <p:sldId id="306" r:id="rId17"/>
    <p:sldId id="307" r:id="rId18"/>
    <p:sldId id="305" r:id="rId19"/>
    <p:sldId id="324" r:id="rId20"/>
    <p:sldId id="308" r:id="rId21"/>
    <p:sldId id="309" r:id="rId22"/>
    <p:sldId id="325" r:id="rId23"/>
    <p:sldId id="311" r:id="rId24"/>
    <p:sldId id="326" r:id="rId25"/>
    <p:sldId id="327" r:id="rId26"/>
    <p:sldId id="310" r:id="rId27"/>
    <p:sldId id="328" r:id="rId28"/>
    <p:sldId id="329" r:id="rId29"/>
    <p:sldId id="312" r:id="rId30"/>
    <p:sldId id="313" r:id="rId31"/>
    <p:sldId id="314" r:id="rId32"/>
    <p:sldId id="330" r:id="rId33"/>
    <p:sldId id="331" r:id="rId34"/>
    <p:sldId id="315" r:id="rId35"/>
    <p:sldId id="316" r:id="rId36"/>
    <p:sldId id="317" r:id="rId37"/>
    <p:sldId id="319" r:id="rId38"/>
    <p:sldId id="318" r:id="rId39"/>
    <p:sldId id="321" r:id="rId40"/>
    <p:sldId id="320" r:id="rId41"/>
    <p:sldId id="332" r:id="rId42"/>
    <p:sldId id="32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1" d="100"/>
          <a:sy n="161" d="100"/>
        </p:scale>
        <p:origin x="168" y="1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77C3F-B8A6-4BFF-B778-802F5830AFD9}"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A2F0A-2BD5-4C64-B677-C8A350823C45}" type="slidenum">
              <a:rPr lang="en-US" smtClean="0"/>
              <a:t>‹#›</a:t>
            </a:fld>
            <a:endParaRPr lang="en-US"/>
          </a:p>
        </p:txBody>
      </p:sp>
    </p:spTree>
    <p:extLst>
      <p:ext uri="{BB962C8B-B14F-4D97-AF65-F5344CB8AC3E}">
        <p14:creationId xmlns:p14="http://schemas.microsoft.com/office/powerpoint/2010/main" val="58176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E30C-6A93-4E81-8F82-67FB25756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95D49-842E-4811-8F92-96A80EB95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CF0BFC-CAD0-411A-9712-9FE0037443ED}"/>
              </a:ext>
            </a:extLst>
          </p:cNvPr>
          <p:cNvSpPr>
            <a:spLocks noGrp="1"/>
          </p:cNvSpPr>
          <p:nvPr>
            <p:ph type="dt" sz="half" idx="10"/>
          </p:nvPr>
        </p:nvSpPr>
        <p:spPr/>
        <p:txBody>
          <a:bodyPr/>
          <a:lstStyle/>
          <a:p>
            <a:fld id="{086887D9-583F-4493-84F6-C2C9167346BD}" type="datetime1">
              <a:rPr lang="en-US" smtClean="0"/>
              <a:t>8/25/2020</a:t>
            </a:fld>
            <a:endParaRPr lang="en-US"/>
          </a:p>
        </p:txBody>
      </p:sp>
      <p:sp>
        <p:nvSpPr>
          <p:cNvPr id="5" name="Footer Placeholder 4">
            <a:extLst>
              <a:ext uri="{FF2B5EF4-FFF2-40B4-BE49-F238E27FC236}">
                <a16:creationId xmlns:a16="http://schemas.microsoft.com/office/drawing/2014/main" id="{3E165B47-6E93-4120-80C4-51992C123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ED62-312C-4B6C-BE84-E38ACC6EEE15}"/>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92829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7CE3-04A2-4B86-AA54-A46BFC47A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3CB5D8-99EA-4E81-BAF6-6F5D563D85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687FE-5C96-484A-8C10-30D2BCA741A7}"/>
              </a:ext>
            </a:extLst>
          </p:cNvPr>
          <p:cNvSpPr>
            <a:spLocks noGrp="1"/>
          </p:cNvSpPr>
          <p:nvPr>
            <p:ph type="dt" sz="half" idx="10"/>
          </p:nvPr>
        </p:nvSpPr>
        <p:spPr/>
        <p:txBody>
          <a:bodyPr/>
          <a:lstStyle/>
          <a:p>
            <a:fld id="{C530EEEA-D1AB-4577-9CFB-64D1A5DF7DEC}" type="datetime1">
              <a:rPr lang="en-US" smtClean="0"/>
              <a:t>8/25/2020</a:t>
            </a:fld>
            <a:endParaRPr lang="en-US"/>
          </a:p>
        </p:txBody>
      </p:sp>
      <p:sp>
        <p:nvSpPr>
          <p:cNvPr id="5" name="Footer Placeholder 4">
            <a:extLst>
              <a:ext uri="{FF2B5EF4-FFF2-40B4-BE49-F238E27FC236}">
                <a16:creationId xmlns:a16="http://schemas.microsoft.com/office/drawing/2014/main" id="{4CF91247-7E3A-4767-9C37-23B8EADAF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860C2-AB62-452D-AF62-D46F144FD1AB}"/>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268051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B8947-CFA2-4B9C-881D-93BA1C240E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314836-C581-422F-BDAE-21692460C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A31EF-4580-4AAD-8005-E5886980AD24}"/>
              </a:ext>
            </a:extLst>
          </p:cNvPr>
          <p:cNvSpPr>
            <a:spLocks noGrp="1"/>
          </p:cNvSpPr>
          <p:nvPr>
            <p:ph type="dt" sz="half" idx="10"/>
          </p:nvPr>
        </p:nvSpPr>
        <p:spPr/>
        <p:txBody>
          <a:bodyPr/>
          <a:lstStyle/>
          <a:p>
            <a:fld id="{A5BF6C65-C9D9-4DCC-BEB4-6A9E8F6B0F57}" type="datetime1">
              <a:rPr lang="en-US" smtClean="0"/>
              <a:t>8/25/2020</a:t>
            </a:fld>
            <a:endParaRPr lang="en-US"/>
          </a:p>
        </p:txBody>
      </p:sp>
      <p:sp>
        <p:nvSpPr>
          <p:cNvPr id="5" name="Footer Placeholder 4">
            <a:extLst>
              <a:ext uri="{FF2B5EF4-FFF2-40B4-BE49-F238E27FC236}">
                <a16:creationId xmlns:a16="http://schemas.microsoft.com/office/drawing/2014/main" id="{51F8B50F-B59A-45CA-847F-22D285CA4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A1FD6-8A5A-45A3-837F-06F0826AE70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8634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AABB-43DF-4483-AEC7-C41D97F5D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0CCDF-359F-4BA4-9720-1AA2E30B1C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7E0C-F7BF-4FD1-A493-15582B22853C}"/>
              </a:ext>
            </a:extLst>
          </p:cNvPr>
          <p:cNvSpPr>
            <a:spLocks noGrp="1"/>
          </p:cNvSpPr>
          <p:nvPr>
            <p:ph type="dt" sz="half" idx="10"/>
          </p:nvPr>
        </p:nvSpPr>
        <p:spPr/>
        <p:txBody>
          <a:bodyPr/>
          <a:lstStyle/>
          <a:p>
            <a:fld id="{726AA891-0B6B-417B-BB24-A4C5F5E79954}" type="datetime1">
              <a:rPr lang="en-US" smtClean="0"/>
              <a:t>8/25/2020</a:t>
            </a:fld>
            <a:endParaRPr lang="en-US"/>
          </a:p>
        </p:txBody>
      </p:sp>
      <p:sp>
        <p:nvSpPr>
          <p:cNvPr id="5" name="Footer Placeholder 4">
            <a:extLst>
              <a:ext uri="{FF2B5EF4-FFF2-40B4-BE49-F238E27FC236}">
                <a16:creationId xmlns:a16="http://schemas.microsoft.com/office/drawing/2014/main" id="{8C24CC6D-A6DC-4FDC-8AF9-440F57D54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8F77-59DE-4948-B056-CFE7D4143721}"/>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22388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9C9D-94F8-4711-A141-E5FEE4277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69510-FB1F-4133-81FE-5F2E09B27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45BCAA-9166-40B6-B23E-F4A7E3F87D44}"/>
              </a:ext>
            </a:extLst>
          </p:cNvPr>
          <p:cNvSpPr>
            <a:spLocks noGrp="1"/>
          </p:cNvSpPr>
          <p:nvPr>
            <p:ph type="dt" sz="half" idx="10"/>
          </p:nvPr>
        </p:nvSpPr>
        <p:spPr/>
        <p:txBody>
          <a:bodyPr/>
          <a:lstStyle/>
          <a:p>
            <a:fld id="{0C46ED39-5AEB-4716-A2CF-C22F56B09709}" type="datetime1">
              <a:rPr lang="en-US" smtClean="0"/>
              <a:t>8/25/2020</a:t>
            </a:fld>
            <a:endParaRPr lang="en-US"/>
          </a:p>
        </p:txBody>
      </p:sp>
      <p:sp>
        <p:nvSpPr>
          <p:cNvPr id="5" name="Footer Placeholder 4">
            <a:extLst>
              <a:ext uri="{FF2B5EF4-FFF2-40B4-BE49-F238E27FC236}">
                <a16:creationId xmlns:a16="http://schemas.microsoft.com/office/drawing/2014/main" id="{6AEBE24F-41C2-4720-B9B3-99DCE8E6B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C438A-6AE1-4583-BB29-FCA88BA95BF2}"/>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96306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9892-2A97-40F5-A983-68C5E6EF1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70D10-7F69-42C0-9823-2E7C78B0EF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22C1DA-58CF-478F-91DC-82D4C5DB4B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50AC9-84D3-4BB7-AF2F-D71E8A267A66}"/>
              </a:ext>
            </a:extLst>
          </p:cNvPr>
          <p:cNvSpPr>
            <a:spLocks noGrp="1"/>
          </p:cNvSpPr>
          <p:nvPr>
            <p:ph type="dt" sz="half" idx="10"/>
          </p:nvPr>
        </p:nvSpPr>
        <p:spPr/>
        <p:txBody>
          <a:bodyPr/>
          <a:lstStyle/>
          <a:p>
            <a:fld id="{1DAD328E-920A-4B4C-B549-B9F42EBE187E}" type="datetime1">
              <a:rPr lang="en-US" smtClean="0"/>
              <a:t>8/25/2020</a:t>
            </a:fld>
            <a:endParaRPr lang="en-US"/>
          </a:p>
        </p:txBody>
      </p:sp>
      <p:sp>
        <p:nvSpPr>
          <p:cNvPr id="6" name="Footer Placeholder 5">
            <a:extLst>
              <a:ext uri="{FF2B5EF4-FFF2-40B4-BE49-F238E27FC236}">
                <a16:creationId xmlns:a16="http://schemas.microsoft.com/office/drawing/2014/main" id="{9C69DC79-4086-4383-B495-224037DE3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E5F2B-F51A-4C10-9EA2-56999C3B933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4275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511D-3435-4083-A4D3-1AB7536B57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A4E24-3A86-4344-A152-043595C6D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202909-BF84-4ED6-AE22-3A4F3DB8A2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1979D7-20E1-4ACE-A132-7FEF74C05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F8EF5-D201-405D-B7A9-55FF1C3F1D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220E5-132A-48D7-805B-2D1A92FD6F1C}"/>
              </a:ext>
            </a:extLst>
          </p:cNvPr>
          <p:cNvSpPr>
            <a:spLocks noGrp="1"/>
          </p:cNvSpPr>
          <p:nvPr>
            <p:ph type="dt" sz="half" idx="10"/>
          </p:nvPr>
        </p:nvSpPr>
        <p:spPr/>
        <p:txBody>
          <a:bodyPr/>
          <a:lstStyle/>
          <a:p>
            <a:fld id="{0E3F608B-0E5A-4776-A8BF-AB98B6A8581C}" type="datetime1">
              <a:rPr lang="en-US" smtClean="0"/>
              <a:t>8/25/2020</a:t>
            </a:fld>
            <a:endParaRPr lang="en-US"/>
          </a:p>
        </p:txBody>
      </p:sp>
      <p:sp>
        <p:nvSpPr>
          <p:cNvPr id="8" name="Footer Placeholder 7">
            <a:extLst>
              <a:ext uri="{FF2B5EF4-FFF2-40B4-BE49-F238E27FC236}">
                <a16:creationId xmlns:a16="http://schemas.microsoft.com/office/drawing/2014/main" id="{0EDB3C0C-9EB4-4DD6-BDF7-162F5A3AF4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BE91C7-E4F4-4878-8318-07A352659457}"/>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5164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FE52-676C-43BE-B059-593E07B77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12031-426C-48AC-8A9D-973CA987F498}"/>
              </a:ext>
            </a:extLst>
          </p:cNvPr>
          <p:cNvSpPr>
            <a:spLocks noGrp="1"/>
          </p:cNvSpPr>
          <p:nvPr>
            <p:ph type="dt" sz="half" idx="10"/>
          </p:nvPr>
        </p:nvSpPr>
        <p:spPr/>
        <p:txBody>
          <a:bodyPr/>
          <a:lstStyle/>
          <a:p>
            <a:fld id="{673BFF67-C6F4-47AF-98C1-5B0C8A9FBB62}" type="datetime1">
              <a:rPr lang="en-US" smtClean="0"/>
              <a:t>8/25/2020</a:t>
            </a:fld>
            <a:endParaRPr lang="en-US"/>
          </a:p>
        </p:txBody>
      </p:sp>
      <p:sp>
        <p:nvSpPr>
          <p:cNvPr id="4" name="Footer Placeholder 3">
            <a:extLst>
              <a:ext uri="{FF2B5EF4-FFF2-40B4-BE49-F238E27FC236}">
                <a16:creationId xmlns:a16="http://schemas.microsoft.com/office/drawing/2014/main" id="{D0CA9767-BB12-438C-A03F-2D6B1E3CE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9568D3-1371-4DEB-B517-6A89EAD93D3D}"/>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37642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62F1A-DB68-41A4-B1B4-1CA07C94939E}"/>
              </a:ext>
            </a:extLst>
          </p:cNvPr>
          <p:cNvSpPr>
            <a:spLocks noGrp="1"/>
          </p:cNvSpPr>
          <p:nvPr>
            <p:ph type="dt" sz="half" idx="10"/>
          </p:nvPr>
        </p:nvSpPr>
        <p:spPr/>
        <p:txBody>
          <a:bodyPr/>
          <a:lstStyle/>
          <a:p>
            <a:fld id="{0225ADDF-E35D-4267-A639-A2B8FF6556BC}" type="datetime1">
              <a:rPr lang="en-US" smtClean="0"/>
              <a:t>8/25/2020</a:t>
            </a:fld>
            <a:endParaRPr lang="en-US"/>
          </a:p>
        </p:txBody>
      </p:sp>
      <p:sp>
        <p:nvSpPr>
          <p:cNvPr id="3" name="Footer Placeholder 2">
            <a:extLst>
              <a:ext uri="{FF2B5EF4-FFF2-40B4-BE49-F238E27FC236}">
                <a16:creationId xmlns:a16="http://schemas.microsoft.com/office/drawing/2014/main" id="{E32D468C-958D-47E2-9139-316748E7C3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A7D6C-27D4-4657-9717-E5EB9C484CAB}"/>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83003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CE08-D7CE-4758-8B74-FE02BA82B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7D2E4-E02A-48B7-8A62-84A8588DF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B5463-A34A-436F-A122-27B74AA8B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00C68-DB0B-45DD-AD17-4931FCE7D765}"/>
              </a:ext>
            </a:extLst>
          </p:cNvPr>
          <p:cNvSpPr>
            <a:spLocks noGrp="1"/>
          </p:cNvSpPr>
          <p:nvPr>
            <p:ph type="dt" sz="half" idx="10"/>
          </p:nvPr>
        </p:nvSpPr>
        <p:spPr/>
        <p:txBody>
          <a:bodyPr/>
          <a:lstStyle/>
          <a:p>
            <a:fld id="{3AB93695-02EF-4542-B399-78CE15594D4C}" type="datetime1">
              <a:rPr lang="en-US" smtClean="0"/>
              <a:t>8/25/2020</a:t>
            </a:fld>
            <a:endParaRPr lang="en-US"/>
          </a:p>
        </p:txBody>
      </p:sp>
      <p:sp>
        <p:nvSpPr>
          <p:cNvPr id="6" name="Footer Placeholder 5">
            <a:extLst>
              <a:ext uri="{FF2B5EF4-FFF2-40B4-BE49-F238E27FC236}">
                <a16:creationId xmlns:a16="http://schemas.microsoft.com/office/drawing/2014/main" id="{02A97C19-AC6B-41FA-A693-F47D3941C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A847D-4FDB-45C1-A810-3C3BD3E45FE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173587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8D3D-087C-4219-8364-D59877D0D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580E5-143B-4989-B41B-AA15EE6CE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2B2D8D-C231-456B-8E3C-F4EA2694D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41543-044B-4F32-8574-8BBBD6A23A46}"/>
              </a:ext>
            </a:extLst>
          </p:cNvPr>
          <p:cNvSpPr>
            <a:spLocks noGrp="1"/>
          </p:cNvSpPr>
          <p:nvPr>
            <p:ph type="dt" sz="half" idx="10"/>
          </p:nvPr>
        </p:nvSpPr>
        <p:spPr/>
        <p:txBody>
          <a:bodyPr/>
          <a:lstStyle/>
          <a:p>
            <a:fld id="{CFD66023-814F-4799-9DEA-00B1DE92C4C1}" type="datetime1">
              <a:rPr lang="en-US" smtClean="0"/>
              <a:t>8/25/2020</a:t>
            </a:fld>
            <a:endParaRPr lang="en-US"/>
          </a:p>
        </p:txBody>
      </p:sp>
      <p:sp>
        <p:nvSpPr>
          <p:cNvPr id="6" name="Footer Placeholder 5">
            <a:extLst>
              <a:ext uri="{FF2B5EF4-FFF2-40B4-BE49-F238E27FC236}">
                <a16:creationId xmlns:a16="http://schemas.microsoft.com/office/drawing/2014/main" id="{D7DB1A6A-BBD7-4E91-9523-75B865D4C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EC0F0-882B-4381-A7EA-DE0859D6EC5E}"/>
              </a:ext>
            </a:extLst>
          </p:cNvPr>
          <p:cNvSpPr>
            <a:spLocks noGrp="1"/>
          </p:cNvSpPr>
          <p:nvPr>
            <p:ph type="sldNum" sz="quarter" idx="12"/>
          </p:nvPr>
        </p:nvSpPr>
        <p:spPr/>
        <p:txBody>
          <a:bodyPr/>
          <a:lstStyle/>
          <a:p>
            <a:fld id="{E3AD285D-D54C-4612-AAC3-30E0C7369A31}" type="slidenum">
              <a:rPr lang="en-US" smtClean="0"/>
              <a:t>‹#›</a:t>
            </a:fld>
            <a:endParaRPr lang="en-US"/>
          </a:p>
        </p:txBody>
      </p:sp>
    </p:spTree>
    <p:extLst>
      <p:ext uri="{BB962C8B-B14F-4D97-AF65-F5344CB8AC3E}">
        <p14:creationId xmlns:p14="http://schemas.microsoft.com/office/powerpoint/2010/main" val="353592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6E227-9AC2-4338-B73E-C8EC1496A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9E6E79-A5E3-4207-BBED-C36F39AE4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DEF03-AF4D-49FE-B1B1-D8DD78C33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A7762-DA9A-4A22-9303-2D9A8FE06871}" type="datetime1">
              <a:rPr lang="en-US" smtClean="0"/>
              <a:t>8/25/2020</a:t>
            </a:fld>
            <a:endParaRPr lang="en-US"/>
          </a:p>
        </p:txBody>
      </p:sp>
      <p:sp>
        <p:nvSpPr>
          <p:cNvPr id="5" name="Footer Placeholder 4">
            <a:extLst>
              <a:ext uri="{FF2B5EF4-FFF2-40B4-BE49-F238E27FC236}">
                <a16:creationId xmlns:a16="http://schemas.microsoft.com/office/drawing/2014/main" id="{BE183130-4CF0-4CD7-BA0D-3A385EA7F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FA3421-0EEE-4E9D-B706-9D8CDA749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D285D-D54C-4612-AAC3-30E0C7369A31}" type="slidenum">
              <a:rPr lang="en-US" smtClean="0"/>
              <a:t>‹#›</a:t>
            </a:fld>
            <a:endParaRPr lang="en-US"/>
          </a:p>
        </p:txBody>
      </p:sp>
    </p:spTree>
    <p:extLst>
      <p:ext uri="{BB962C8B-B14F-4D97-AF65-F5344CB8AC3E}">
        <p14:creationId xmlns:p14="http://schemas.microsoft.com/office/powerpoint/2010/main" val="4180265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pa.gov/indoor-air-quality-iaq" TargetMode="External"/><Relationship Id="rId1" Type="http://schemas.openxmlformats.org/officeDocument/2006/relationships/slideLayout" Target="../slideLayouts/slideLayout7.xml"/><Relationship Id="rId5" Type="http://schemas.openxmlformats.org/officeDocument/2006/relationships/hyperlink" Target="https://www.calacademy.org/efficient-building-design"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rapidtables.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rapidtables.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shrae.org/" TargetMode="Externa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C5CF3BF-38AD-46BB-B649-E7657CC5AC19}"/>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Mechanical Systems</a:t>
            </a:r>
          </a:p>
        </p:txBody>
      </p:sp>
      <p:sp>
        <p:nvSpPr>
          <p:cNvPr id="28" name="Slide Number Placeholder 7">
            <a:extLst>
              <a:ext uri="{FF2B5EF4-FFF2-40B4-BE49-F238E27FC236}">
                <a16:creationId xmlns:a16="http://schemas.microsoft.com/office/drawing/2014/main" id="{32E4B977-D2D5-4981-98CA-26FB2B324B94}"/>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a:t>
            </a:fld>
            <a:endParaRPr lang="en-US" dirty="0"/>
          </a:p>
        </p:txBody>
      </p:sp>
      <p:pic>
        <p:nvPicPr>
          <p:cNvPr id="3" name="Picture 2" descr="A picture containing sky, outdoor, road, tree&#10;&#10;Description automatically generated">
            <a:extLst>
              <a:ext uri="{FF2B5EF4-FFF2-40B4-BE49-F238E27FC236}">
                <a16:creationId xmlns:a16="http://schemas.microsoft.com/office/drawing/2014/main" id="{32937751-5A86-4814-854D-31CDDA821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024" y="820335"/>
            <a:ext cx="10161951" cy="5672540"/>
          </a:xfrm>
          <a:prstGeom prst="rect">
            <a:avLst/>
          </a:prstGeom>
        </p:spPr>
      </p:pic>
    </p:spTree>
    <p:extLst>
      <p:ext uri="{BB962C8B-B14F-4D97-AF65-F5344CB8AC3E}">
        <p14:creationId xmlns:p14="http://schemas.microsoft.com/office/powerpoint/2010/main" val="85439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10</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2372637"/>
          </a:xfrm>
          <a:prstGeom prst="rect">
            <a:avLst/>
          </a:prstGeom>
          <a:noFill/>
        </p:spPr>
        <p:txBody>
          <a:bodyPr wrap="square" rtlCol="0">
            <a:spAutoFit/>
          </a:bodyPr>
          <a:lstStyle/>
          <a:p>
            <a:pPr fontAlgn="ctr"/>
            <a:r>
              <a:rPr lang="en-US" sz="2400" b="1" dirty="0"/>
              <a:t>HVAC Components</a:t>
            </a:r>
          </a:p>
          <a:p>
            <a:pPr fontAlgn="ctr"/>
            <a:r>
              <a:rPr lang="en-US" sz="2400" b="1" dirty="0"/>
              <a:t>Ventilation</a:t>
            </a:r>
          </a:p>
          <a:p>
            <a:pPr fontAlgn="ctr"/>
            <a:endParaRPr lang="en-US" sz="2400" b="1" dirty="0"/>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EPA - IAQ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https://www.epa.gov/indoor-air-quality-iaq</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6283C84-E87E-4E55-B355-817DF73D0074}"/>
              </a:ext>
            </a:extLst>
          </p:cNvPr>
          <p:cNvPicPr/>
          <p:nvPr/>
        </p:nvPicPr>
        <p:blipFill>
          <a:blip r:embed="rId3">
            <a:extLst>
              <a:ext uri="{28A0092B-C50C-407E-A947-70E740481C1C}">
                <a14:useLocalDpi xmlns:a14="http://schemas.microsoft.com/office/drawing/2010/main" val="0"/>
              </a:ext>
            </a:extLst>
          </a:blip>
          <a:stretch>
            <a:fillRect/>
          </a:stretch>
        </p:blipFill>
        <p:spPr>
          <a:xfrm>
            <a:off x="3797700" y="2807524"/>
            <a:ext cx="2094865" cy="1828800"/>
          </a:xfrm>
          <a:prstGeom prst="rect">
            <a:avLst/>
          </a:prstGeom>
        </p:spPr>
      </p:pic>
      <p:pic>
        <p:nvPicPr>
          <p:cNvPr id="4" name="Picture 3" descr="A picture containing sky, grass, outdoor&#10;&#10;Description automatically generated">
            <a:extLst>
              <a:ext uri="{FF2B5EF4-FFF2-40B4-BE49-F238E27FC236}">
                <a16:creationId xmlns:a16="http://schemas.microsoft.com/office/drawing/2014/main" id="{3CD745F6-57AE-403E-B790-D5A8B64A0A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98454" y="2833090"/>
            <a:ext cx="1828800" cy="1828800"/>
          </a:xfrm>
          <a:prstGeom prst="rect">
            <a:avLst/>
          </a:prstGeom>
        </p:spPr>
      </p:pic>
      <p:sp>
        <p:nvSpPr>
          <p:cNvPr id="14" name="TextBox 13">
            <a:extLst>
              <a:ext uri="{FF2B5EF4-FFF2-40B4-BE49-F238E27FC236}">
                <a16:creationId xmlns:a16="http://schemas.microsoft.com/office/drawing/2014/main" id="{48130217-53E8-4086-A622-A4F9266DC050}"/>
              </a:ext>
            </a:extLst>
          </p:cNvPr>
          <p:cNvSpPr txBox="1"/>
          <p:nvPr/>
        </p:nvSpPr>
        <p:spPr>
          <a:xfrm>
            <a:off x="47430" y="5108417"/>
            <a:ext cx="6146800" cy="375552"/>
          </a:xfrm>
          <a:prstGeom prst="rect">
            <a:avLst/>
          </a:prstGeom>
          <a:noFill/>
        </p:spPr>
        <p:txBody>
          <a:bodyPr wrap="square">
            <a:spAutoFit/>
          </a:bodyPr>
          <a:lstStyle/>
          <a:p>
            <a:pPr marL="0" marR="0">
              <a:lnSpc>
                <a:spcPct val="107000"/>
              </a:lnSpc>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https://www.calacademy.org/efficient-building-design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86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11</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830997"/>
          </a:xfrm>
          <a:prstGeom prst="rect">
            <a:avLst/>
          </a:prstGeom>
          <a:noFill/>
        </p:spPr>
        <p:txBody>
          <a:bodyPr wrap="square" rtlCol="0">
            <a:spAutoFit/>
          </a:bodyPr>
          <a:lstStyle/>
          <a:p>
            <a:pPr fontAlgn="ctr"/>
            <a:r>
              <a:rPr lang="en-US" sz="2400" b="1" dirty="0"/>
              <a:t>HVAC Components</a:t>
            </a:r>
          </a:p>
          <a:p>
            <a:pPr fontAlgn="ctr"/>
            <a:r>
              <a:rPr lang="en-US" sz="2400" b="1" dirty="0"/>
              <a:t>Air Conditioning</a:t>
            </a:r>
          </a:p>
        </p:txBody>
      </p:sp>
      <p:pic>
        <p:nvPicPr>
          <p:cNvPr id="7" name="Picture 6" descr="A screenshot of a cell phone&#10;&#10;Description automatically generated">
            <a:extLst>
              <a:ext uri="{FF2B5EF4-FFF2-40B4-BE49-F238E27FC236}">
                <a16:creationId xmlns:a16="http://schemas.microsoft.com/office/drawing/2014/main" id="{FDAF3C39-C934-4221-A180-7CEAC2FBF758}"/>
              </a:ext>
            </a:extLst>
          </p:cNvPr>
          <p:cNvPicPr/>
          <p:nvPr/>
        </p:nvPicPr>
        <p:blipFill>
          <a:blip r:embed="rId2">
            <a:extLst>
              <a:ext uri="{28A0092B-C50C-407E-A947-70E740481C1C}">
                <a14:useLocalDpi xmlns:a14="http://schemas.microsoft.com/office/drawing/2010/main" val="0"/>
              </a:ext>
            </a:extLst>
          </a:blip>
          <a:stretch>
            <a:fillRect/>
          </a:stretch>
        </p:blipFill>
        <p:spPr>
          <a:xfrm>
            <a:off x="2604951" y="1365618"/>
            <a:ext cx="6982097" cy="5309819"/>
          </a:xfrm>
          <a:prstGeom prst="rect">
            <a:avLst/>
          </a:prstGeom>
        </p:spPr>
      </p:pic>
    </p:spTree>
    <p:extLst>
      <p:ext uri="{BB962C8B-B14F-4D97-AF65-F5344CB8AC3E}">
        <p14:creationId xmlns:p14="http://schemas.microsoft.com/office/powerpoint/2010/main" val="394022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12</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830997"/>
          </a:xfrm>
          <a:prstGeom prst="rect">
            <a:avLst/>
          </a:prstGeom>
          <a:noFill/>
        </p:spPr>
        <p:txBody>
          <a:bodyPr wrap="square" rtlCol="0">
            <a:spAutoFit/>
          </a:bodyPr>
          <a:lstStyle/>
          <a:p>
            <a:pPr fontAlgn="ctr"/>
            <a:r>
              <a:rPr lang="en-US" sz="2400" b="1" dirty="0"/>
              <a:t>HVAC Components</a:t>
            </a:r>
          </a:p>
          <a:p>
            <a:pPr fontAlgn="ctr"/>
            <a:r>
              <a:rPr lang="en-US" sz="2400" b="1" dirty="0"/>
              <a:t>Air Conditioning</a:t>
            </a:r>
          </a:p>
        </p:txBody>
      </p:sp>
      <p:pic>
        <p:nvPicPr>
          <p:cNvPr id="4" name="Picture 3" descr="A picture containing sky&#10;&#10;Description automatically generated">
            <a:extLst>
              <a:ext uri="{FF2B5EF4-FFF2-40B4-BE49-F238E27FC236}">
                <a16:creationId xmlns:a16="http://schemas.microsoft.com/office/drawing/2014/main" id="{0AE3C15F-360A-4A6C-9F7F-6DCB3CC5D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476" y="1524238"/>
            <a:ext cx="7619047" cy="3809524"/>
          </a:xfrm>
          <a:prstGeom prst="rect">
            <a:avLst/>
          </a:prstGeom>
        </p:spPr>
      </p:pic>
    </p:spTree>
    <p:extLst>
      <p:ext uri="{BB962C8B-B14F-4D97-AF65-F5344CB8AC3E}">
        <p14:creationId xmlns:p14="http://schemas.microsoft.com/office/powerpoint/2010/main" val="41685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13</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830997"/>
          </a:xfrm>
          <a:prstGeom prst="rect">
            <a:avLst/>
          </a:prstGeom>
          <a:noFill/>
        </p:spPr>
        <p:txBody>
          <a:bodyPr wrap="square" rtlCol="0">
            <a:spAutoFit/>
          </a:bodyPr>
          <a:lstStyle/>
          <a:p>
            <a:pPr fontAlgn="ctr"/>
            <a:r>
              <a:rPr lang="en-US" sz="2400" b="1" dirty="0"/>
              <a:t>HVAC Components</a:t>
            </a:r>
          </a:p>
          <a:p>
            <a:pPr fontAlgn="ctr"/>
            <a:r>
              <a:rPr lang="en-US" sz="2400" b="1" dirty="0"/>
              <a:t>Air Conditioning</a:t>
            </a:r>
          </a:p>
        </p:txBody>
      </p:sp>
      <p:pic>
        <p:nvPicPr>
          <p:cNvPr id="3" name="Picture 2" descr="A close up of a logo&#10;&#10;Description automatically generated">
            <a:extLst>
              <a:ext uri="{FF2B5EF4-FFF2-40B4-BE49-F238E27FC236}">
                <a16:creationId xmlns:a16="http://schemas.microsoft.com/office/drawing/2014/main" id="{6392778F-A251-4F4B-86AD-288C4FE16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843" y="1006475"/>
            <a:ext cx="5342313" cy="5486400"/>
          </a:xfrm>
          <a:prstGeom prst="rect">
            <a:avLst/>
          </a:prstGeom>
        </p:spPr>
      </p:pic>
    </p:spTree>
    <p:extLst>
      <p:ext uri="{BB962C8B-B14F-4D97-AF65-F5344CB8AC3E}">
        <p14:creationId xmlns:p14="http://schemas.microsoft.com/office/powerpoint/2010/main" val="315238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14</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830997"/>
          </a:xfrm>
          <a:prstGeom prst="rect">
            <a:avLst/>
          </a:prstGeom>
          <a:noFill/>
        </p:spPr>
        <p:txBody>
          <a:bodyPr wrap="square" rtlCol="0">
            <a:spAutoFit/>
          </a:bodyPr>
          <a:lstStyle/>
          <a:p>
            <a:pPr fontAlgn="ctr"/>
            <a:r>
              <a:rPr lang="en-US" sz="2400" b="1" dirty="0"/>
              <a:t>Basics of Energy</a:t>
            </a:r>
          </a:p>
          <a:p>
            <a:pPr fontAlgn="ctr"/>
            <a:endParaRPr lang="en-US" sz="2400" b="1" dirty="0"/>
          </a:p>
        </p:txBody>
      </p:sp>
      <p:pic>
        <p:nvPicPr>
          <p:cNvPr id="3" name="Picture 2" descr="A screenshot of a cell phone&#10;&#10;Description automatically generated">
            <a:extLst>
              <a:ext uri="{FF2B5EF4-FFF2-40B4-BE49-F238E27FC236}">
                <a16:creationId xmlns:a16="http://schemas.microsoft.com/office/drawing/2014/main" id="{12AE35BB-3FBB-44ED-9ECB-9E493CE77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189037"/>
            <a:ext cx="7315200" cy="5486400"/>
          </a:xfrm>
          <a:prstGeom prst="rect">
            <a:avLst/>
          </a:prstGeom>
        </p:spPr>
      </p:pic>
    </p:spTree>
    <p:extLst>
      <p:ext uri="{BB962C8B-B14F-4D97-AF65-F5344CB8AC3E}">
        <p14:creationId xmlns:p14="http://schemas.microsoft.com/office/powerpoint/2010/main" val="1881572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15</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2677656"/>
          </a:xfrm>
          <a:prstGeom prst="rect">
            <a:avLst/>
          </a:prstGeom>
          <a:noFill/>
        </p:spPr>
        <p:txBody>
          <a:bodyPr wrap="square" rtlCol="0">
            <a:spAutoFit/>
          </a:bodyPr>
          <a:lstStyle/>
          <a:p>
            <a:pPr fontAlgn="ctr"/>
            <a:r>
              <a:rPr lang="en-US" sz="2400" b="1" dirty="0"/>
              <a:t>Thermal (Heat) Energy</a:t>
            </a:r>
          </a:p>
          <a:p>
            <a:pPr marL="342900" indent="-342900" fontAlgn="ctr">
              <a:buFont typeface="Wingdings" panose="05000000000000000000" pitchFamily="2" charset="2"/>
              <a:buChar char="q"/>
            </a:pPr>
            <a:r>
              <a:rPr lang="en-US" sz="2400" dirty="0"/>
              <a:t>Energy of any object with a temperature above absolute zero, due to the kinetic energy of its molecules.</a:t>
            </a:r>
          </a:p>
          <a:p>
            <a:pPr marL="342900" indent="-342900" fontAlgn="ctr">
              <a:buFont typeface="Wingdings" panose="05000000000000000000" pitchFamily="2" charset="2"/>
              <a:buChar char="q"/>
            </a:pPr>
            <a:r>
              <a:rPr lang="en-US" sz="2400" dirty="0"/>
              <a:t>For a given quantity of material, the higher its temperature, the more thermal energy it has.</a:t>
            </a:r>
          </a:p>
          <a:p>
            <a:pPr marL="342900" indent="-342900" fontAlgn="ctr">
              <a:buFont typeface="Wingdings" panose="05000000000000000000" pitchFamily="2" charset="2"/>
              <a:buChar char="q"/>
            </a:pPr>
            <a:r>
              <a:rPr lang="en-US" sz="2400" dirty="0"/>
              <a:t>Heat is not something an object has, but rather the energy that it absorbs or gives up.</a:t>
            </a:r>
          </a:p>
          <a:p>
            <a:pPr fontAlgn="ctr"/>
            <a:endParaRPr lang="en-US" sz="2400" b="1" dirty="0"/>
          </a:p>
          <a:p>
            <a:pPr fontAlgn="ctr"/>
            <a:endParaRPr lang="en-US" sz="2400" b="1" dirty="0"/>
          </a:p>
        </p:txBody>
      </p:sp>
      <p:pic>
        <p:nvPicPr>
          <p:cNvPr id="7" name="Picture 6">
            <a:extLst>
              <a:ext uri="{FF2B5EF4-FFF2-40B4-BE49-F238E27FC236}">
                <a16:creationId xmlns:a16="http://schemas.microsoft.com/office/drawing/2014/main" id="{835484F7-48CF-4659-A271-34BBB182D5A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96491" y="2842675"/>
            <a:ext cx="5199017" cy="3899263"/>
          </a:xfrm>
          <a:prstGeom prst="rect">
            <a:avLst/>
          </a:prstGeom>
        </p:spPr>
      </p:pic>
    </p:spTree>
    <p:extLst>
      <p:ext uri="{BB962C8B-B14F-4D97-AF65-F5344CB8AC3E}">
        <p14:creationId xmlns:p14="http://schemas.microsoft.com/office/powerpoint/2010/main" val="387624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16</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Units of Heat</a:t>
            </a:r>
          </a:p>
        </p:txBody>
      </p:sp>
      <p:graphicFrame>
        <p:nvGraphicFramePr>
          <p:cNvPr id="2" name="Table 1">
            <a:extLst>
              <a:ext uri="{FF2B5EF4-FFF2-40B4-BE49-F238E27FC236}">
                <a16:creationId xmlns:a16="http://schemas.microsoft.com/office/drawing/2014/main" id="{D901D216-E0CF-4474-8A82-D190D721832C}"/>
              </a:ext>
            </a:extLst>
          </p:cNvPr>
          <p:cNvGraphicFramePr>
            <a:graphicFrameLocks noGrp="1"/>
          </p:cNvGraphicFramePr>
          <p:nvPr>
            <p:extLst>
              <p:ext uri="{D42A27DB-BD31-4B8C-83A1-F6EECF244321}">
                <p14:modId xmlns:p14="http://schemas.microsoft.com/office/powerpoint/2010/main" val="1397453042"/>
              </p:ext>
            </p:extLst>
          </p:nvPr>
        </p:nvGraphicFramePr>
        <p:xfrm>
          <a:off x="113211" y="1262743"/>
          <a:ext cx="11974284" cy="4467497"/>
        </p:xfrm>
        <a:graphic>
          <a:graphicData uri="http://schemas.openxmlformats.org/drawingml/2006/table">
            <a:tbl>
              <a:tblPr firstRow="1" bandRow="1">
                <a:tableStyleId>{5C22544A-7EE6-4342-B048-85BDC9FD1C3A}</a:tableStyleId>
              </a:tblPr>
              <a:tblGrid>
                <a:gridCol w="3991428">
                  <a:extLst>
                    <a:ext uri="{9D8B030D-6E8A-4147-A177-3AD203B41FA5}">
                      <a16:colId xmlns:a16="http://schemas.microsoft.com/office/drawing/2014/main" val="2698105495"/>
                    </a:ext>
                  </a:extLst>
                </a:gridCol>
                <a:gridCol w="3991428">
                  <a:extLst>
                    <a:ext uri="{9D8B030D-6E8A-4147-A177-3AD203B41FA5}">
                      <a16:colId xmlns:a16="http://schemas.microsoft.com/office/drawing/2014/main" val="620481440"/>
                    </a:ext>
                  </a:extLst>
                </a:gridCol>
                <a:gridCol w="3991428">
                  <a:extLst>
                    <a:ext uri="{9D8B030D-6E8A-4147-A177-3AD203B41FA5}">
                      <a16:colId xmlns:a16="http://schemas.microsoft.com/office/drawing/2014/main" val="2131086334"/>
                    </a:ext>
                  </a:extLst>
                </a:gridCol>
              </a:tblGrid>
              <a:tr h="4467497">
                <a:tc>
                  <a:txBody>
                    <a:bodyPr/>
                    <a:lstStyle/>
                    <a:p>
                      <a:pPr algn="ctr"/>
                      <a:r>
                        <a:rPr lang="en-US" sz="2400" b="1" kern="1200" dirty="0">
                          <a:solidFill>
                            <a:srgbClr val="C00000"/>
                          </a:solidFill>
                          <a:effectLst/>
                          <a:latin typeface="+mn-lt"/>
                          <a:ea typeface="+mn-ea"/>
                          <a:cs typeface="+mn-cs"/>
                        </a:rPr>
                        <a:t>Calorie (</a:t>
                      </a:r>
                      <a:r>
                        <a:rPr lang="en-US" sz="2400" b="1" kern="1200" dirty="0" err="1">
                          <a:solidFill>
                            <a:srgbClr val="C00000"/>
                          </a:solidFill>
                          <a:effectLst/>
                          <a:latin typeface="+mn-lt"/>
                          <a:ea typeface="+mn-ea"/>
                          <a:cs typeface="+mn-cs"/>
                        </a:rPr>
                        <a:t>cal</a:t>
                      </a:r>
                      <a:r>
                        <a:rPr lang="en-US" sz="2400" b="1" kern="1200" dirty="0">
                          <a:solidFill>
                            <a:srgbClr val="C00000"/>
                          </a:solidFill>
                          <a:effectLst/>
                          <a:latin typeface="+mn-lt"/>
                          <a:ea typeface="+mn-ea"/>
                          <a:cs typeface="+mn-cs"/>
                        </a:rPr>
                        <a:t>)</a:t>
                      </a:r>
                    </a:p>
                    <a:p>
                      <a:pPr marL="285750" indent="-285750">
                        <a:buFont typeface="Arial" panose="020B0604020202020204" pitchFamily="34" charset="0"/>
                        <a:buChar char="•"/>
                      </a:pPr>
                      <a:r>
                        <a:rPr lang="en-US" sz="2000" b="1" kern="1200" dirty="0">
                          <a:solidFill>
                            <a:schemeClr val="lt1"/>
                          </a:solidFill>
                          <a:effectLst/>
                          <a:latin typeface="+mn-lt"/>
                          <a:ea typeface="+mn-ea"/>
                          <a:cs typeface="+mn-cs"/>
                        </a:rPr>
                        <a:t>One </a:t>
                      </a:r>
                      <a:r>
                        <a:rPr lang="en-US" sz="2000" b="1" u="sng" kern="1200" dirty="0">
                          <a:solidFill>
                            <a:schemeClr val="lt1"/>
                          </a:solidFill>
                          <a:effectLst/>
                          <a:latin typeface="+mn-lt"/>
                          <a:ea typeface="+mn-ea"/>
                          <a:cs typeface="+mn-cs"/>
                        </a:rPr>
                        <a:t>calorie</a:t>
                      </a:r>
                      <a:r>
                        <a:rPr lang="en-US" sz="2000" b="1" kern="1200" dirty="0">
                          <a:solidFill>
                            <a:schemeClr val="lt1"/>
                          </a:solidFill>
                          <a:effectLst/>
                          <a:latin typeface="+mn-lt"/>
                          <a:ea typeface="+mn-ea"/>
                          <a:cs typeface="+mn-cs"/>
                        </a:rPr>
                        <a:t> (1 </a:t>
                      </a:r>
                      <a:r>
                        <a:rPr lang="en-US" sz="2000" b="1" kern="1200" dirty="0" err="1">
                          <a:solidFill>
                            <a:schemeClr val="lt1"/>
                          </a:solidFill>
                          <a:effectLst/>
                          <a:latin typeface="+mn-lt"/>
                          <a:ea typeface="+mn-ea"/>
                          <a:cs typeface="+mn-cs"/>
                        </a:rPr>
                        <a:t>cal</a:t>
                      </a:r>
                      <a:r>
                        <a:rPr lang="en-US" sz="2000" b="1" kern="1200" dirty="0">
                          <a:solidFill>
                            <a:schemeClr val="lt1"/>
                          </a:solidFill>
                          <a:effectLst/>
                          <a:latin typeface="+mn-lt"/>
                          <a:ea typeface="+mn-ea"/>
                          <a:cs typeface="+mn-cs"/>
                        </a:rPr>
                        <a:t>) is the quantity of heat required to raise the temperature of 1 g of water 1 ⁰C</a:t>
                      </a:r>
                    </a:p>
                    <a:p>
                      <a:pPr marL="285750" indent="-285750">
                        <a:buFont typeface="Arial" panose="020B0604020202020204" pitchFamily="34" charset="0"/>
                        <a:buChar char="•"/>
                      </a:pPr>
                      <a:r>
                        <a:rPr lang="en-US" sz="2000" b="1" kern="1200" dirty="0">
                          <a:solidFill>
                            <a:schemeClr val="lt1"/>
                          </a:solidFill>
                          <a:effectLst/>
                          <a:latin typeface="+mn-lt"/>
                          <a:ea typeface="+mn-ea"/>
                          <a:cs typeface="+mn-cs"/>
                        </a:rPr>
                        <a:t>10 calories of heat with raise the temperature of 10 g of water by 10 ⁰C</a:t>
                      </a:r>
                    </a:p>
                    <a:p>
                      <a:pPr marL="285750" indent="-285750">
                        <a:buFont typeface="Arial" panose="020B0604020202020204" pitchFamily="34" charset="0"/>
                        <a:buChar char="•"/>
                      </a:pPr>
                      <a:r>
                        <a:rPr lang="en-US" sz="2000" b="1" kern="1200" dirty="0">
                          <a:solidFill>
                            <a:schemeClr val="lt1"/>
                          </a:solidFill>
                          <a:effectLst/>
                          <a:latin typeface="+mn-lt"/>
                          <a:ea typeface="+mn-ea"/>
                          <a:cs typeface="+mn-cs"/>
                        </a:rPr>
                        <a:t>One kilocalorie (1 kcal) is the quantity of heat required to raise the temperature of 1 kg of water 1 ⁰C</a:t>
                      </a:r>
                    </a:p>
                    <a:p>
                      <a:endParaRPr lang="en-US" sz="2000" dirty="0"/>
                    </a:p>
                  </a:txBody>
                  <a:tcPr>
                    <a:solidFill>
                      <a:srgbClr val="002060"/>
                    </a:solidFill>
                  </a:tcPr>
                </a:tc>
                <a:tc>
                  <a:txBody>
                    <a:bodyPr/>
                    <a:lstStyle/>
                    <a:p>
                      <a:pPr algn="ctr"/>
                      <a:r>
                        <a:rPr lang="en-US" sz="2400" b="1" kern="1200" dirty="0">
                          <a:solidFill>
                            <a:srgbClr val="C00000"/>
                          </a:solidFill>
                          <a:effectLst/>
                          <a:latin typeface="+mn-lt"/>
                          <a:ea typeface="+mn-ea"/>
                          <a:cs typeface="+mn-cs"/>
                        </a:rPr>
                        <a:t>British Thermal Unit (Btu)</a:t>
                      </a:r>
                    </a:p>
                    <a:p>
                      <a:pPr marL="342900" indent="-342900">
                        <a:buFont typeface="Arial" panose="020B0604020202020204" pitchFamily="34" charset="0"/>
                        <a:buChar char="•"/>
                      </a:pPr>
                      <a:r>
                        <a:rPr lang="en-US" sz="2000" b="1" kern="1200" dirty="0">
                          <a:solidFill>
                            <a:schemeClr val="lt1"/>
                          </a:solidFill>
                          <a:effectLst/>
                          <a:latin typeface="+mn-lt"/>
                          <a:ea typeface="+mn-ea"/>
                          <a:cs typeface="+mn-cs"/>
                        </a:rPr>
                        <a:t>One British Thermal Unit (1 Btu) is the quantity of heat required to raise the temperature of 1 </a:t>
                      </a:r>
                      <a:r>
                        <a:rPr lang="en-US" sz="2000" b="1" kern="1200" dirty="0" err="1">
                          <a:solidFill>
                            <a:schemeClr val="lt1"/>
                          </a:solidFill>
                          <a:effectLst/>
                          <a:latin typeface="+mn-lt"/>
                          <a:ea typeface="+mn-ea"/>
                          <a:cs typeface="+mn-cs"/>
                        </a:rPr>
                        <a:t>lb</a:t>
                      </a:r>
                      <a:r>
                        <a:rPr lang="en-US" sz="2000" b="1" kern="1200" dirty="0">
                          <a:solidFill>
                            <a:schemeClr val="lt1"/>
                          </a:solidFill>
                          <a:effectLst/>
                          <a:latin typeface="+mn-lt"/>
                          <a:ea typeface="+mn-ea"/>
                          <a:cs typeface="+mn-cs"/>
                        </a:rPr>
                        <a:t> of water 1 ⁰F</a:t>
                      </a:r>
                    </a:p>
                    <a:p>
                      <a:pPr marL="342900" indent="-342900">
                        <a:buFont typeface="Arial" panose="020B0604020202020204" pitchFamily="34" charset="0"/>
                        <a:buChar char="•"/>
                      </a:pPr>
                      <a:r>
                        <a:rPr lang="en-US" sz="2000" b="1" kern="1200" dirty="0">
                          <a:solidFill>
                            <a:schemeClr val="lt1"/>
                          </a:solidFill>
                          <a:effectLst/>
                          <a:latin typeface="+mn-lt"/>
                          <a:ea typeface="+mn-ea"/>
                          <a:cs typeface="+mn-cs"/>
                        </a:rPr>
                        <a:t>10 Btu will raise the temperature of 10 </a:t>
                      </a:r>
                      <a:r>
                        <a:rPr lang="en-US" sz="2000" b="1" kern="1200" dirty="0" err="1">
                          <a:solidFill>
                            <a:schemeClr val="lt1"/>
                          </a:solidFill>
                          <a:effectLst/>
                          <a:latin typeface="+mn-lt"/>
                          <a:ea typeface="+mn-ea"/>
                          <a:cs typeface="+mn-cs"/>
                        </a:rPr>
                        <a:t>lb</a:t>
                      </a:r>
                      <a:r>
                        <a:rPr lang="en-US" sz="2000" b="1" kern="1200" dirty="0">
                          <a:solidFill>
                            <a:schemeClr val="lt1"/>
                          </a:solidFill>
                          <a:effectLst/>
                          <a:latin typeface="+mn-lt"/>
                          <a:ea typeface="+mn-ea"/>
                          <a:cs typeface="+mn-cs"/>
                        </a:rPr>
                        <a:t> of water by 10 ⁰F</a:t>
                      </a:r>
                    </a:p>
                    <a:p>
                      <a:pPr marL="342900" indent="-342900">
                        <a:buFont typeface="Arial" panose="020B0604020202020204" pitchFamily="34" charset="0"/>
                        <a:buChar char="•"/>
                      </a:pPr>
                      <a:r>
                        <a:rPr lang="en-US" sz="2000" b="1" kern="1200" dirty="0">
                          <a:solidFill>
                            <a:schemeClr val="lt1"/>
                          </a:solidFill>
                          <a:effectLst/>
                          <a:latin typeface="+mn-lt"/>
                          <a:ea typeface="+mn-ea"/>
                          <a:cs typeface="+mn-cs"/>
                        </a:rPr>
                        <a:t>The British Thermal Unit (Btu) is widely used in the HVAC industry. It is an outdated unit.</a:t>
                      </a:r>
                    </a:p>
                    <a:p>
                      <a:pPr marL="342900" indent="-342900">
                        <a:buFont typeface="Arial" panose="020B0604020202020204" pitchFamily="34" charset="0"/>
                        <a:buChar char="•"/>
                      </a:pPr>
                      <a:r>
                        <a:rPr lang="en-US" sz="2000" b="1" kern="1200" dirty="0">
                          <a:solidFill>
                            <a:schemeClr val="lt1"/>
                          </a:solidFill>
                          <a:effectLst/>
                          <a:latin typeface="+mn-lt"/>
                          <a:ea typeface="+mn-ea"/>
                          <a:cs typeface="+mn-cs"/>
                        </a:rPr>
                        <a:t>When working with the Btu, the pound unit is actually a unit of mass, not weight. </a:t>
                      </a:r>
                    </a:p>
                  </a:txBody>
                  <a:tcPr>
                    <a:solidFill>
                      <a:srgbClr val="002060"/>
                    </a:solidFill>
                  </a:tcPr>
                </a:tc>
                <a:tc>
                  <a:txBody>
                    <a:bodyPr/>
                    <a:lstStyle/>
                    <a:p>
                      <a:pPr algn="ctr"/>
                      <a:r>
                        <a:rPr lang="en-US" sz="2400" b="1" kern="1200" dirty="0">
                          <a:solidFill>
                            <a:srgbClr val="C00000"/>
                          </a:solidFill>
                          <a:effectLst/>
                          <a:latin typeface="+mn-lt"/>
                          <a:ea typeface="+mn-ea"/>
                          <a:cs typeface="+mn-cs"/>
                        </a:rPr>
                        <a:t>SI Unit of Heat</a:t>
                      </a:r>
                    </a:p>
                    <a:p>
                      <a:pPr marL="342900" indent="-342900">
                        <a:buFont typeface="Arial" panose="020B0604020202020204" pitchFamily="34" charset="0"/>
                        <a:buChar char="•"/>
                      </a:pPr>
                      <a:r>
                        <a:rPr lang="en-US" sz="2000" b="1" kern="1200" dirty="0">
                          <a:solidFill>
                            <a:schemeClr val="lt1"/>
                          </a:solidFill>
                          <a:effectLst/>
                          <a:latin typeface="+mn-lt"/>
                          <a:ea typeface="+mn-ea"/>
                          <a:cs typeface="+mn-cs"/>
                        </a:rPr>
                        <a:t>Joule - the SI unit of work or energy, equal to the work done by a force of one newton when its point of application moves one meter in the direction of action of the force.</a:t>
                      </a:r>
                    </a:p>
                  </a:txBody>
                  <a:tcPr>
                    <a:solidFill>
                      <a:srgbClr val="002060"/>
                    </a:solidFill>
                  </a:tcPr>
                </a:tc>
                <a:extLst>
                  <a:ext uri="{0D108BD9-81ED-4DB2-BD59-A6C34878D82A}">
                    <a16:rowId xmlns:a16="http://schemas.microsoft.com/office/drawing/2014/main" val="29535819"/>
                  </a:ext>
                </a:extLst>
              </a:tr>
            </a:tbl>
          </a:graphicData>
        </a:graphic>
      </p:graphicFrame>
    </p:spTree>
    <p:extLst>
      <p:ext uri="{BB962C8B-B14F-4D97-AF65-F5344CB8AC3E}">
        <p14:creationId xmlns:p14="http://schemas.microsoft.com/office/powerpoint/2010/main" val="200217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17</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585871"/>
          </a:xfrm>
          <a:prstGeom prst="rect">
            <a:avLst/>
          </a:prstGeom>
          <a:noFill/>
        </p:spPr>
        <p:txBody>
          <a:bodyPr wrap="square" rtlCol="0">
            <a:spAutoFit/>
          </a:bodyPr>
          <a:lstStyle/>
          <a:p>
            <a:pPr fontAlgn="ctr"/>
            <a:r>
              <a:rPr lang="en-US" sz="2400" b="1" dirty="0"/>
              <a:t>Heat Formula</a:t>
            </a:r>
          </a:p>
          <a:p>
            <a:pPr fontAlgn="ctr"/>
            <a:r>
              <a:rPr lang="en-US" sz="2400" dirty="0"/>
              <a:t>Heat flows from the point of higher temperature to one of lower temperature.</a:t>
            </a:r>
          </a:p>
          <a:p>
            <a:pPr fontAlgn="ctr"/>
            <a:endParaRPr lang="en-US" sz="2400" dirty="0"/>
          </a:p>
          <a:p>
            <a:pPr fontAlgn="ctr"/>
            <a:r>
              <a:rPr lang="en-US" sz="2400" dirty="0"/>
              <a:t>The heat content, Q, is given by the equation:</a:t>
            </a:r>
          </a:p>
          <a:p>
            <a:pPr fontAlgn="ctr"/>
            <a:endParaRPr lang="en-US" sz="2400" dirty="0"/>
          </a:p>
          <a:p>
            <a:pPr fontAlgn="ctr"/>
            <a:r>
              <a:rPr lang="en-US" sz="2800" dirty="0"/>
              <a:t>Q = M x C x ΔT</a:t>
            </a:r>
          </a:p>
          <a:p>
            <a:pPr fontAlgn="ctr"/>
            <a:endParaRPr lang="en-US" sz="2400" dirty="0"/>
          </a:p>
          <a:p>
            <a:pPr fontAlgn="ctr"/>
            <a:r>
              <a:rPr lang="en-US" sz="2400" dirty="0"/>
              <a:t>Where</a:t>
            </a:r>
          </a:p>
          <a:p>
            <a:pPr fontAlgn="ctr"/>
            <a:r>
              <a:rPr lang="en-US" sz="2400" dirty="0"/>
              <a:t>Q = heat absorbed (or released) (Btu)</a:t>
            </a:r>
          </a:p>
          <a:p>
            <a:pPr fontAlgn="ctr"/>
            <a:r>
              <a:rPr lang="en-US" sz="2400" dirty="0"/>
              <a:t>M = mass (</a:t>
            </a:r>
            <a:r>
              <a:rPr lang="en-US" sz="2400" dirty="0" err="1"/>
              <a:t>lb</a:t>
            </a:r>
            <a:r>
              <a:rPr lang="en-US" sz="2400" dirty="0"/>
              <a:t>)</a:t>
            </a:r>
          </a:p>
          <a:p>
            <a:pPr fontAlgn="ctr"/>
            <a:r>
              <a:rPr lang="en-US" sz="2400" dirty="0"/>
              <a:t>C = heat capacity (often called “specific heat”) (Btu/</a:t>
            </a:r>
            <a:r>
              <a:rPr lang="en-US" sz="2400" dirty="0" err="1"/>
              <a:t>lb</a:t>
            </a:r>
            <a:r>
              <a:rPr lang="en-US" sz="2400" dirty="0"/>
              <a:t> ⁰F)</a:t>
            </a:r>
          </a:p>
          <a:p>
            <a:pPr fontAlgn="ctr"/>
            <a:r>
              <a:rPr lang="en-US" sz="2400" dirty="0"/>
              <a:t>ΔT = temperature increase or decrease, ⁰F</a:t>
            </a:r>
            <a:endParaRPr lang="en-US" sz="2400" b="1" dirty="0"/>
          </a:p>
        </p:txBody>
      </p:sp>
    </p:spTree>
    <p:extLst>
      <p:ext uri="{BB962C8B-B14F-4D97-AF65-F5344CB8AC3E}">
        <p14:creationId xmlns:p14="http://schemas.microsoft.com/office/powerpoint/2010/main" val="142147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18</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200329"/>
          </a:xfrm>
          <a:prstGeom prst="rect">
            <a:avLst/>
          </a:prstGeom>
          <a:noFill/>
        </p:spPr>
        <p:txBody>
          <a:bodyPr wrap="square" rtlCol="0">
            <a:spAutoFit/>
          </a:bodyPr>
          <a:lstStyle/>
          <a:p>
            <a:pPr fontAlgn="ctr"/>
            <a:r>
              <a:rPr lang="en-US" sz="2400" b="1" dirty="0"/>
              <a:t>Example 1.</a:t>
            </a:r>
          </a:p>
          <a:p>
            <a:pPr fontAlgn="ctr"/>
            <a:r>
              <a:rPr lang="en-US" sz="2400" dirty="0"/>
              <a:t>A 12 ft X 20 ft concrete patio is 6 in thick. If the slab is warmed by the sun to 90</a:t>
            </a:r>
            <a:r>
              <a:rPr lang="en-US" sz="2400" dirty="0">
                <a:latin typeface="Times New Roman" panose="02020603050405020304" pitchFamily="18" charset="0"/>
                <a:cs typeface="Times New Roman" panose="02020603050405020304" pitchFamily="18" charset="0"/>
              </a:rPr>
              <a:t>º</a:t>
            </a:r>
            <a:r>
              <a:rPr lang="en-US" sz="2400" dirty="0"/>
              <a:t>F during the day and cools to 45</a:t>
            </a:r>
            <a:r>
              <a:rPr lang="en-US" sz="2400" dirty="0">
                <a:latin typeface="Times New Roman" panose="02020603050405020304" pitchFamily="18" charset="0"/>
                <a:cs typeface="Times New Roman" panose="02020603050405020304" pitchFamily="18" charset="0"/>
              </a:rPr>
              <a:t>º</a:t>
            </a:r>
            <a:r>
              <a:rPr lang="en-US" sz="2400" dirty="0"/>
              <a:t>F overnight, how much heat is stored and released by the floor on a daily basis?</a:t>
            </a:r>
          </a:p>
        </p:txBody>
      </p:sp>
    </p:spTree>
    <p:extLst>
      <p:ext uri="{BB962C8B-B14F-4D97-AF65-F5344CB8AC3E}">
        <p14:creationId xmlns:p14="http://schemas.microsoft.com/office/powerpoint/2010/main" val="79024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19</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6001643"/>
          </a:xfrm>
          <a:prstGeom prst="rect">
            <a:avLst/>
          </a:prstGeom>
          <a:noFill/>
        </p:spPr>
        <p:txBody>
          <a:bodyPr wrap="square" rtlCol="0">
            <a:spAutoFit/>
          </a:bodyPr>
          <a:lstStyle/>
          <a:p>
            <a:pPr fontAlgn="ctr"/>
            <a:r>
              <a:rPr lang="en-US" sz="2400" b="1" dirty="0"/>
              <a:t>Example 1.</a:t>
            </a:r>
          </a:p>
          <a:p>
            <a:pPr fontAlgn="ctr"/>
            <a:r>
              <a:rPr lang="en-US" sz="2400" dirty="0"/>
              <a:t>A 12 ft X 20 ft concrete patio is 6 in thick. If the slab is warmed by the sun to 90</a:t>
            </a:r>
            <a:r>
              <a:rPr lang="en-US" sz="2400" dirty="0">
                <a:latin typeface="Times New Roman" panose="02020603050405020304" pitchFamily="18" charset="0"/>
                <a:cs typeface="Times New Roman" panose="02020603050405020304" pitchFamily="18" charset="0"/>
              </a:rPr>
              <a:t>º</a:t>
            </a:r>
            <a:r>
              <a:rPr lang="en-US" sz="2400" dirty="0"/>
              <a:t>F during the day and cools to 45</a:t>
            </a:r>
            <a:r>
              <a:rPr lang="en-US" sz="2400" dirty="0">
                <a:latin typeface="Times New Roman" panose="02020603050405020304" pitchFamily="18" charset="0"/>
                <a:cs typeface="Times New Roman" panose="02020603050405020304" pitchFamily="18" charset="0"/>
              </a:rPr>
              <a:t>º</a:t>
            </a:r>
            <a:r>
              <a:rPr lang="en-US" sz="2400" dirty="0"/>
              <a:t>F overnight, how much heat is stored and released by the floor on a daily basis?</a:t>
            </a:r>
          </a:p>
          <a:p>
            <a:pPr fontAlgn="ctr"/>
            <a:endParaRPr lang="en-US" sz="2400" dirty="0"/>
          </a:p>
          <a:p>
            <a:pPr fontAlgn="ctr"/>
            <a:r>
              <a:rPr lang="en-US" sz="2400" dirty="0"/>
              <a:t>Solution.</a:t>
            </a:r>
          </a:p>
          <a:p>
            <a:pPr fontAlgn="ctr"/>
            <a:endParaRPr lang="en-US" sz="2400" dirty="0"/>
          </a:p>
          <a:p>
            <a:pPr fontAlgn="ctr"/>
            <a:r>
              <a:rPr lang="en-US" sz="2400" dirty="0">
                <a:solidFill>
                  <a:srgbClr val="C00000"/>
                </a:solidFill>
              </a:rPr>
              <a:t>For Concrete, 	C = 0.21 Btu/</a:t>
            </a:r>
            <a:r>
              <a:rPr lang="en-US" sz="2400" dirty="0" err="1">
                <a:solidFill>
                  <a:srgbClr val="C00000"/>
                </a:solidFill>
              </a:rPr>
              <a:t>lb°F</a:t>
            </a:r>
            <a:r>
              <a:rPr lang="en-US" sz="2400" dirty="0">
                <a:solidFill>
                  <a:srgbClr val="C00000"/>
                </a:solidFill>
              </a:rPr>
              <a:t>	(specific heat)</a:t>
            </a:r>
          </a:p>
          <a:p>
            <a:pPr fontAlgn="ctr"/>
            <a:r>
              <a:rPr lang="en-US" sz="2400" dirty="0">
                <a:solidFill>
                  <a:srgbClr val="C00000"/>
                </a:solidFill>
              </a:rPr>
              <a:t>		</a:t>
            </a:r>
            <a:r>
              <a:rPr lang="el-GR" sz="2400" dirty="0">
                <a:solidFill>
                  <a:srgbClr val="C00000"/>
                </a:solidFill>
                <a:latin typeface="Times New Roman" panose="02020603050405020304" pitchFamily="18" charset="0"/>
                <a:cs typeface="Times New Roman" panose="02020603050405020304" pitchFamily="18" charset="0"/>
              </a:rPr>
              <a:t>ρ</a:t>
            </a:r>
            <a:r>
              <a:rPr lang="en-US" sz="2400" dirty="0">
                <a:solidFill>
                  <a:srgbClr val="C00000"/>
                </a:solidFill>
                <a:latin typeface="Times New Roman" panose="02020603050405020304" pitchFamily="18" charset="0"/>
                <a:cs typeface="Times New Roman" panose="02020603050405020304" pitchFamily="18" charset="0"/>
              </a:rPr>
              <a:t> = 144 </a:t>
            </a:r>
            <a:r>
              <a:rPr lang="en-US" sz="2400" dirty="0" err="1">
                <a:solidFill>
                  <a:srgbClr val="C00000"/>
                </a:solidFill>
              </a:rPr>
              <a:t>lb</a:t>
            </a:r>
            <a:r>
              <a:rPr lang="en-US" sz="2400" dirty="0">
                <a:solidFill>
                  <a:srgbClr val="C00000"/>
                </a:solidFill>
              </a:rPr>
              <a:t>/ft</a:t>
            </a:r>
            <a:r>
              <a:rPr lang="en-US" sz="2400" baseline="30000" dirty="0">
                <a:solidFill>
                  <a:srgbClr val="C00000"/>
                </a:solidFill>
              </a:rPr>
              <a:t>3</a:t>
            </a:r>
            <a:r>
              <a:rPr lang="en-US" sz="2400" dirty="0">
                <a:solidFill>
                  <a:srgbClr val="C00000"/>
                </a:solidFill>
              </a:rPr>
              <a:t> 		(density)</a:t>
            </a:r>
          </a:p>
          <a:p>
            <a:pPr fontAlgn="ctr"/>
            <a:r>
              <a:rPr lang="en-US" sz="2400" dirty="0">
                <a:solidFill>
                  <a:srgbClr val="C00000"/>
                </a:solidFill>
              </a:rPr>
              <a:t>		W = </a:t>
            </a:r>
            <a:r>
              <a:rPr lang="el-GR" sz="2400" dirty="0">
                <a:solidFill>
                  <a:srgbClr val="C00000"/>
                </a:solidFill>
                <a:latin typeface="Times New Roman" panose="02020603050405020304" pitchFamily="18" charset="0"/>
                <a:cs typeface="Times New Roman" panose="02020603050405020304" pitchFamily="18" charset="0"/>
              </a:rPr>
              <a:t>ρ</a:t>
            </a:r>
            <a:r>
              <a:rPr lang="en-US" sz="2400" dirty="0">
                <a:solidFill>
                  <a:srgbClr val="C00000"/>
                </a:solidFill>
                <a:latin typeface="Times New Roman" panose="02020603050405020304" pitchFamily="18" charset="0"/>
                <a:cs typeface="Times New Roman" panose="02020603050405020304" pitchFamily="18" charset="0"/>
              </a:rPr>
              <a:t> v		</a:t>
            </a:r>
            <a:r>
              <a:rPr lang="en-US" sz="2400" dirty="0">
                <a:solidFill>
                  <a:srgbClr val="C00000"/>
                </a:solidFill>
                <a:cs typeface="Times New Roman" panose="02020603050405020304" pitchFamily="18" charset="0"/>
              </a:rPr>
              <a:t>(M)</a:t>
            </a:r>
            <a:endParaRPr lang="en-US" sz="2400" dirty="0">
              <a:solidFill>
                <a:srgbClr val="C00000"/>
              </a:solidFill>
            </a:endParaRPr>
          </a:p>
          <a:p>
            <a:pPr fontAlgn="ctr"/>
            <a:endParaRPr lang="en-US" sz="2400" u="sng" dirty="0">
              <a:solidFill>
                <a:srgbClr val="C00000"/>
              </a:solidFill>
            </a:endParaRPr>
          </a:p>
          <a:p>
            <a:pPr fontAlgn="ctr"/>
            <a:r>
              <a:rPr lang="en-US" sz="2400" u="sng" dirty="0">
                <a:solidFill>
                  <a:srgbClr val="C00000"/>
                </a:solidFill>
              </a:rPr>
              <a:t>Heat Storage</a:t>
            </a:r>
          </a:p>
          <a:p>
            <a:r>
              <a:rPr lang="en-US" sz="2400" dirty="0">
                <a:solidFill>
                  <a:srgbClr val="C00000"/>
                </a:solidFill>
              </a:rPr>
              <a:t>Q = M x C x ∆T</a:t>
            </a:r>
          </a:p>
          <a:p>
            <a:r>
              <a:rPr lang="en-US" sz="2400" dirty="0">
                <a:solidFill>
                  <a:srgbClr val="C00000"/>
                </a:solidFill>
              </a:rPr>
              <a:t>Q = (12 ft x 20 ft x 6 in x 1 ft/12 in ) x 144 </a:t>
            </a:r>
            <a:r>
              <a:rPr lang="en-US" sz="2400" dirty="0" err="1">
                <a:solidFill>
                  <a:srgbClr val="C00000"/>
                </a:solidFill>
              </a:rPr>
              <a:t>lb</a:t>
            </a:r>
            <a:r>
              <a:rPr lang="en-US" sz="2400" dirty="0">
                <a:solidFill>
                  <a:srgbClr val="C00000"/>
                </a:solidFill>
              </a:rPr>
              <a:t>/ft</a:t>
            </a:r>
            <a:r>
              <a:rPr lang="en-US" sz="2400" baseline="30000" dirty="0">
                <a:solidFill>
                  <a:srgbClr val="C00000"/>
                </a:solidFill>
              </a:rPr>
              <a:t>3</a:t>
            </a:r>
            <a:r>
              <a:rPr lang="en-US" sz="2400" dirty="0">
                <a:solidFill>
                  <a:srgbClr val="C00000"/>
                </a:solidFill>
              </a:rPr>
              <a:t> x 0.21 Btu/</a:t>
            </a:r>
            <a:r>
              <a:rPr lang="en-US" sz="2400" dirty="0" err="1">
                <a:solidFill>
                  <a:srgbClr val="C00000"/>
                </a:solidFill>
              </a:rPr>
              <a:t>lb°F</a:t>
            </a:r>
            <a:r>
              <a:rPr lang="en-US" sz="2400" dirty="0">
                <a:solidFill>
                  <a:srgbClr val="C00000"/>
                </a:solidFill>
              </a:rPr>
              <a:t> x (90°F - 45°F)</a:t>
            </a:r>
          </a:p>
          <a:p>
            <a:r>
              <a:rPr lang="en-US" sz="2400" dirty="0">
                <a:solidFill>
                  <a:srgbClr val="C00000"/>
                </a:solidFill>
              </a:rPr>
              <a:t>Q = 120 ft</a:t>
            </a:r>
            <a:r>
              <a:rPr lang="en-US" sz="2400" baseline="30000" dirty="0">
                <a:solidFill>
                  <a:srgbClr val="C00000"/>
                </a:solidFill>
              </a:rPr>
              <a:t>3 </a:t>
            </a:r>
            <a:r>
              <a:rPr lang="en-US" sz="2400" dirty="0">
                <a:solidFill>
                  <a:srgbClr val="C00000"/>
                </a:solidFill>
              </a:rPr>
              <a:t>x 144 </a:t>
            </a:r>
            <a:r>
              <a:rPr lang="en-US" sz="2400" dirty="0" err="1">
                <a:solidFill>
                  <a:srgbClr val="C00000"/>
                </a:solidFill>
              </a:rPr>
              <a:t>lb</a:t>
            </a:r>
            <a:r>
              <a:rPr lang="en-US" sz="2400" dirty="0">
                <a:solidFill>
                  <a:srgbClr val="C00000"/>
                </a:solidFill>
              </a:rPr>
              <a:t>/ft</a:t>
            </a:r>
            <a:r>
              <a:rPr lang="en-US" sz="2400" baseline="30000" dirty="0">
                <a:solidFill>
                  <a:srgbClr val="C00000"/>
                </a:solidFill>
              </a:rPr>
              <a:t>3</a:t>
            </a:r>
            <a:r>
              <a:rPr lang="en-US" sz="2400" dirty="0">
                <a:solidFill>
                  <a:srgbClr val="C00000"/>
                </a:solidFill>
              </a:rPr>
              <a:t> x 0.21 Btu/</a:t>
            </a:r>
            <a:r>
              <a:rPr lang="en-US" sz="2400" dirty="0" err="1">
                <a:solidFill>
                  <a:srgbClr val="C00000"/>
                </a:solidFill>
              </a:rPr>
              <a:t>lb°F</a:t>
            </a:r>
            <a:r>
              <a:rPr lang="en-US" sz="2400" dirty="0">
                <a:solidFill>
                  <a:srgbClr val="C00000"/>
                </a:solidFill>
              </a:rPr>
              <a:t> x 45°F</a:t>
            </a:r>
          </a:p>
          <a:p>
            <a:r>
              <a:rPr lang="en-US" sz="2400" dirty="0">
                <a:solidFill>
                  <a:srgbClr val="C00000"/>
                </a:solidFill>
              </a:rPr>
              <a:t>Q = 163,296 Btu</a:t>
            </a:r>
          </a:p>
          <a:p>
            <a:pPr fontAlgn="ctr"/>
            <a:endParaRPr lang="en-US" sz="2400" dirty="0"/>
          </a:p>
        </p:txBody>
      </p:sp>
    </p:spTree>
    <p:extLst>
      <p:ext uri="{BB962C8B-B14F-4D97-AF65-F5344CB8AC3E}">
        <p14:creationId xmlns:p14="http://schemas.microsoft.com/office/powerpoint/2010/main" val="402960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17D7B97-CFB3-4732-936A-0F560C58D741}"/>
              </a:ext>
            </a:extLst>
          </p:cNvPr>
          <p:cNvSpPr txBox="1"/>
          <p:nvPr/>
        </p:nvSpPr>
        <p:spPr>
          <a:xfrm>
            <a:off x="0" y="731520"/>
            <a:ext cx="12192000" cy="4216539"/>
          </a:xfrm>
          <a:prstGeom prst="rect">
            <a:avLst/>
          </a:prstGeom>
          <a:noFill/>
        </p:spPr>
        <p:txBody>
          <a:bodyPr wrap="square" rtlCol="0">
            <a:spAutoFit/>
          </a:bodyPr>
          <a:lstStyle/>
          <a:p>
            <a:pPr fontAlgn="ctr"/>
            <a:r>
              <a:rPr lang="en-US" sz="2400" b="1" dirty="0"/>
              <a:t>HVAC Systems</a:t>
            </a:r>
          </a:p>
          <a:p>
            <a:pPr fontAlgn="ctr"/>
            <a:r>
              <a:rPr lang="en-US" sz="2400" b="1" dirty="0"/>
              <a:t>Purpose</a:t>
            </a:r>
          </a:p>
          <a:p>
            <a:pPr fontAlgn="ctr"/>
            <a:endParaRPr lang="en-US" sz="2400" dirty="0"/>
          </a:p>
          <a:p>
            <a:pPr fontAlgn="ctr"/>
            <a:r>
              <a:rPr lang="en-US" sz="2800" dirty="0"/>
              <a:t>H</a:t>
            </a:r>
            <a:r>
              <a:rPr lang="en-US" sz="2400" dirty="0"/>
              <a:t>eating, </a:t>
            </a:r>
            <a:r>
              <a:rPr lang="en-US" sz="2800" dirty="0"/>
              <a:t>V</a:t>
            </a:r>
            <a:r>
              <a:rPr lang="en-US" sz="2400" dirty="0"/>
              <a:t>entilating, and </a:t>
            </a:r>
            <a:r>
              <a:rPr lang="en-US" sz="2800" dirty="0"/>
              <a:t>A</a:t>
            </a:r>
            <a:r>
              <a:rPr lang="en-US" sz="2400" dirty="0"/>
              <a:t>ir </a:t>
            </a:r>
            <a:r>
              <a:rPr lang="en-US" sz="2800" dirty="0"/>
              <a:t>C</a:t>
            </a:r>
            <a:r>
              <a:rPr lang="en-US" sz="2400" dirty="0"/>
              <a:t>onditioning (HVAC) systems are designed to provide and control:</a:t>
            </a:r>
          </a:p>
          <a:p>
            <a:pPr marL="342900" indent="-342900" fontAlgn="ctr">
              <a:buFont typeface="Wingdings" panose="05000000000000000000" pitchFamily="2" charset="2"/>
              <a:buChar char="q"/>
            </a:pPr>
            <a:r>
              <a:rPr lang="en-US" sz="2400" dirty="0"/>
              <a:t>Temperature (heat intensity)</a:t>
            </a:r>
          </a:p>
          <a:p>
            <a:pPr marL="342900" indent="-342900" fontAlgn="ctr">
              <a:buFont typeface="Wingdings" panose="05000000000000000000" pitchFamily="2" charset="2"/>
              <a:buChar char="q"/>
            </a:pPr>
            <a:r>
              <a:rPr lang="en-US" sz="2400" dirty="0"/>
              <a:t>Enthalpy (heat quantity in the air)</a:t>
            </a:r>
          </a:p>
          <a:p>
            <a:pPr marL="342900" indent="-342900" fontAlgn="ctr">
              <a:buFont typeface="Wingdings" panose="05000000000000000000" pitchFamily="2" charset="2"/>
              <a:buChar char="q"/>
            </a:pPr>
            <a:r>
              <a:rPr lang="en-US" sz="2400" dirty="0"/>
              <a:t>Humidity (relative, dew point)</a:t>
            </a:r>
          </a:p>
          <a:p>
            <a:pPr marL="342900" indent="-342900" fontAlgn="ctr">
              <a:buFont typeface="Wingdings" panose="05000000000000000000" pitchFamily="2" charset="2"/>
              <a:buChar char="q"/>
            </a:pPr>
            <a:r>
              <a:rPr lang="en-US" sz="2400" dirty="0"/>
              <a:t>Pressure (atmospheric, building pressurization)</a:t>
            </a:r>
          </a:p>
          <a:p>
            <a:pPr marL="342900" indent="-342900" fontAlgn="ctr">
              <a:buFont typeface="Wingdings" panose="05000000000000000000" pitchFamily="2" charset="2"/>
              <a:buChar char="q"/>
            </a:pPr>
            <a:r>
              <a:rPr lang="en-US" sz="2400" dirty="0"/>
              <a:t>Air Motion (mechanical, fans, diffusers)</a:t>
            </a:r>
          </a:p>
          <a:p>
            <a:pPr marL="342900" indent="-342900" fontAlgn="ctr">
              <a:buFont typeface="Wingdings" panose="05000000000000000000" pitchFamily="2" charset="2"/>
              <a:buChar char="q"/>
            </a:pPr>
            <a:r>
              <a:rPr lang="en-US" sz="2400" dirty="0"/>
              <a:t>Ventilation (air freshness, oxygen content)</a:t>
            </a:r>
          </a:p>
          <a:p>
            <a:pPr marL="342900" indent="-342900" fontAlgn="ctr">
              <a:buFont typeface="Wingdings" panose="05000000000000000000" pitchFamily="2" charset="2"/>
              <a:buChar char="q"/>
            </a:pPr>
            <a:r>
              <a:rPr lang="en-US" sz="2400" dirty="0"/>
              <a:t>Air Quality (pollution, contaminant, odors)</a:t>
            </a:r>
          </a:p>
        </p:txBody>
      </p:sp>
      <p:sp>
        <p:nvSpPr>
          <p:cNvPr id="19" name="TextBox 18">
            <a:extLst>
              <a:ext uri="{FF2B5EF4-FFF2-40B4-BE49-F238E27FC236}">
                <a16:creationId xmlns:a16="http://schemas.microsoft.com/office/drawing/2014/main" id="{EC5CF3BF-38AD-46BB-B649-E7657CC5AC19}"/>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28" name="Slide Number Placeholder 7">
            <a:extLst>
              <a:ext uri="{FF2B5EF4-FFF2-40B4-BE49-F238E27FC236}">
                <a16:creationId xmlns:a16="http://schemas.microsoft.com/office/drawing/2014/main" id="{32E4B977-D2D5-4981-98CA-26FB2B324B94}"/>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a:t>
            </a:fld>
            <a:endParaRPr lang="en-US" dirty="0"/>
          </a:p>
        </p:txBody>
      </p:sp>
      <p:pic>
        <p:nvPicPr>
          <p:cNvPr id="9" name="Picture 8" descr="A large building&#10;&#10;Description automatically generated">
            <a:extLst>
              <a:ext uri="{FF2B5EF4-FFF2-40B4-BE49-F238E27FC236}">
                <a16:creationId xmlns:a16="http://schemas.microsoft.com/office/drawing/2014/main" id="{95A60370-A038-4C08-9661-90CDDADF8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978" y="2438401"/>
            <a:ext cx="5070647" cy="2858001"/>
          </a:xfrm>
          <a:prstGeom prst="rect">
            <a:avLst/>
          </a:prstGeom>
        </p:spPr>
      </p:pic>
    </p:spTree>
    <p:extLst>
      <p:ext uri="{BB962C8B-B14F-4D97-AF65-F5344CB8AC3E}">
        <p14:creationId xmlns:p14="http://schemas.microsoft.com/office/powerpoint/2010/main" val="166030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20</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893647"/>
          </a:xfrm>
          <a:prstGeom prst="rect">
            <a:avLst/>
          </a:prstGeom>
          <a:noFill/>
        </p:spPr>
        <p:txBody>
          <a:bodyPr wrap="square" rtlCol="0">
            <a:spAutoFit/>
          </a:bodyPr>
          <a:lstStyle/>
          <a:p>
            <a:pPr fontAlgn="ctr"/>
            <a:r>
              <a:rPr lang="en-US" sz="2400" b="1" dirty="0"/>
              <a:t>Heat Capacity</a:t>
            </a:r>
          </a:p>
          <a:p>
            <a:pPr fontAlgn="ctr"/>
            <a:r>
              <a:rPr lang="en-US" sz="2400" dirty="0"/>
              <a:t>The heat capacity of a substance is the heat required to raise the temperature a unit degree.</a:t>
            </a:r>
          </a:p>
          <a:p>
            <a:pPr fontAlgn="ctr"/>
            <a:endParaRPr lang="en-US" sz="2400" dirty="0"/>
          </a:p>
          <a:p>
            <a:r>
              <a:rPr lang="en-US" sz="2400" b="1" dirty="0"/>
              <a:t>Density and Heat Capacity for many common materials are listed in the table below.</a:t>
            </a:r>
          </a:p>
          <a:p>
            <a:r>
              <a:rPr lang="en-US" sz="2400" u="sng" dirty="0"/>
              <a:t>Material</a:t>
            </a:r>
            <a:r>
              <a:rPr lang="en-US" sz="2400" dirty="0"/>
              <a:t>			</a:t>
            </a:r>
            <a:r>
              <a:rPr lang="en-US" sz="2400" u="sng" dirty="0"/>
              <a:t>Density</a:t>
            </a:r>
            <a:r>
              <a:rPr lang="en-US" sz="2400" dirty="0"/>
              <a:t> (</a:t>
            </a:r>
            <a:r>
              <a:rPr lang="en-US" sz="2400" dirty="0" err="1"/>
              <a:t>lb</a:t>
            </a:r>
            <a:r>
              <a:rPr lang="en-US" sz="2400" dirty="0"/>
              <a:t>/ft</a:t>
            </a:r>
            <a:r>
              <a:rPr lang="en-US" sz="2400" baseline="30000" dirty="0"/>
              <a:t>3</a:t>
            </a:r>
            <a:r>
              <a:rPr lang="en-US" sz="2400" dirty="0"/>
              <a:t>)	 </a:t>
            </a:r>
            <a:r>
              <a:rPr lang="el-GR" sz="2400" dirty="0">
                <a:solidFill>
                  <a:srgbClr val="FF0000"/>
                </a:solidFill>
                <a:latin typeface="Times New Roman" panose="02020603050405020304" pitchFamily="18" charset="0"/>
                <a:cs typeface="Times New Roman" panose="02020603050405020304" pitchFamily="18" charset="0"/>
              </a:rPr>
              <a:t>ρ</a:t>
            </a:r>
            <a:r>
              <a:rPr lang="en-US" sz="2400" dirty="0"/>
              <a:t>			</a:t>
            </a:r>
            <a:r>
              <a:rPr lang="en-US" sz="2400" u="sng" dirty="0"/>
              <a:t>Heat Capacity</a:t>
            </a:r>
            <a:r>
              <a:rPr lang="en-US" sz="2400" dirty="0"/>
              <a:t> (Btu/</a:t>
            </a:r>
            <a:r>
              <a:rPr lang="en-US" sz="2400" dirty="0" err="1"/>
              <a:t>lb°F</a:t>
            </a:r>
            <a:r>
              <a:rPr lang="en-US" sz="2400" dirty="0"/>
              <a:t>) </a:t>
            </a:r>
            <a:r>
              <a:rPr lang="en-US" sz="2400" dirty="0">
                <a:solidFill>
                  <a:srgbClr val="FF0000"/>
                </a:solidFill>
              </a:rPr>
              <a:t>C</a:t>
            </a:r>
          </a:p>
          <a:p>
            <a:r>
              <a:rPr lang="en-US" sz="2400" dirty="0"/>
              <a:t>Water				62.4					1.0</a:t>
            </a:r>
          </a:p>
          <a:p>
            <a:r>
              <a:rPr lang="en-US" sz="2400" dirty="0"/>
              <a:t>Wood				45					0.57</a:t>
            </a:r>
          </a:p>
          <a:p>
            <a:r>
              <a:rPr lang="en-US" sz="2400" dirty="0"/>
              <a:t>Foam Insulation		2.5					0.34</a:t>
            </a:r>
          </a:p>
          <a:p>
            <a:r>
              <a:rPr lang="en-US" sz="2400" dirty="0"/>
              <a:t>Air				0.075					0.24</a:t>
            </a:r>
          </a:p>
          <a:p>
            <a:r>
              <a:rPr lang="en-US" sz="2400" dirty="0"/>
              <a:t>Concrete			144					0.21</a:t>
            </a:r>
          </a:p>
          <a:p>
            <a:r>
              <a:rPr lang="en-US" sz="2400" dirty="0"/>
              <a:t>Steel				489					0.12</a:t>
            </a:r>
          </a:p>
          <a:p>
            <a:r>
              <a:rPr lang="en-US" sz="2400" dirty="0"/>
              <a:t>Aluminum			169					0.215</a:t>
            </a:r>
          </a:p>
          <a:p>
            <a:pPr fontAlgn="ctr"/>
            <a:endParaRPr lang="en-US" sz="2400" dirty="0"/>
          </a:p>
        </p:txBody>
      </p:sp>
    </p:spTree>
    <p:extLst>
      <p:ext uri="{BB962C8B-B14F-4D97-AF65-F5344CB8AC3E}">
        <p14:creationId xmlns:p14="http://schemas.microsoft.com/office/powerpoint/2010/main" val="236365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21</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200329"/>
          </a:xfrm>
          <a:prstGeom prst="rect">
            <a:avLst/>
          </a:prstGeom>
          <a:noFill/>
        </p:spPr>
        <p:txBody>
          <a:bodyPr wrap="square" rtlCol="0">
            <a:spAutoFit/>
          </a:bodyPr>
          <a:lstStyle/>
          <a:p>
            <a:pPr fontAlgn="ctr"/>
            <a:r>
              <a:rPr lang="en-US" sz="2400" b="1" dirty="0"/>
              <a:t>Example 2.</a:t>
            </a:r>
          </a:p>
          <a:p>
            <a:pPr fontAlgn="ctr"/>
            <a:r>
              <a:rPr lang="en-US" sz="2400" dirty="0"/>
              <a:t>How much heat (</a:t>
            </a:r>
            <a:r>
              <a:rPr lang="en-US" sz="2400" dirty="0" err="1"/>
              <a:t>Btus</a:t>
            </a:r>
            <a:r>
              <a:rPr lang="en-US" sz="2400" dirty="0"/>
              <a:t>) will be stored in a 100-ft</a:t>
            </a:r>
            <a:r>
              <a:rPr lang="en-US" sz="2400" baseline="30000" dirty="0"/>
              <a:t>2</a:t>
            </a:r>
            <a:r>
              <a:rPr lang="en-US" sz="2400" dirty="0"/>
              <a:t> concrete wall 8-in thick if it is warmed from 55</a:t>
            </a:r>
            <a:r>
              <a:rPr lang="en-US" sz="2400" dirty="0">
                <a:latin typeface="Times New Roman" panose="02020603050405020304" pitchFamily="18" charset="0"/>
                <a:cs typeface="Times New Roman" panose="02020603050405020304" pitchFamily="18" charset="0"/>
              </a:rPr>
              <a:t>º</a:t>
            </a:r>
            <a:r>
              <a:rPr lang="en-US" sz="2400" dirty="0"/>
              <a:t>F to 85</a:t>
            </a:r>
            <a:r>
              <a:rPr lang="en-US" sz="2400" dirty="0">
                <a:latin typeface="Times New Roman" panose="02020603050405020304" pitchFamily="18" charset="0"/>
                <a:cs typeface="Times New Roman" panose="02020603050405020304" pitchFamily="18" charset="0"/>
              </a:rPr>
              <a:t>º</a:t>
            </a:r>
            <a:r>
              <a:rPr lang="en-US" sz="2400" dirty="0"/>
              <a:t>F by exposure to sunlight? </a:t>
            </a:r>
          </a:p>
        </p:txBody>
      </p:sp>
    </p:spTree>
    <p:extLst>
      <p:ext uri="{BB962C8B-B14F-4D97-AF65-F5344CB8AC3E}">
        <p14:creationId xmlns:p14="http://schemas.microsoft.com/office/powerpoint/2010/main" val="323113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22</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154984"/>
          </a:xfrm>
          <a:prstGeom prst="rect">
            <a:avLst/>
          </a:prstGeom>
          <a:noFill/>
        </p:spPr>
        <p:txBody>
          <a:bodyPr wrap="square" rtlCol="0">
            <a:spAutoFit/>
          </a:bodyPr>
          <a:lstStyle/>
          <a:p>
            <a:pPr fontAlgn="ctr"/>
            <a:r>
              <a:rPr lang="en-US" sz="2400" b="1" dirty="0"/>
              <a:t>Example 2.</a:t>
            </a:r>
          </a:p>
          <a:p>
            <a:pPr fontAlgn="ctr"/>
            <a:r>
              <a:rPr lang="en-US" sz="2400" dirty="0"/>
              <a:t>How much heat (</a:t>
            </a:r>
            <a:r>
              <a:rPr lang="en-US" sz="2400" dirty="0" err="1"/>
              <a:t>Btus</a:t>
            </a:r>
            <a:r>
              <a:rPr lang="en-US" sz="2400" dirty="0"/>
              <a:t>) will be stored in a 100-ft</a:t>
            </a:r>
            <a:r>
              <a:rPr lang="en-US" sz="2400" baseline="30000" dirty="0"/>
              <a:t>2</a:t>
            </a:r>
            <a:r>
              <a:rPr lang="en-US" sz="2400" dirty="0"/>
              <a:t> concrete wall 8-in thick if it is warmed from 55</a:t>
            </a:r>
            <a:r>
              <a:rPr lang="en-US" sz="2400" dirty="0">
                <a:latin typeface="Times New Roman" panose="02020603050405020304" pitchFamily="18" charset="0"/>
                <a:cs typeface="Times New Roman" panose="02020603050405020304" pitchFamily="18" charset="0"/>
              </a:rPr>
              <a:t>º</a:t>
            </a:r>
            <a:r>
              <a:rPr lang="en-US" sz="2400" dirty="0"/>
              <a:t>F to 85</a:t>
            </a:r>
            <a:r>
              <a:rPr lang="en-US" sz="2400" dirty="0">
                <a:latin typeface="Times New Roman" panose="02020603050405020304" pitchFamily="18" charset="0"/>
                <a:cs typeface="Times New Roman" panose="02020603050405020304" pitchFamily="18" charset="0"/>
              </a:rPr>
              <a:t>º</a:t>
            </a:r>
            <a:r>
              <a:rPr lang="en-US" sz="2400" dirty="0"/>
              <a:t>F by exposure to sunlight? </a:t>
            </a:r>
          </a:p>
          <a:p>
            <a:pPr fontAlgn="ctr"/>
            <a:endParaRPr lang="en-US" sz="2400" dirty="0"/>
          </a:p>
          <a:p>
            <a:pPr fontAlgn="ctr"/>
            <a:r>
              <a:rPr lang="en-US" sz="2400" dirty="0"/>
              <a:t>Solution.</a:t>
            </a:r>
          </a:p>
          <a:p>
            <a:pPr fontAlgn="ctr"/>
            <a:endParaRPr lang="en-US" sz="2400" dirty="0"/>
          </a:p>
          <a:p>
            <a:pPr fontAlgn="ctr"/>
            <a:r>
              <a:rPr lang="en-US" sz="2400" u="sng" dirty="0">
                <a:solidFill>
                  <a:srgbClr val="C00000"/>
                </a:solidFill>
              </a:rPr>
              <a:t>Heat Storage</a:t>
            </a:r>
          </a:p>
          <a:p>
            <a:r>
              <a:rPr lang="en-US" sz="2400" dirty="0">
                <a:solidFill>
                  <a:srgbClr val="C00000"/>
                </a:solidFill>
              </a:rPr>
              <a:t>Q = M x C x ∆T</a:t>
            </a:r>
          </a:p>
          <a:p>
            <a:r>
              <a:rPr lang="en-US" sz="2400" dirty="0">
                <a:solidFill>
                  <a:srgbClr val="C00000"/>
                </a:solidFill>
              </a:rPr>
              <a:t>Q = (100 ft</a:t>
            </a:r>
            <a:r>
              <a:rPr lang="en-US" sz="2400" baseline="30000" dirty="0">
                <a:solidFill>
                  <a:srgbClr val="C00000"/>
                </a:solidFill>
              </a:rPr>
              <a:t>2</a:t>
            </a:r>
            <a:r>
              <a:rPr lang="en-US" sz="2400" dirty="0">
                <a:solidFill>
                  <a:srgbClr val="C00000"/>
                </a:solidFill>
              </a:rPr>
              <a:t> x 8 in x 1 ft/12 in) x 144 </a:t>
            </a:r>
            <a:r>
              <a:rPr lang="en-US" sz="2400" dirty="0" err="1">
                <a:solidFill>
                  <a:srgbClr val="C00000"/>
                </a:solidFill>
              </a:rPr>
              <a:t>lb</a:t>
            </a:r>
            <a:r>
              <a:rPr lang="en-US" sz="2400" dirty="0">
                <a:solidFill>
                  <a:srgbClr val="C00000"/>
                </a:solidFill>
              </a:rPr>
              <a:t>/ft</a:t>
            </a:r>
            <a:r>
              <a:rPr lang="en-US" sz="2400" baseline="30000" dirty="0">
                <a:solidFill>
                  <a:srgbClr val="C00000"/>
                </a:solidFill>
              </a:rPr>
              <a:t>3</a:t>
            </a:r>
            <a:r>
              <a:rPr lang="en-US" sz="2400" dirty="0">
                <a:solidFill>
                  <a:srgbClr val="C00000"/>
                </a:solidFill>
              </a:rPr>
              <a:t> x 0.21 Btu/</a:t>
            </a:r>
            <a:r>
              <a:rPr lang="en-US" sz="2400" dirty="0" err="1">
                <a:solidFill>
                  <a:srgbClr val="C00000"/>
                </a:solidFill>
              </a:rPr>
              <a:t>lb°F</a:t>
            </a:r>
            <a:r>
              <a:rPr lang="en-US" sz="2400" dirty="0">
                <a:solidFill>
                  <a:srgbClr val="C00000"/>
                </a:solidFill>
              </a:rPr>
              <a:t> x (85°F - 55°F)</a:t>
            </a:r>
          </a:p>
          <a:p>
            <a:r>
              <a:rPr lang="en-US" sz="2400" dirty="0">
                <a:solidFill>
                  <a:srgbClr val="C00000"/>
                </a:solidFill>
              </a:rPr>
              <a:t>Q = (67 ft</a:t>
            </a:r>
            <a:r>
              <a:rPr lang="en-US" sz="2400" baseline="30000" dirty="0">
                <a:solidFill>
                  <a:srgbClr val="C00000"/>
                </a:solidFill>
              </a:rPr>
              <a:t>3 </a:t>
            </a:r>
            <a:r>
              <a:rPr lang="en-US" sz="2400" dirty="0">
                <a:solidFill>
                  <a:srgbClr val="C00000"/>
                </a:solidFill>
              </a:rPr>
              <a:t>x 144 </a:t>
            </a:r>
            <a:r>
              <a:rPr lang="en-US" sz="2400" dirty="0" err="1">
                <a:solidFill>
                  <a:srgbClr val="C00000"/>
                </a:solidFill>
              </a:rPr>
              <a:t>lb</a:t>
            </a:r>
            <a:r>
              <a:rPr lang="en-US" sz="2400" dirty="0">
                <a:solidFill>
                  <a:srgbClr val="C00000"/>
                </a:solidFill>
              </a:rPr>
              <a:t>/ft</a:t>
            </a:r>
            <a:r>
              <a:rPr lang="en-US" sz="2400" baseline="30000" dirty="0">
                <a:solidFill>
                  <a:srgbClr val="C00000"/>
                </a:solidFill>
              </a:rPr>
              <a:t>3</a:t>
            </a:r>
            <a:r>
              <a:rPr lang="en-US" sz="2400" dirty="0">
                <a:solidFill>
                  <a:srgbClr val="C00000"/>
                </a:solidFill>
              </a:rPr>
              <a:t>) x 0.21 Btu/</a:t>
            </a:r>
            <a:r>
              <a:rPr lang="en-US" sz="2400" dirty="0" err="1">
                <a:solidFill>
                  <a:srgbClr val="C00000"/>
                </a:solidFill>
              </a:rPr>
              <a:t>lb°F</a:t>
            </a:r>
            <a:r>
              <a:rPr lang="en-US" sz="2400" dirty="0">
                <a:solidFill>
                  <a:srgbClr val="C00000"/>
                </a:solidFill>
              </a:rPr>
              <a:t> x 30°F</a:t>
            </a:r>
          </a:p>
          <a:p>
            <a:r>
              <a:rPr lang="en-US" sz="2400" dirty="0">
                <a:solidFill>
                  <a:srgbClr val="C00000"/>
                </a:solidFill>
              </a:rPr>
              <a:t>Q = 60,480 Btu</a:t>
            </a:r>
          </a:p>
        </p:txBody>
      </p:sp>
    </p:spTree>
    <p:extLst>
      <p:ext uri="{BB962C8B-B14F-4D97-AF65-F5344CB8AC3E}">
        <p14:creationId xmlns:p14="http://schemas.microsoft.com/office/powerpoint/2010/main" val="243973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23</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200329"/>
          </a:xfrm>
          <a:prstGeom prst="rect">
            <a:avLst/>
          </a:prstGeom>
          <a:noFill/>
        </p:spPr>
        <p:txBody>
          <a:bodyPr wrap="square" rtlCol="0">
            <a:spAutoFit/>
          </a:bodyPr>
          <a:lstStyle/>
          <a:p>
            <a:pPr fontAlgn="ctr"/>
            <a:r>
              <a:rPr lang="en-US" sz="2400" b="1" dirty="0"/>
              <a:t>Example 3.</a:t>
            </a:r>
          </a:p>
          <a:p>
            <a:pPr fontAlgn="ctr"/>
            <a:r>
              <a:rPr lang="en-US" sz="2400" dirty="0"/>
              <a:t>2 kg of Aluminum (AL) is heated from 20</a:t>
            </a:r>
            <a:r>
              <a:rPr lang="en-US" sz="2400" dirty="0">
                <a:latin typeface="Times New Roman" panose="02020603050405020304" pitchFamily="18" charset="0"/>
                <a:cs typeface="Times New Roman" panose="02020603050405020304" pitchFamily="18" charset="0"/>
              </a:rPr>
              <a:t>º</a:t>
            </a:r>
            <a:r>
              <a:rPr lang="en-US" sz="2400" dirty="0"/>
              <a:t>C to 100</a:t>
            </a:r>
            <a:r>
              <a:rPr lang="en-US" sz="2400" dirty="0">
                <a:latin typeface="Times New Roman" panose="02020603050405020304" pitchFamily="18" charset="0"/>
                <a:cs typeface="Times New Roman" panose="02020603050405020304" pitchFamily="18" charset="0"/>
              </a:rPr>
              <a:t>º</a:t>
            </a:r>
            <a:r>
              <a:rPr lang="en-US" sz="2400" dirty="0"/>
              <a:t>C. The specific heat of AL is 0.91 kJ/kg </a:t>
            </a:r>
            <a:r>
              <a:rPr lang="en-US" sz="2400" dirty="0">
                <a:latin typeface="Times New Roman" panose="02020603050405020304" pitchFamily="18" charset="0"/>
                <a:cs typeface="Times New Roman" panose="02020603050405020304" pitchFamily="18" charset="0"/>
              </a:rPr>
              <a:t>º</a:t>
            </a:r>
            <a:r>
              <a:rPr lang="en-US" sz="2400" dirty="0"/>
              <a:t>C and the heat required can be calculated as:</a:t>
            </a:r>
          </a:p>
        </p:txBody>
      </p:sp>
    </p:spTree>
    <p:extLst>
      <p:ext uri="{BB962C8B-B14F-4D97-AF65-F5344CB8AC3E}">
        <p14:creationId xmlns:p14="http://schemas.microsoft.com/office/powerpoint/2010/main" val="1036240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24</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893647"/>
          </a:xfrm>
          <a:prstGeom prst="rect">
            <a:avLst/>
          </a:prstGeom>
          <a:noFill/>
        </p:spPr>
        <p:txBody>
          <a:bodyPr wrap="square" rtlCol="0">
            <a:spAutoFit/>
          </a:bodyPr>
          <a:lstStyle/>
          <a:p>
            <a:pPr fontAlgn="ctr"/>
            <a:r>
              <a:rPr lang="en-US" sz="2400" b="1" dirty="0"/>
              <a:t>Example 3.</a:t>
            </a:r>
          </a:p>
          <a:p>
            <a:pPr fontAlgn="ctr"/>
            <a:r>
              <a:rPr lang="en-US" sz="2400" dirty="0"/>
              <a:t>2 kg of Aluminum (AL) is heated from 20</a:t>
            </a:r>
            <a:r>
              <a:rPr lang="en-US" sz="2400" dirty="0">
                <a:latin typeface="Times New Roman" panose="02020603050405020304" pitchFamily="18" charset="0"/>
                <a:cs typeface="Times New Roman" panose="02020603050405020304" pitchFamily="18" charset="0"/>
              </a:rPr>
              <a:t>º</a:t>
            </a:r>
            <a:r>
              <a:rPr lang="en-US" sz="2400" dirty="0"/>
              <a:t>C to 100</a:t>
            </a:r>
            <a:r>
              <a:rPr lang="en-US" sz="2400" dirty="0">
                <a:latin typeface="Times New Roman" panose="02020603050405020304" pitchFamily="18" charset="0"/>
                <a:cs typeface="Times New Roman" panose="02020603050405020304" pitchFamily="18" charset="0"/>
              </a:rPr>
              <a:t>º</a:t>
            </a:r>
            <a:r>
              <a:rPr lang="en-US" sz="2400" dirty="0"/>
              <a:t>C. The specific heat of AL is 0.91 kJ/kg </a:t>
            </a:r>
            <a:r>
              <a:rPr lang="en-US" sz="2400" dirty="0">
                <a:latin typeface="Times New Roman" panose="02020603050405020304" pitchFamily="18" charset="0"/>
                <a:cs typeface="Times New Roman" panose="02020603050405020304" pitchFamily="18" charset="0"/>
              </a:rPr>
              <a:t>º</a:t>
            </a:r>
            <a:r>
              <a:rPr lang="en-US" sz="2400" dirty="0"/>
              <a:t>C and the heat required can be calculated as:</a:t>
            </a:r>
          </a:p>
          <a:p>
            <a:pPr fontAlgn="ctr"/>
            <a:endParaRPr lang="en-US" sz="2400" dirty="0"/>
          </a:p>
          <a:p>
            <a:pPr fontAlgn="ctr"/>
            <a:r>
              <a:rPr lang="en-US" sz="2400" dirty="0"/>
              <a:t>Solution.</a:t>
            </a:r>
          </a:p>
          <a:p>
            <a:pPr fontAlgn="ctr"/>
            <a:endParaRPr lang="en-US" sz="2400" dirty="0"/>
          </a:p>
          <a:p>
            <a:r>
              <a:rPr lang="en-US" sz="2400" dirty="0">
                <a:solidFill>
                  <a:srgbClr val="C00000"/>
                </a:solidFill>
              </a:rPr>
              <a:t>Q = M x C x ∆T = 2 kg x 0.91 kJ/kg </a:t>
            </a:r>
            <a:r>
              <a:rPr lang="en-US" sz="2400" dirty="0">
                <a:solidFill>
                  <a:srgbClr val="C00000"/>
                </a:solidFill>
                <a:latin typeface="Times New Roman" panose="02020603050405020304" pitchFamily="18" charset="0"/>
                <a:cs typeface="Times New Roman" panose="02020603050405020304" pitchFamily="18" charset="0"/>
              </a:rPr>
              <a:t>º</a:t>
            </a:r>
            <a:r>
              <a:rPr lang="en-US" sz="2400" dirty="0">
                <a:solidFill>
                  <a:srgbClr val="C00000"/>
                </a:solidFill>
              </a:rPr>
              <a:t>C  x (100</a:t>
            </a:r>
            <a:r>
              <a:rPr lang="en-US" sz="2400" dirty="0">
                <a:solidFill>
                  <a:srgbClr val="C00000"/>
                </a:solidFill>
                <a:latin typeface="Times New Roman" panose="02020603050405020304" pitchFamily="18" charset="0"/>
                <a:cs typeface="Times New Roman" panose="02020603050405020304" pitchFamily="18" charset="0"/>
              </a:rPr>
              <a:t>º</a:t>
            </a:r>
            <a:r>
              <a:rPr lang="en-US" sz="2400" dirty="0">
                <a:solidFill>
                  <a:srgbClr val="C00000"/>
                </a:solidFill>
              </a:rPr>
              <a:t>C - 20</a:t>
            </a:r>
            <a:r>
              <a:rPr lang="en-US" sz="2400" dirty="0">
                <a:solidFill>
                  <a:srgbClr val="C00000"/>
                </a:solidFill>
                <a:latin typeface="Times New Roman" panose="02020603050405020304" pitchFamily="18" charset="0"/>
                <a:cs typeface="Times New Roman" panose="02020603050405020304" pitchFamily="18" charset="0"/>
              </a:rPr>
              <a:t>º</a:t>
            </a:r>
            <a:r>
              <a:rPr lang="en-US" sz="2400" dirty="0">
                <a:solidFill>
                  <a:srgbClr val="C00000"/>
                </a:solidFill>
              </a:rPr>
              <a:t>C) = 145.6 kJ</a:t>
            </a: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r>
              <a:rPr lang="en-US" sz="2400" dirty="0"/>
              <a:t>How many Btu’s? </a:t>
            </a:r>
            <a:r>
              <a:rPr lang="en-US" sz="2400" dirty="0">
                <a:solidFill>
                  <a:srgbClr val="C00000"/>
                </a:solidFill>
                <a:hlinkClick r:id="rId2"/>
              </a:rPr>
              <a:t>rapidtables.com</a:t>
            </a:r>
            <a:r>
              <a:rPr lang="en-US" sz="2400" dirty="0">
                <a:solidFill>
                  <a:srgbClr val="C00000"/>
                </a:solidFill>
              </a:rPr>
              <a:t>	138 Btu</a:t>
            </a:r>
          </a:p>
          <a:p>
            <a:pPr fontAlgn="ctr"/>
            <a:endParaRPr lang="en-US" sz="2400" dirty="0"/>
          </a:p>
        </p:txBody>
      </p:sp>
    </p:spTree>
    <p:extLst>
      <p:ext uri="{BB962C8B-B14F-4D97-AF65-F5344CB8AC3E}">
        <p14:creationId xmlns:p14="http://schemas.microsoft.com/office/powerpoint/2010/main" val="1520071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25</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200329"/>
          </a:xfrm>
          <a:prstGeom prst="rect">
            <a:avLst/>
          </a:prstGeom>
          <a:noFill/>
        </p:spPr>
        <p:txBody>
          <a:bodyPr wrap="square" rtlCol="0">
            <a:spAutoFit/>
          </a:bodyPr>
          <a:lstStyle/>
          <a:p>
            <a:pPr fontAlgn="ctr"/>
            <a:r>
              <a:rPr lang="en-US" sz="2400" b="1" dirty="0"/>
              <a:t>Example 4.</a:t>
            </a:r>
          </a:p>
          <a:p>
            <a:pPr fontAlgn="ctr"/>
            <a:r>
              <a:rPr lang="en-US" sz="2400" dirty="0"/>
              <a:t>One </a:t>
            </a:r>
            <a:r>
              <a:rPr lang="en-US" sz="2400" dirty="0" err="1"/>
              <a:t>litre</a:t>
            </a:r>
            <a:r>
              <a:rPr lang="en-US" sz="2400" dirty="0"/>
              <a:t> of water is heated from 0</a:t>
            </a:r>
            <a:r>
              <a:rPr lang="en-US" sz="2400" dirty="0">
                <a:latin typeface="Times New Roman" panose="02020603050405020304" pitchFamily="18" charset="0"/>
                <a:cs typeface="Times New Roman" panose="02020603050405020304" pitchFamily="18" charset="0"/>
              </a:rPr>
              <a:t>º</a:t>
            </a:r>
            <a:r>
              <a:rPr lang="en-US" sz="2400" dirty="0"/>
              <a:t>C to boiling (100</a:t>
            </a:r>
            <a:r>
              <a:rPr lang="en-US" sz="2400" dirty="0">
                <a:latin typeface="Times New Roman" panose="02020603050405020304" pitchFamily="18" charset="0"/>
                <a:cs typeface="Times New Roman" panose="02020603050405020304" pitchFamily="18" charset="0"/>
              </a:rPr>
              <a:t>º</a:t>
            </a:r>
            <a:r>
              <a:rPr lang="en-US" sz="2400" dirty="0"/>
              <a:t>C). Specific heat of water is 4.19 kJ/kg </a:t>
            </a:r>
            <a:r>
              <a:rPr lang="en-US" sz="2400" dirty="0">
                <a:latin typeface="Times New Roman" panose="02020603050405020304" pitchFamily="18" charset="0"/>
                <a:cs typeface="Times New Roman" panose="02020603050405020304" pitchFamily="18" charset="0"/>
              </a:rPr>
              <a:t>º</a:t>
            </a:r>
            <a:r>
              <a:rPr lang="en-US" sz="2400" dirty="0"/>
              <a:t>C and the heat required can be calculated as:</a:t>
            </a:r>
          </a:p>
        </p:txBody>
      </p:sp>
    </p:spTree>
    <p:extLst>
      <p:ext uri="{BB962C8B-B14F-4D97-AF65-F5344CB8AC3E}">
        <p14:creationId xmlns:p14="http://schemas.microsoft.com/office/powerpoint/2010/main" val="288234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26</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524315"/>
          </a:xfrm>
          <a:prstGeom prst="rect">
            <a:avLst/>
          </a:prstGeom>
          <a:noFill/>
        </p:spPr>
        <p:txBody>
          <a:bodyPr wrap="square" rtlCol="0">
            <a:spAutoFit/>
          </a:bodyPr>
          <a:lstStyle/>
          <a:p>
            <a:pPr fontAlgn="ctr"/>
            <a:r>
              <a:rPr lang="en-US" sz="2400" b="1" dirty="0"/>
              <a:t>Example 4.</a:t>
            </a:r>
          </a:p>
          <a:p>
            <a:pPr fontAlgn="ctr"/>
            <a:r>
              <a:rPr lang="en-US" sz="2400" dirty="0"/>
              <a:t>One </a:t>
            </a:r>
            <a:r>
              <a:rPr lang="en-US" sz="2400" dirty="0" err="1"/>
              <a:t>litre</a:t>
            </a:r>
            <a:r>
              <a:rPr lang="en-US" sz="2400" dirty="0"/>
              <a:t> of water is heated from 0</a:t>
            </a:r>
            <a:r>
              <a:rPr lang="en-US" sz="2400" dirty="0">
                <a:latin typeface="Times New Roman" panose="02020603050405020304" pitchFamily="18" charset="0"/>
                <a:cs typeface="Times New Roman" panose="02020603050405020304" pitchFamily="18" charset="0"/>
              </a:rPr>
              <a:t>º</a:t>
            </a:r>
            <a:r>
              <a:rPr lang="en-US" sz="2400" dirty="0"/>
              <a:t>C to boiling (100</a:t>
            </a:r>
            <a:r>
              <a:rPr lang="en-US" sz="2400" dirty="0">
                <a:latin typeface="Times New Roman" panose="02020603050405020304" pitchFamily="18" charset="0"/>
                <a:cs typeface="Times New Roman" panose="02020603050405020304" pitchFamily="18" charset="0"/>
              </a:rPr>
              <a:t>º</a:t>
            </a:r>
            <a:r>
              <a:rPr lang="en-US" sz="2400" dirty="0"/>
              <a:t>C). Specific heat of water is 4.19 kJ/kg </a:t>
            </a:r>
            <a:r>
              <a:rPr lang="en-US" sz="2400" dirty="0">
                <a:latin typeface="Times New Roman" panose="02020603050405020304" pitchFamily="18" charset="0"/>
                <a:cs typeface="Times New Roman" panose="02020603050405020304" pitchFamily="18" charset="0"/>
              </a:rPr>
              <a:t>º</a:t>
            </a:r>
            <a:r>
              <a:rPr lang="en-US" sz="2400" dirty="0"/>
              <a:t>C and the heat required can be calculated as:</a:t>
            </a:r>
          </a:p>
          <a:p>
            <a:pPr fontAlgn="ctr"/>
            <a:endParaRPr lang="en-US" sz="2400" dirty="0"/>
          </a:p>
          <a:p>
            <a:pPr fontAlgn="ctr"/>
            <a:r>
              <a:rPr lang="en-US" sz="2400" dirty="0"/>
              <a:t>Solution.</a:t>
            </a:r>
          </a:p>
          <a:p>
            <a:pPr fontAlgn="ctr"/>
            <a:endParaRPr lang="en-US" sz="2400" dirty="0"/>
          </a:p>
          <a:p>
            <a:r>
              <a:rPr lang="en-US" sz="2400" dirty="0">
                <a:solidFill>
                  <a:srgbClr val="C00000"/>
                </a:solidFill>
              </a:rPr>
              <a:t>Q = M x C x ∆T = (1 </a:t>
            </a:r>
            <a:r>
              <a:rPr lang="en-US" sz="2400" dirty="0" err="1">
                <a:solidFill>
                  <a:srgbClr val="C00000"/>
                </a:solidFill>
              </a:rPr>
              <a:t>litre</a:t>
            </a:r>
            <a:r>
              <a:rPr lang="en-US" sz="2400" dirty="0">
                <a:solidFill>
                  <a:srgbClr val="C00000"/>
                </a:solidFill>
              </a:rPr>
              <a:t> x 1 kg/</a:t>
            </a:r>
            <a:r>
              <a:rPr lang="en-US" sz="2400" dirty="0" err="1">
                <a:solidFill>
                  <a:srgbClr val="C00000"/>
                </a:solidFill>
              </a:rPr>
              <a:t>litre</a:t>
            </a:r>
            <a:r>
              <a:rPr lang="en-US" sz="2400" dirty="0">
                <a:solidFill>
                  <a:srgbClr val="C00000"/>
                </a:solidFill>
              </a:rPr>
              <a:t>) x (4.19 kJ/kg </a:t>
            </a:r>
            <a:r>
              <a:rPr lang="en-US" sz="2400" dirty="0">
                <a:solidFill>
                  <a:srgbClr val="C00000"/>
                </a:solidFill>
                <a:latin typeface="Times New Roman" panose="02020603050405020304" pitchFamily="18" charset="0"/>
                <a:cs typeface="Times New Roman" panose="02020603050405020304" pitchFamily="18" charset="0"/>
              </a:rPr>
              <a:t>º</a:t>
            </a:r>
            <a:r>
              <a:rPr lang="en-US" sz="2400" dirty="0">
                <a:solidFill>
                  <a:srgbClr val="C00000"/>
                </a:solidFill>
              </a:rPr>
              <a:t>C)  x (100</a:t>
            </a:r>
            <a:r>
              <a:rPr lang="en-US" sz="2400" dirty="0">
                <a:solidFill>
                  <a:srgbClr val="C00000"/>
                </a:solidFill>
                <a:latin typeface="Times New Roman" panose="02020603050405020304" pitchFamily="18" charset="0"/>
                <a:cs typeface="Times New Roman" panose="02020603050405020304" pitchFamily="18" charset="0"/>
              </a:rPr>
              <a:t>º</a:t>
            </a:r>
            <a:r>
              <a:rPr lang="en-US" sz="2400" dirty="0">
                <a:solidFill>
                  <a:srgbClr val="C00000"/>
                </a:solidFill>
              </a:rPr>
              <a:t>C - 0</a:t>
            </a:r>
            <a:r>
              <a:rPr lang="en-US" sz="2400" dirty="0">
                <a:solidFill>
                  <a:srgbClr val="C00000"/>
                </a:solidFill>
                <a:latin typeface="Times New Roman" panose="02020603050405020304" pitchFamily="18" charset="0"/>
                <a:cs typeface="Times New Roman" panose="02020603050405020304" pitchFamily="18" charset="0"/>
              </a:rPr>
              <a:t>º</a:t>
            </a:r>
            <a:r>
              <a:rPr lang="en-US" sz="2400" dirty="0">
                <a:solidFill>
                  <a:srgbClr val="C00000"/>
                </a:solidFill>
              </a:rPr>
              <a:t>C) = 419 kJ</a:t>
            </a: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endParaRPr lang="en-US" sz="2400" dirty="0">
              <a:solidFill>
                <a:srgbClr val="C00000"/>
              </a:solidFill>
            </a:endParaRPr>
          </a:p>
          <a:p>
            <a:r>
              <a:rPr lang="en-US" sz="2400" dirty="0"/>
              <a:t>How many Btu’s? </a:t>
            </a:r>
            <a:r>
              <a:rPr lang="en-US" sz="2400" dirty="0">
                <a:solidFill>
                  <a:srgbClr val="C00000"/>
                </a:solidFill>
                <a:hlinkClick r:id="rId2"/>
              </a:rPr>
              <a:t>rapidtables.com</a:t>
            </a:r>
            <a:r>
              <a:rPr lang="en-US" sz="2400" dirty="0">
                <a:solidFill>
                  <a:srgbClr val="C00000"/>
                </a:solidFill>
              </a:rPr>
              <a:t>	397 Btu</a:t>
            </a:r>
          </a:p>
        </p:txBody>
      </p:sp>
    </p:spTree>
    <p:extLst>
      <p:ext uri="{BB962C8B-B14F-4D97-AF65-F5344CB8AC3E}">
        <p14:creationId xmlns:p14="http://schemas.microsoft.com/office/powerpoint/2010/main" val="244096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27</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3046988"/>
          </a:xfrm>
          <a:prstGeom prst="rect">
            <a:avLst/>
          </a:prstGeom>
          <a:noFill/>
        </p:spPr>
        <p:txBody>
          <a:bodyPr wrap="square" rtlCol="0">
            <a:spAutoFit/>
          </a:bodyPr>
          <a:lstStyle/>
          <a:p>
            <a:pPr fontAlgn="ctr"/>
            <a:r>
              <a:rPr lang="en-US" sz="2400" b="1" dirty="0"/>
              <a:t>Example 4.</a:t>
            </a:r>
          </a:p>
          <a:p>
            <a:endParaRPr lang="en-US" sz="2400" dirty="0"/>
          </a:p>
          <a:p>
            <a:r>
              <a:rPr lang="en-US" sz="2400" dirty="0"/>
              <a:t>Convert from SI to US</a:t>
            </a:r>
          </a:p>
          <a:p>
            <a:endParaRPr lang="en-US" sz="2400" dirty="0">
              <a:solidFill>
                <a:srgbClr val="C00000"/>
              </a:solidFill>
            </a:endParaRPr>
          </a:p>
          <a:p>
            <a:r>
              <a:rPr lang="en-US" sz="2400" dirty="0">
                <a:solidFill>
                  <a:srgbClr val="C00000"/>
                </a:solidFill>
              </a:rPr>
              <a:t>Q = 419 kJ = 419,000 J					1 J = 0.000948 Btu</a:t>
            </a:r>
          </a:p>
          <a:p>
            <a:r>
              <a:rPr lang="en-US" sz="2400" dirty="0">
                <a:solidFill>
                  <a:srgbClr val="C00000"/>
                </a:solidFill>
              </a:rPr>
              <a:t>							1000 J = 1 kJ = 0.948 Btu</a:t>
            </a:r>
          </a:p>
          <a:p>
            <a:endParaRPr lang="en-US" sz="2400" dirty="0">
              <a:solidFill>
                <a:srgbClr val="C00000"/>
              </a:solidFill>
            </a:endParaRPr>
          </a:p>
          <a:p>
            <a:r>
              <a:rPr lang="en-US" sz="2400" dirty="0">
                <a:solidFill>
                  <a:srgbClr val="C00000"/>
                </a:solidFill>
              </a:rPr>
              <a:t>Q = 419 kJ x 0.948 Btu / kJ = 397 Btu</a:t>
            </a:r>
          </a:p>
        </p:txBody>
      </p:sp>
    </p:spTree>
    <p:extLst>
      <p:ext uri="{BB962C8B-B14F-4D97-AF65-F5344CB8AC3E}">
        <p14:creationId xmlns:p14="http://schemas.microsoft.com/office/powerpoint/2010/main" val="344891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28</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154984"/>
          </a:xfrm>
          <a:prstGeom prst="rect">
            <a:avLst/>
          </a:prstGeom>
          <a:noFill/>
        </p:spPr>
        <p:txBody>
          <a:bodyPr wrap="square" rtlCol="0">
            <a:spAutoFit/>
          </a:bodyPr>
          <a:lstStyle/>
          <a:p>
            <a:pPr fontAlgn="ctr"/>
            <a:r>
              <a:rPr lang="en-US" sz="2400" b="1" dirty="0"/>
              <a:t>Example 4.</a:t>
            </a:r>
          </a:p>
          <a:p>
            <a:endParaRPr lang="en-US" sz="2400" dirty="0"/>
          </a:p>
          <a:p>
            <a:r>
              <a:rPr lang="en-US" sz="2400" dirty="0"/>
              <a:t>Using US Units</a:t>
            </a:r>
          </a:p>
          <a:p>
            <a:r>
              <a:rPr lang="en-US" sz="2400" dirty="0">
                <a:solidFill>
                  <a:srgbClr val="C00000"/>
                </a:solidFill>
              </a:rPr>
              <a:t>1 </a:t>
            </a:r>
            <a:r>
              <a:rPr lang="en-US" sz="2400" dirty="0" err="1">
                <a:solidFill>
                  <a:srgbClr val="C00000"/>
                </a:solidFill>
              </a:rPr>
              <a:t>litre</a:t>
            </a:r>
            <a:r>
              <a:rPr lang="en-US" sz="2400" dirty="0">
                <a:solidFill>
                  <a:srgbClr val="C00000"/>
                </a:solidFill>
              </a:rPr>
              <a:t> = ? </a:t>
            </a:r>
            <a:r>
              <a:rPr lang="en-US" sz="2400" dirty="0" err="1">
                <a:solidFill>
                  <a:srgbClr val="C00000"/>
                </a:solidFill>
              </a:rPr>
              <a:t>lb</a:t>
            </a:r>
            <a:r>
              <a:rPr lang="en-US" sz="2400" dirty="0">
                <a:solidFill>
                  <a:srgbClr val="C00000"/>
                </a:solidFill>
              </a:rPr>
              <a:t>	Can’t Compare!</a:t>
            </a:r>
          </a:p>
          <a:p>
            <a:r>
              <a:rPr lang="en-US" sz="2400" dirty="0">
                <a:solidFill>
                  <a:srgbClr val="C00000"/>
                </a:solidFill>
              </a:rPr>
              <a:t>A </a:t>
            </a:r>
            <a:r>
              <a:rPr lang="en-US" sz="2400" dirty="0" err="1">
                <a:solidFill>
                  <a:srgbClr val="C00000"/>
                </a:solidFill>
              </a:rPr>
              <a:t>litre</a:t>
            </a:r>
            <a:r>
              <a:rPr lang="en-US" sz="2400" dirty="0">
                <a:solidFill>
                  <a:srgbClr val="C00000"/>
                </a:solidFill>
              </a:rPr>
              <a:t> is a unit of </a:t>
            </a:r>
            <a:r>
              <a:rPr lang="en-US" sz="2400" u="sng" dirty="0">
                <a:solidFill>
                  <a:srgbClr val="C00000"/>
                </a:solidFill>
              </a:rPr>
              <a:t>Volume</a:t>
            </a:r>
          </a:p>
          <a:p>
            <a:r>
              <a:rPr lang="en-US" sz="2400" dirty="0">
                <a:solidFill>
                  <a:srgbClr val="C00000"/>
                </a:solidFill>
              </a:rPr>
              <a:t>A </a:t>
            </a:r>
            <a:r>
              <a:rPr lang="en-US" sz="2400" dirty="0" err="1">
                <a:solidFill>
                  <a:srgbClr val="C00000"/>
                </a:solidFill>
              </a:rPr>
              <a:t>lb</a:t>
            </a:r>
            <a:r>
              <a:rPr lang="en-US" sz="2400" dirty="0">
                <a:solidFill>
                  <a:srgbClr val="C00000"/>
                </a:solidFill>
              </a:rPr>
              <a:t> is a unit of </a:t>
            </a:r>
            <a:r>
              <a:rPr lang="en-US" sz="2400" u="sng" dirty="0">
                <a:solidFill>
                  <a:srgbClr val="C00000"/>
                </a:solidFill>
              </a:rPr>
              <a:t>Weight</a:t>
            </a:r>
          </a:p>
          <a:p>
            <a:endParaRPr lang="en-US" sz="2400" dirty="0">
              <a:solidFill>
                <a:srgbClr val="C00000"/>
              </a:solidFill>
            </a:endParaRPr>
          </a:p>
          <a:p>
            <a:r>
              <a:rPr lang="en-US" sz="2400" dirty="0">
                <a:solidFill>
                  <a:srgbClr val="C00000"/>
                </a:solidFill>
              </a:rPr>
              <a:t>1 </a:t>
            </a:r>
            <a:r>
              <a:rPr lang="en-US" sz="2400" dirty="0" err="1">
                <a:solidFill>
                  <a:srgbClr val="C00000"/>
                </a:solidFill>
              </a:rPr>
              <a:t>litre</a:t>
            </a:r>
            <a:r>
              <a:rPr lang="en-US" sz="2400" dirty="0">
                <a:solidFill>
                  <a:srgbClr val="C00000"/>
                </a:solidFill>
              </a:rPr>
              <a:t> weighs 1 kg</a:t>
            </a:r>
          </a:p>
          <a:p>
            <a:r>
              <a:rPr lang="en-US" sz="2400" dirty="0">
                <a:solidFill>
                  <a:srgbClr val="C00000"/>
                </a:solidFill>
              </a:rPr>
              <a:t>There are 2.20462 </a:t>
            </a:r>
            <a:r>
              <a:rPr lang="en-US" sz="2400" dirty="0" err="1">
                <a:solidFill>
                  <a:srgbClr val="C00000"/>
                </a:solidFill>
              </a:rPr>
              <a:t>lb</a:t>
            </a:r>
            <a:r>
              <a:rPr lang="en-US" sz="2400" dirty="0">
                <a:solidFill>
                  <a:srgbClr val="C00000"/>
                </a:solidFill>
              </a:rPr>
              <a:t> /1 kg</a:t>
            </a:r>
          </a:p>
          <a:p>
            <a:endParaRPr lang="en-US" sz="2400" dirty="0">
              <a:solidFill>
                <a:srgbClr val="C00000"/>
              </a:solidFill>
            </a:endParaRPr>
          </a:p>
          <a:p>
            <a:r>
              <a:rPr lang="en-US" sz="2400" dirty="0">
                <a:solidFill>
                  <a:srgbClr val="C00000"/>
                </a:solidFill>
              </a:rPr>
              <a:t>Q = M x C x ∆T = 2.20462 </a:t>
            </a:r>
            <a:r>
              <a:rPr lang="en-US" sz="2400" dirty="0" err="1">
                <a:solidFill>
                  <a:srgbClr val="C00000"/>
                </a:solidFill>
              </a:rPr>
              <a:t>lb</a:t>
            </a:r>
            <a:r>
              <a:rPr lang="en-US" sz="2400" dirty="0">
                <a:solidFill>
                  <a:srgbClr val="C00000"/>
                </a:solidFill>
              </a:rPr>
              <a:t> x 1 Btu/</a:t>
            </a:r>
            <a:r>
              <a:rPr lang="en-US" sz="2400" dirty="0" err="1">
                <a:solidFill>
                  <a:srgbClr val="C00000"/>
                </a:solidFill>
              </a:rPr>
              <a:t>lb</a:t>
            </a:r>
            <a:r>
              <a:rPr lang="en-US" sz="2400" dirty="0">
                <a:solidFill>
                  <a:srgbClr val="C00000"/>
                </a:solidFill>
              </a:rPr>
              <a:t> °F x (212°F - 32°F) = 397 Btu</a:t>
            </a:r>
          </a:p>
        </p:txBody>
      </p:sp>
    </p:spTree>
    <p:extLst>
      <p:ext uri="{BB962C8B-B14F-4D97-AF65-F5344CB8AC3E}">
        <p14:creationId xmlns:p14="http://schemas.microsoft.com/office/powerpoint/2010/main" val="2021312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29</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19"/>
            <a:ext cx="7027817" cy="4524315"/>
          </a:xfrm>
          <a:prstGeom prst="rect">
            <a:avLst/>
          </a:prstGeom>
          <a:noFill/>
        </p:spPr>
        <p:txBody>
          <a:bodyPr wrap="square" rtlCol="0">
            <a:spAutoFit/>
          </a:bodyPr>
          <a:lstStyle/>
          <a:p>
            <a:pPr fontAlgn="ctr"/>
            <a:r>
              <a:rPr lang="en-US" sz="2400" b="1" dirty="0"/>
              <a:t>Sensible and Latent Heat</a:t>
            </a:r>
          </a:p>
          <a:p>
            <a:pPr fontAlgn="ctr"/>
            <a:endParaRPr lang="en-US" sz="2400" b="1" dirty="0"/>
          </a:p>
          <a:p>
            <a:r>
              <a:rPr lang="en-US" sz="2400" b="1" dirty="0"/>
              <a:t>Sensible Heat</a:t>
            </a:r>
            <a:endParaRPr lang="en-US" sz="2400" dirty="0"/>
          </a:p>
          <a:p>
            <a:r>
              <a:rPr lang="en-US" sz="2400" dirty="0"/>
              <a:t>Causes a change in temperature of substance when heat is added or removed. Can be measured by a thermometer.</a:t>
            </a:r>
          </a:p>
          <a:p>
            <a:r>
              <a:rPr lang="en-US" sz="2400" dirty="0"/>
              <a:t> </a:t>
            </a:r>
          </a:p>
          <a:p>
            <a:endParaRPr lang="en-US" sz="2400" dirty="0"/>
          </a:p>
          <a:p>
            <a:r>
              <a:rPr lang="en-US" sz="2400" b="1" dirty="0"/>
              <a:t>Latent Heat</a:t>
            </a:r>
            <a:endParaRPr lang="en-US" sz="2400" dirty="0"/>
          </a:p>
          <a:p>
            <a:r>
              <a:rPr lang="en-US" sz="2400" dirty="0"/>
              <a:t>Causes a change of state in the substance when heat is added or removed. Changing a solid to a liquid or a liquid to a gas while the temperature remains constant.</a:t>
            </a:r>
          </a:p>
        </p:txBody>
      </p:sp>
      <p:pic>
        <p:nvPicPr>
          <p:cNvPr id="5" name="Picture 4">
            <a:extLst>
              <a:ext uri="{FF2B5EF4-FFF2-40B4-BE49-F238E27FC236}">
                <a16:creationId xmlns:a16="http://schemas.microsoft.com/office/drawing/2014/main" id="{42640E3A-D213-4981-98DD-1EBE86EC0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829" y="2932763"/>
            <a:ext cx="3803196" cy="3642615"/>
          </a:xfrm>
          <a:prstGeom prst="rect">
            <a:avLst/>
          </a:prstGeom>
        </p:spPr>
      </p:pic>
    </p:spTree>
    <p:extLst>
      <p:ext uri="{BB962C8B-B14F-4D97-AF65-F5344CB8AC3E}">
        <p14:creationId xmlns:p14="http://schemas.microsoft.com/office/powerpoint/2010/main" val="195195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Indoor Air Quality (IAQ)</a:t>
            </a:r>
          </a:p>
        </p:txBody>
      </p:sp>
      <p:pic>
        <p:nvPicPr>
          <p:cNvPr id="4" name="Picture 3" descr="A close up of a sign&#10;&#10;Description automatically generated">
            <a:extLst>
              <a:ext uri="{FF2B5EF4-FFF2-40B4-BE49-F238E27FC236}">
                <a16:creationId xmlns:a16="http://schemas.microsoft.com/office/drawing/2014/main" id="{477F2A9E-2CBC-47C7-8A64-41CC9F06E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101" y="731520"/>
            <a:ext cx="5011798" cy="6035040"/>
          </a:xfrm>
          <a:prstGeom prst="rect">
            <a:avLst/>
          </a:prstGeom>
        </p:spPr>
      </p:pic>
    </p:spTree>
    <p:extLst>
      <p:ext uri="{BB962C8B-B14F-4D97-AF65-F5344CB8AC3E}">
        <p14:creationId xmlns:p14="http://schemas.microsoft.com/office/powerpoint/2010/main" val="373550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30</a:t>
            </a:fld>
            <a:endParaRPr lang="en-US" dirty="0"/>
          </a:p>
        </p:txBody>
      </p:sp>
      <p:pic>
        <p:nvPicPr>
          <p:cNvPr id="7" name="Picture 6">
            <a:extLst>
              <a:ext uri="{FF2B5EF4-FFF2-40B4-BE49-F238E27FC236}">
                <a16:creationId xmlns:a16="http://schemas.microsoft.com/office/drawing/2014/main" id="{221DD3CB-6635-4379-A03F-5048FFBD929D}"/>
              </a:ext>
            </a:extLst>
          </p:cNvPr>
          <p:cNvPicPr/>
          <p:nvPr/>
        </p:nvPicPr>
        <p:blipFill>
          <a:blip r:embed="rId2">
            <a:extLst>
              <a:ext uri="{28A0092B-C50C-407E-A947-70E740481C1C}">
                <a14:useLocalDpi xmlns:a14="http://schemas.microsoft.com/office/drawing/2010/main" val="0"/>
              </a:ext>
            </a:extLst>
          </a:blip>
          <a:stretch>
            <a:fillRect/>
          </a:stretch>
        </p:blipFill>
        <p:spPr>
          <a:xfrm>
            <a:off x="703306" y="832696"/>
            <a:ext cx="10785387" cy="5192608"/>
          </a:xfrm>
          <a:prstGeom prst="rect">
            <a:avLst/>
          </a:prstGeom>
        </p:spPr>
      </p:pic>
    </p:spTree>
    <p:extLst>
      <p:ext uri="{BB962C8B-B14F-4D97-AF65-F5344CB8AC3E}">
        <p14:creationId xmlns:p14="http://schemas.microsoft.com/office/powerpoint/2010/main" val="1755711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31</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200329"/>
          </a:xfrm>
          <a:prstGeom prst="rect">
            <a:avLst/>
          </a:prstGeom>
          <a:noFill/>
        </p:spPr>
        <p:txBody>
          <a:bodyPr wrap="square" rtlCol="0">
            <a:spAutoFit/>
          </a:bodyPr>
          <a:lstStyle/>
          <a:p>
            <a:pPr fontAlgn="ctr"/>
            <a:r>
              <a:rPr lang="en-US" sz="2400" b="1" dirty="0"/>
              <a:t>Example 5.</a:t>
            </a:r>
          </a:p>
          <a:p>
            <a:pPr fontAlgn="ctr"/>
            <a:r>
              <a:rPr lang="en-US" sz="2400" dirty="0"/>
              <a:t>How much heat must be added to a 1 </a:t>
            </a:r>
            <a:r>
              <a:rPr lang="en-US" sz="2400" dirty="0" err="1"/>
              <a:t>lb</a:t>
            </a:r>
            <a:r>
              <a:rPr lang="en-US" sz="2400" dirty="0"/>
              <a:t> of water at room temperature (70⁰F) to bring it to the boiling point?</a:t>
            </a:r>
          </a:p>
        </p:txBody>
      </p:sp>
    </p:spTree>
    <p:extLst>
      <p:ext uri="{BB962C8B-B14F-4D97-AF65-F5344CB8AC3E}">
        <p14:creationId xmlns:p14="http://schemas.microsoft.com/office/powerpoint/2010/main" val="1999624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32</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3416320"/>
          </a:xfrm>
          <a:prstGeom prst="rect">
            <a:avLst/>
          </a:prstGeom>
          <a:noFill/>
        </p:spPr>
        <p:txBody>
          <a:bodyPr wrap="square" rtlCol="0">
            <a:spAutoFit/>
          </a:bodyPr>
          <a:lstStyle/>
          <a:p>
            <a:pPr fontAlgn="ctr"/>
            <a:r>
              <a:rPr lang="en-US" sz="2400" b="1" dirty="0"/>
              <a:t>Example 5.</a:t>
            </a:r>
          </a:p>
          <a:p>
            <a:pPr fontAlgn="ctr"/>
            <a:r>
              <a:rPr lang="en-US" sz="2400" dirty="0"/>
              <a:t>How much heat must be added to a 1 </a:t>
            </a:r>
            <a:r>
              <a:rPr lang="en-US" sz="2400" dirty="0" err="1"/>
              <a:t>lb</a:t>
            </a:r>
            <a:r>
              <a:rPr lang="en-US" sz="2400" dirty="0"/>
              <a:t> of water at room temperature (70⁰F) to bring it to the boiling point?</a:t>
            </a:r>
          </a:p>
          <a:p>
            <a:pPr fontAlgn="ctr"/>
            <a:endParaRPr lang="en-US" sz="2400" dirty="0"/>
          </a:p>
          <a:p>
            <a:pPr fontAlgn="ctr"/>
            <a:r>
              <a:rPr lang="en-US" sz="2400" dirty="0"/>
              <a:t>Solution.</a:t>
            </a:r>
          </a:p>
          <a:p>
            <a:pPr fontAlgn="ctr"/>
            <a:endParaRPr lang="en-US" sz="2400" dirty="0"/>
          </a:p>
          <a:p>
            <a:r>
              <a:rPr lang="en-US" sz="2400" dirty="0">
                <a:solidFill>
                  <a:srgbClr val="C00000"/>
                </a:solidFill>
              </a:rPr>
              <a:t>Q = M x C x ∆T</a:t>
            </a:r>
          </a:p>
          <a:p>
            <a:r>
              <a:rPr lang="en-US" sz="2400" dirty="0">
                <a:solidFill>
                  <a:srgbClr val="C00000"/>
                </a:solidFill>
              </a:rPr>
              <a:t>Q = 1 </a:t>
            </a:r>
            <a:r>
              <a:rPr lang="en-US" sz="2400" dirty="0" err="1">
                <a:solidFill>
                  <a:srgbClr val="C00000"/>
                </a:solidFill>
              </a:rPr>
              <a:t>lb</a:t>
            </a:r>
            <a:r>
              <a:rPr lang="en-US" sz="2400" dirty="0">
                <a:solidFill>
                  <a:srgbClr val="C00000"/>
                </a:solidFill>
              </a:rPr>
              <a:t> x 1 Btu/</a:t>
            </a:r>
            <a:r>
              <a:rPr lang="en-US" sz="2400" dirty="0" err="1">
                <a:solidFill>
                  <a:srgbClr val="C00000"/>
                </a:solidFill>
              </a:rPr>
              <a:t>lb°F</a:t>
            </a:r>
            <a:r>
              <a:rPr lang="en-US" sz="2400" dirty="0">
                <a:solidFill>
                  <a:srgbClr val="C00000"/>
                </a:solidFill>
              </a:rPr>
              <a:t> x (212°F - 70°F) = 142 Btu</a:t>
            </a:r>
          </a:p>
          <a:p>
            <a:pPr fontAlgn="ctr"/>
            <a:endParaRPr lang="en-US" sz="2400" dirty="0"/>
          </a:p>
        </p:txBody>
      </p:sp>
      <p:pic>
        <p:nvPicPr>
          <p:cNvPr id="5" name="Picture 4">
            <a:extLst>
              <a:ext uri="{FF2B5EF4-FFF2-40B4-BE49-F238E27FC236}">
                <a16:creationId xmlns:a16="http://schemas.microsoft.com/office/drawing/2014/main" id="{783A9E28-3BBB-40CC-AC01-A80DE7726A23}"/>
              </a:ext>
            </a:extLst>
          </p:cNvPr>
          <p:cNvPicPr/>
          <p:nvPr/>
        </p:nvPicPr>
        <p:blipFill>
          <a:blip r:embed="rId2">
            <a:extLst>
              <a:ext uri="{28A0092B-C50C-407E-A947-70E740481C1C}">
                <a14:useLocalDpi xmlns:a14="http://schemas.microsoft.com/office/drawing/2010/main" val="0"/>
              </a:ext>
            </a:extLst>
          </a:blip>
          <a:stretch>
            <a:fillRect/>
          </a:stretch>
        </p:blipFill>
        <p:spPr>
          <a:xfrm>
            <a:off x="6096000" y="2120854"/>
            <a:ext cx="6005307" cy="2891246"/>
          </a:xfrm>
          <a:prstGeom prst="rect">
            <a:avLst/>
          </a:prstGeom>
        </p:spPr>
      </p:pic>
    </p:spTree>
    <p:extLst>
      <p:ext uri="{BB962C8B-B14F-4D97-AF65-F5344CB8AC3E}">
        <p14:creationId xmlns:p14="http://schemas.microsoft.com/office/powerpoint/2010/main" val="423879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33</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200329"/>
          </a:xfrm>
          <a:prstGeom prst="rect">
            <a:avLst/>
          </a:prstGeom>
          <a:noFill/>
        </p:spPr>
        <p:txBody>
          <a:bodyPr wrap="square" rtlCol="0">
            <a:spAutoFit/>
          </a:bodyPr>
          <a:lstStyle/>
          <a:p>
            <a:pPr fontAlgn="ctr"/>
            <a:r>
              <a:rPr lang="en-US" sz="2400" b="1" dirty="0"/>
              <a:t>Example 6.</a:t>
            </a:r>
          </a:p>
          <a:p>
            <a:r>
              <a:rPr lang="en-US" sz="2400" dirty="0"/>
              <a:t>A block of ice, 1 ft</a:t>
            </a:r>
            <a:r>
              <a:rPr lang="en-US" sz="2400" baseline="30000" dirty="0"/>
              <a:t>3</a:t>
            </a:r>
            <a:r>
              <a:rPr lang="en-US" sz="2400" dirty="0"/>
              <a:t> in volume, is taken from a freezer where it was stored at 20°F (-6.7 °C) .</a:t>
            </a:r>
          </a:p>
          <a:p>
            <a:r>
              <a:rPr lang="en-US" sz="2400" dirty="0"/>
              <a:t>How many BTU of heat will be required to convert the ice to water at 60°F? </a:t>
            </a:r>
          </a:p>
        </p:txBody>
      </p:sp>
    </p:spTree>
    <p:extLst>
      <p:ext uri="{BB962C8B-B14F-4D97-AF65-F5344CB8AC3E}">
        <p14:creationId xmlns:p14="http://schemas.microsoft.com/office/powerpoint/2010/main" val="985771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34</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6340197"/>
          </a:xfrm>
          <a:prstGeom prst="rect">
            <a:avLst/>
          </a:prstGeom>
          <a:noFill/>
        </p:spPr>
        <p:txBody>
          <a:bodyPr wrap="square" rtlCol="0">
            <a:spAutoFit/>
          </a:bodyPr>
          <a:lstStyle/>
          <a:p>
            <a:pPr fontAlgn="ctr"/>
            <a:r>
              <a:rPr lang="en-US" sz="2400" b="1" dirty="0"/>
              <a:t>Example 6.</a:t>
            </a:r>
          </a:p>
          <a:p>
            <a:r>
              <a:rPr lang="en-US" sz="2400" dirty="0"/>
              <a:t>A block of ice, 1 ft</a:t>
            </a:r>
            <a:r>
              <a:rPr lang="en-US" sz="2400" baseline="30000" dirty="0"/>
              <a:t>3</a:t>
            </a:r>
            <a:r>
              <a:rPr lang="en-US" sz="2400" dirty="0"/>
              <a:t> in volume, is taken from a freezer where it was stored at 20°F (-6.7 °C) .</a:t>
            </a:r>
          </a:p>
          <a:p>
            <a:r>
              <a:rPr lang="en-US" sz="2400" dirty="0"/>
              <a:t>How many BTU of heat will be required to convert the ice to water at 60°F? </a:t>
            </a:r>
          </a:p>
          <a:p>
            <a:r>
              <a:rPr lang="en-US" sz="2400" dirty="0"/>
              <a:t>Solution.</a:t>
            </a:r>
          </a:p>
          <a:p>
            <a:r>
              <a:rPr lang="en-US" sz="2200" dirty="0">
                <a:solidFill>
                  <a:srgbClr val="C00000"/>
                </a:solidFill>
              </a:rPr>
              <a:t>Weight of the ice:	M = 1 ft</a:t>
            </a:r>
            <a:r>
              <a:rPr lang="en-US" sz="2200" baseline="30000" dirty="0">
                <a:solidFill>
                  <a:srgbClr val="C00000"/>
                </a:solidFill>
              </a:rPr>
              <a:t>3</a:t>
            </a:r>
            <a:r>
              <a:rPr lang="en-US" sz="2200" dirty="0">
                <a:solidFill>
                  <a:srgbClr val="C00000"/>
                </a:solidFill>
              </a:rPr>
              <a:t> x 62.41 </a:t>
            </a:r>
            <a:r>
              <a:rPr lang="en-US" sz="2200" dirty="0" err="1">
                <a:solidFill>
                  <a:srgbClr val="C00000"/>
                </a:solidFill>
              </a:rPr>
              <a:t>lb</a:t>
            </a:r>
            <a:r>
              <a:rPr lang="en-US" sz="2200" dirty="0">
                <a:solidFill>
                  <a:srgbClr val="C00000"/>
                </a:solidFill>
              </a:rPr>
              <a:t>/ft</a:t>
            </a:r>
            <a:r>
              <a:rPr lang="en-US" sz="2200" baseline="30000" dirty="0">
                <a:solidFill>
                  <a:srgbClr val="C00000"/>
                </a:solidFill>
              </a:rPr>
              <a:t>3</a:t>
            </a:r>
            <a:r>
              <a:rPr lang="en-US" sz="2200" dirty="0">
                <a:solidFill>
                  <a:srgbClr val="C00000"/>
                </a:solidFill>
              </a:rPr>
              <a:t> = 62.41 </a:t>
            </a:r>
            <a:r>
              <a:rPr lang="en-US" sz="2200" dirty="0" err="1">
                <a:solidFill>
                  <a:srgbClr val="C00000"/>
                </a:solidFill>
              </a:rPr>
              <a:t>lb</a:t>
            </a:r>
            <a:endParaRPr lang="en-US" sz="2200" dirty="0">
              <a:solidFill>
                <a:srgbClr val="C00000"/>
              </a:solidFill>
            </a:endParaRPr>
          </a:p>
          <a:p>
            <a:endParaRPr lang="en-US" sz="2200" dirty="0">
              <a:solidFill>
                <a:srgbClr val="C00000"/>
              </a:solidFill>
            </a:endParaRPr>
          </a:p>
          <a:p>
            <a:r>
              <a:rPr lang="en-US" sz="2200" u="sng" dirty="0">
                <a:solidFill>
                  <a:srgbClr val="C00000"/>
                </a:solidFill>
              </a:rPr>
              <a:t>Sensible Heat </a:t>
            </a:r>
            <a:r>
              <a:rPr lang="en-US" sz="2200" dirty="0">
                <a:solidFill>
                  <a:srgbClr val="C00000"/>
                </a:solidFill>
              </a:rPr>
              <a:t>needed to raise the temperature from 20°F to 32°F</a:t>
            </a:r>
          </a:p>
          <a:p>
            <a:r>
              <a:rPr lang="en-US" sz="2200" dirty="0">
                <a:solidFill>
                  <a:srgbClr val="C00000"/>
                </a:solidFill>
              </a:rPr>
              <a:t>Q = 62.41 LB X 1 Btu/</a:t>
            </a:r>
            <a:r>
              <a:rPr lang="en-US" sz="2200" dirty="0" err="1">
                <a:solidFill>
                  <a:srgbClr val="C00000"/>
                </a:solidFill>
              </a:rPr>
              <a:t>lb°F</a:t>
            </a:r>
            <a:r>
              <a:rPr lang="en-US" sz="2200" dirty="0">
                <a:solidFill>
                  <a:srgbClr val="C00000"/>
                </a:solidFill>
              </a:rPr>
              <a:t> x (32°F - 20°F) = 748.92 Btu</a:t>
            </a:r>
          </a:p>
          <a:p>
            <a:endParaRPr lang="en-US" sz="2200" dirty="0">
              <a:solidFill>
                <a:srgbClr val="C00000"/>
              </a:solidFill>
            </a:endParaRPr>
          </a:p>
          <a:p>
            <a:r>
              <a:rPr lang="en-US" sz="2200" u="sng" dirty="0">
                <a:solidFill>
                  <a:srgbClr val="C00000"/>
                </a:solidFill>
              </a:rPr>
              <a:t>Latent Heat</a:t>
            </a:r>
            <a:r>
              <a:rPr lang="en-US" sz="2200" dirty="0">
                <a:solidFill>
                  <a:srgbClr val="C00000"/>
                </a:solidFill>
              </a:rPr>
              <a:t> is involved since there is a phase change from solid (ice) to liquid (water)</a:t>
            </a:r>
          </a:p>
          <a:p>
            <a:r>
              <a:rPr lang="en-US" sz="2200" dirty="0">
                <a:solidFill>
                  <a:srgbClr val="C00000"/>
                </a:solidFill>
              </a:rPr>
              <a:t>Q = 62.41 </a:t>
            </a:r>
            <a:r>
              <a:rPr lang="en-US" sz="2200" dirty="0" err="1">
                <a:solidFill>
                  <a:srgbClr val="C00000"/>
                </a:solidFill>
              </a:rPr>
              <a:t>lb</a:t>
            </a:r>
            <a:r>
              <a:rPr lang="en-US" sz="2200" dirty="0">
                <a:solidFill>
                  <a:srgbClr val="C00000"/>
                </a:solidFill>
              </a:rPr>
              <a:t> x 144 Btu/</a:t>
            </a:r>
            <a:r>
              <a:rPr lang="en-US" sz="2200" dirty="0" err="1">
                <a:solidFill>
                  <a:srgbClr val="C00000"/>
                </a:solidFill>
              </a:rPr>
              <a:t>lb</a:t>
            </a:r>
            <a:r>
              <a:rPr lang="en-US" sz="2200" dirty="0">
                <a:solidFill>
                  <a:srgbClr val="C00000"/>
                </a:solidFill>
              </a:rPr>
              <a:t> = 8,987.04 Btu</a:t>
            </a:r>
          </a:p>
          <a:p>
            <a:endParaRPr lang="en-US" sz="2200" dirty="0">
              <a:solidFill>
                <a:srgbClr val="C00000"/>
              </a:solidFill>
            </a:endParaRPr>
          </a:p>
          <a:p>
            <a:r>
              <a:rPr lang="en-US" sz="2200" u="sng" dirty="0">
                <a:solidFill>
                  <a:srgbClr val="C00000"/>
                </a:solidFill>
              </a:rPr>
              <a:t>Sensible Heat </a:t>
            </a:r>
            <a:r>
              <a:rPr lang="en-US" sz="2200" dirty="0">
                <a:solidFill>
                  <a:srgbClr val="C00000"/>
                </a:solidFill>
              </a:rPr>
              <a:t>is needed to raise the temperature from melted @32 °F to 60 °F</a:t>
            </a:r>
          </a:p>
          <a:p>
            <a:r>
              <a:rPr lang="en-US" sz="2200" dirty="0">
                <a:solidFill>
                  <a:srgbClr val="C00000"/>
                </a:solidFill>
              </a:rPr>
              <a:t>Q = 62.41 </a:t>
            </a:r>
            <a:r>
              <a:rPr lang="en-US" sz="2200" dirty="0" err="1">
                <a:solidFill>
                  <a:srgbClr val="C00000"/>
                </a:solidFill>
              </a:rPr>
              <a:t>lb</a:t>
            </a:r>
            <a:r>
              <a:rPr lang="en-US" sz="2200" dirty="0">
                <a:solidFill>
                  <a:srgbClr val="C00000"/>
                </a:solidFill>
              </a:rPr>
              <a:t> x 1 Btu/</a:t>
            </a:r>
            <a:r>
              <a:rPr lang="en-US" sz="2200" dirty="0" err="1">
                <a:solidFill>
                  <a:srgbClr val="C00000"/>
                </a:solidFill>
              </a:rPr>
              <a:t>lb°F</a:t>
            </a:r>
            <a:r>
              <a:rPr lang="en-US" sz="2200" dirty="0">
                <a:solidFill>
                  <a:srgbClr val="C00000"/>
                </a:solidFill>
              </a:rPr>
              <a:t> x (60°F - 32°F) = 1,747.48 Btu</a:t>
            </a:r>
          </a:p>
          <a:p>
            <a:endParaRPr lang="en-US" sz="2200" dirty="0">
              <a:solidFill>
                <a:srgbClr val="C00000"/>
              </a:solidFill>
            </a:endParaRPr>
          </a:p>
          <a:p>
            <a:r>
              <a:rPr lang="en-US" sz="2200" dirty="0">
                <a:solidFill>
                  <a:srgbClr val="C00000"/>
                </a:solidFill>
              </a:rPr>
              <a:t>Total Heat (Enthalpy) 	= Latent Heat + Sensible Heat</a:t>
            </a:r>
          </a:p>
          <a:p>
            <a:r>
              <a:rPr lang="en-US" sz="2200" dirty="0">
                <a:solidFill>
                  <a:srgbClr val="C00000"/>
                </a:solidFill>
              </a:rPr>
              <a:t>			= 748.92Btu + 8,987.04 Btu + 1,747.48 Btu = 11,483 Btu</a:t>
            </a:r>
          </a:p>
          <a:p>
            <a:endParaRPr lang="en-US" sz="2400" dirty="0">
              <a:solidFill>
                <a:srgbClr val="C00000"/>
              </a:solidFill>
            </a:endParaRPr>
          </a:p>
        </p:txBody>
      </p:sp>
      <p:pic>
        <p:nvPicPr>
          <p:cNvPr id="5" name="Picture 4">
            <a:extLst>
              <a:ext uri="{FF2B5EF4-FFF2-40B4-BE49-F238E27FC236}">
                <a16:creationId xmlns:a16="http://schemas.microsoft.com/office/drawing/2014/main" id="{B5F09965-7D06-4CA5-B65E-99E6AAD7BDAC}"/>
              </a:ext>
            </a:extLst>
          </p:cNvPr>
          <p:cNvPicPr/>
          <p:nvPr/>
        </p:nvPicPr>
        <p:blipFill>
          <a:blip r:embed="rId2">
            <a:extLst>
              <a:ext uri="{28A0092B-C50C-407E-A947-70E740481C1C}">
                <a14:useLocalDpi xmlns:a14="http://schemas.microsoft.com/office/drawing/2010/main" val="0"/>
              </a:ext>
            </a:extLst>
          </a:blip>
          <a:stretch>
            <a:fillRect/>
          </a:stretch>
        </p:blipFill>
        <p:spPr>
          <a:xfrm>
            <a:off x="7777912" y="1906622"/>
            <a:ext cx="4080713" cy="1964653"/>
          </a:xfrm>
          <a:prstGeom prst="rect">
            <a:avLst/>
          </a:prstGeom>
        </p:spPr>
      </p:pic>
    </p:spTree>
    <p:extLst>
      <p:ext uri="{BB962C8B-B14F-4D97-AF65-F5344CB8AC3E}">
        <p14:creationId xmlns:p14="http://schemas.microsoft.com/office/powerpoint/2010/main" val="3338607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35</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Heat Transfer: Conduction, Convection, Radiation</a:t>
            </a:r>
          </a:p>
        </p:txBody>
      </p:sp>
      <p:pic>
        <p:nvPicPr>
          <p:cNvPr id="5" name="Picture 4">
            <a:extLst>
              <a:ext uri="{FF2B5EF4-FFF2-40B4-BE49-F238E27FC236}">
                <a16:creationId xmlns:a16="http://schemas.microsoft.com/office/drawing/2014/main" id="{4C9BB576-3FBF-403D-9741-5DB8320231C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97134" y="1796047"/>
            <a:ext cx="5797731" cy="4408175"/>
          </a:xfrm>
          <a:prstGeom prst="rect">
            <a:avLst/>
          </a:prstGeom>
        </p:spPr>
      </p:pic>
    </p:spTree>
    <p:extLst>
      <p:ext uri="{BB962C8B-B14F-4D97-AF65-F5344CB8AC3E}">
        <p14:creationId xmlns:p14="http://schemas.microsoft.com/office/powerpoint/2010/main" val="404337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36</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3046988"/>
          </a:xfrm>
          <a:prstGeom prst="rect">
            <a:avLst/>
          </a:prstGeom>
          <a:noFill/>
        </p:spPr>
        <p:txBody>
          <a:bodyPr wrap="square" rtlCol="0">
            <a:spAutoFit/>
          </a:bodyPr>
          <a:lstStyle/>
          <a:p>
            <a:r>
              <a:rPr lang="en-US" sz="2400" b="1" dirty="0"/>
              <a:t>Conduction</a:t>
            </a:r>
            <a:endParaRPr lang="en-US" sz="2400" dirty="0"/>
          </a:p>
          <a:p>
            <a:r>
              <a:rPr lang="en-US" sz="2400" dirty="0"/>
              <a:t>Transfer of heat between substances that are in direct contact with each other. The better the conductor, the more rapidly heat will be transferred.</a:t>
            </a:r>
          </a:p>
          <a:p>
            <a:r>
              <a:rPr lang="en-US" sz="2400" dirty="0"/>
              <a:t> </a:t>
            </a:r>
          </a:p>
          <a:p>
            <a:r>
              <a:rPr lang="en-US" sz="2400" dirty="0"/>
              <a:t>Examples:</a:t>
            </a:r>
          </a:p>
          <a:p>
            <a:pPr lvl="0"/>
            <a:r>
              <a:rPr lang="en-US" sz="2400" dirty="0"/>
              <a:t>A cold cast iron skillet is placed onto a stovetop. When the stove is turned on, the skillet becomes very hot due to the conduction of heat from the burner to the skillet.</a:t>
            </a:r>
          </a:p>
          <a:p>
            <a:pPr lvl="0"/>
            <a:r>
              <a:rPr lang="en-US" sz="2400" dirty="0"/>
              <a:t>A cube of ice placed in your hand.</a:t>
            </a:r>
          </a:p>
        </p:txBody>
      </p:sp>
      <p:pic>
        <p:nvPicPr>
          <p:cNvPr id="3" name="Picture 2">
            <a:extLst>
              <a:ext uri="{FF2B5EF4-FFF2-40B4-BE49-F238E27FC236}">
                <a16:creationId xmlns:a16="http://schemas.microsoft.com/office/drawing/2014/main" id="{B240C64A-33B0-4357-8C67-B996581A7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612" y="3961388"/>
            <a:ext cx="3914775" cy="2562225"/>
          </a:xfrm>
          <a:prstGeom prst="rect">
            <a:avLst/>
          </a:prstGeom>
        </p:spPr>
      </p:pic>
    </p:spTree>
    <p:extLst>
      <p:ext uri="{BB962C8B-B14F-4D97-AF65-F5344CB8AC3E}">
        <p14:creationId xmlns:p14="http://schemas.microsoft.com/office/powerpoint/2010/main" val="3270485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37</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3416320"/>
          </a:xfrm>
          <a:prstGeom prst="rect">
            <a:avLst/>
          </a:prstGeom>
          <a:noFill/>
        </p:spPr>
        <p:txBody>
          <a:bodyPr wrap="square" rtlCol="0">
            <a:spAutoFit/>
          </a:bodyPr>
          <a:lstStyle/>
          <a:p>
            <a:r>
              <a:rPr lang="en-US" sz="2400" b="1" dirty="0"/>
              <a:t>Convection</a:t>
            </a:r>
            <a:endParaRPr lang="en-US" sz="2400" dirty="0"/>
          </a:p>
          <a:p>
            <a:r>
              <a:rPr lang="en-US" sz="2400" dirty="0"/>
              <a:t>Thermal energy is transferred from hot places to cold places by convection. Convection occurs when warmer areas of a liquid or gas rise to cooler areas in the liquid or gas. Cooler liquid or gas then takes the place of the warmer areas which have risen higher. This results in a continuous circulation pattern.</a:t>
            </a:r>
          </a:p>
          <a:p>
            <a:r>
              <a:rPr lang="en-US" sz="2400" dirty="0"/>
              <a:t> </a:t>
            </a:r>
          </a:p>
          <a:p>
            <a:r>
              <a:rPr lang="en-US" sz="2400" dirty="0"/>
              <a:t>Example:</a:t>
            </a:r>
          </a:p>
          <a:p>
            <a:pPr lvl="0"/>
            <a:r>
              <a:rPr lang="en-US" sz="2400" dirty="0"/>
              <a:t>Boiling water - The heat passes from the burner into the pot, heating the water at the bottom. Then, this hot water rises and cooler water moves down to replace it, causing a circular motion.</a:t>
            </a:r>
          </a:p>
        </p:txBody>
      </p:sp>
      <p:pic>
        <p:nvPicPr>
          <p:cNvPr id="7" name="Picture 6" descr="A picture containing object&#10;&#10;Description automatically generated">
            <a:extLst>
              <a:ext uri="{FF2B5EF4-FFF2-40B4-BE49-F238E27FC236}">
                <a16:creationId xmlns:a16="http://schemas.microsoft.com/office/drawing/2014/main" id="{5B2563D7-557B-48F2-A0BE-5008434FE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043" y="4330720"/>
            <a:ext cx="3765913" cy="2274611"/>
          </a:xfrm>
          <a:prstGeom prst="rect">
            <a:avLst/>
          </a:prstGeom>
        </p:spPr>
      </p:pic>
    </p:spTree>
    <p:extLst>
      <p:ext uri="{BB962C8B-B14F-4D97-AF65-F5344CB8AC3E}">
        <p14:creationId xmlns:p14="http://schemas.microsoft.com/office/powerpoint/2010/main" val="1430182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38</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6001643"/>
          </a:xfrm>
          <a:prstGeom prst="rect">
            <a:avLst/>
          </a:prstGeom>
          <a:noFill/>
        </p:spPr>
        <p:txBody>
          <a:bodyPr wrap="square" rtlCol="0">
            <a:spAutoFit/>
          </a:bodyPr>
          <a:lstStyle/>
          <a:p>
            <a:r>
              <a:rPr lang="en-US" sz="2400" b="1" dirty="0"/>
              <a:t>Radiation</a:t>
            </a:r>
            <a:endParaRPr lang="en-US" sz="2400" dirty="0"/>
          </a:p>
          <a:p>
            <a:r>
              <a:rPr lang="en-US" sz="2400" dirty="0"/>
              <a:t>Transfer of heat through space from a mass at a higher temperature to a mass at a lower temperature via electromagnetic waves.</a:t>
            </a:r>
          </a:p>
          <a:p>
            <a:r>
              <a:rPr lang="en-US" sz="2400" dirty="0"/>
              <a:t> </a:t>
            </a:r>
          </a:p>
          <a:p>
            <a:r>
              <a:rPr lang="en-US" sz="2400" dirty="0"/>
              <a:t>Examples:</a:t>
            </a:r>
          </a:p>
          <a:p>
            <a:pPr lvl="0"/>
            <a:r>
              <a:rPr lang="en-US" sz="2400" dirty="0"/>
              <a:t>Sun warms your body</a:t>
            </a:r>
          </a:p>
          <a:p>
            <a:pPr lvl="0"/>
            <a:r>
              <a:rPr lang="en-US" sz="2400" dirty="0"/>
              <a:t>Heat from a fire</a:t>
            </a:r>
          </a:p>
          <a:p>
            <a:r>
              <a:rPr lang="en-US" sz="2400" dirty="0"/>
              <a:t> </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i="1" dirty="0"/>
              <a:t>Mean radiant temperature</a:t>
            </a:r>
            <a:r>
              <a:rPr lang="en-US" sz="2400" dirty="0"/>
              <a:t> (MRT) is a measure of the average temperature of the surfaces that surround a point, with which it will exchange thermal radiation.</a:t>
            </a:r>
          </a:p>
        </p:txBody>
      </p:sp>
      <p:pic>
        <p:nvPicPr>
          <p:cNvPr id="3" name="Picture 2" descr="A picture containing indoor, building, wall, floor&#10;&#10;Description automatically generated">
            <a:extLst>
              <a:ext uri="{FF2B5EF4-FFF2-40B4-BE49-F238E27FC236}">
                <a16:creationId xmlns:a16="http://schemas.microsoft.com/office/drawing/2014/main" id="{DB9A43E1-89EA-4DF8-93EE-BFF7209B4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109" y="2726502"/>
            <a:ext cx="2712720" cy="2712720"/>
          </a:xfrm>
          <a:prstGeom prst="rect">
            <a:avLst/>
          </a:prstGeom>
        </p:spPr>
      </p:pic>
      <p:pic>
        <p:nvPicPr>
          <p:cNvPr id="10" name="Picture 9">
            <a:extLst>
              <a:ext uri="{FF2B5EF4-FFF2-40B4-BE49-F238E27FC236}">
                <a16:creationId xmlns:a16="http://schemas.microsoft.com/office/drawing/2014/main" id="{C8F86F38-81D2-417F-97DD-BD536A159DB5}"/>
              </a:ext>
            </a:extLst>
          </p:cNvPr>
          <p:cNvPicPr>
            <a:picLocks noChangeAspect="1"/>
          </p:cNvPicPr>
          <p:nvPr/>
        </p:nvPicPr>
        <p:blipFill>
          <a:blip r:embed="rId3"/>
          <a:stretch>
            <a:fillRect/>
          </a:stretch>
        </p:blipFill>
        <p:spPr>
          <a:xfrm>
            <a:off x="7126877" y="2921181"/>
            <a:ext cx="3581400" cy="2095500"/>
          </a:xfrm>
          <a:prstGeom prst="rect">
            <a:avLst/>
          </a:prstGeom>
        </p:spPr>
      </p:pic>
    </p:spTree>
    <p:extLst>
      <p:ext uri="{BB962C8B-B14F-4D97-AF65-F5344CB8AC3E}">
        <p14:creationId xmlns:p14="http://schemas.microsoft.com/office/powerpoint/2010/main" val="1365379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39</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2677656"/>
          </a:xfrm>
          <a:prstGeom prst="rect">
            <a:avLst/>
          </a:prstGeom>
          <a:noFill/>
        </p:spPr>
        <p:txBody>
          <a:bodyPr wrap="square" rtlCol="0">
            <a:spAutoFit/>
          </a:bodyPr>
          <a:lstStyle/>
          <a:p>
            <a:r>
              <a:rPr lang="en-US" sz="2400" b="1" dirty="0"/>
              <a:t>Power</a:t>
            </a:r>
            <a:endParaRPr lang="en-US" sz="2400" dirty="0"/>
          </a:p>
          <a:p>
            <a:r>
              <a:rPr lang="en-US" sz="2400" dirty="0"/>
              <a:t>The rate of energy flow is “power”.</a:t>
            </a:r>
          </a:p>
          <a:p>
            <a:endParaRPr lang="en-US" sz="2400" dirty="0"/>
          </a:p>
          <a:p>
            <a:r>
              <a:rPr lang="en-US" sz="2400" dirty="0"/>
              <a:t>The unit of power for thermal energy is in </a:t>
            </a:r>
            <a:r>
              <a:rPr lang="en-US" sz="2400" dirty="0" err="1"/>
              <a:t>Btus</a:t>
            </a:r>
            <a:r>
              <a:rPr lang="en-US" sz="2400" dirty="0"/>
              <a:t> per hour, abbreviated </a:t>
            </a:r>
            <a:r>
              <a:rPr lang="en-US" sz="2400" dirty="0" err="1"/>
              <a:t>Btuh</a:t>
            </a:r>
            <a:r>
              <a:rPr lang="en-US" sz="2400" dirty="0"/>
              <a:t> (BTUH)</a:t>
            </a:r>
          </a:p>
          <a:p>
            <a:endParaRPr lang="en-US" sz="2400" dirty="0"/>
          </a:p>
          <a:p>
            <a:r>
              <a:rPr lang="en-US" sz="2400" dirty="0"/>
              <a:t>This unit is used in quantifying the amount of heating gained or lost by a structure (load) and the amount of heating or cooling capacity required by equipment to offset the heat or load.</a:t>
            </a:r>
          </a:p>
        </p:txBody>
      </p:sp>
      <p:pic>
        <p:nvPicPr>
          <p:cNvPr id="5" name="Picture 4">
            <a:extLst>
              <a:ext uri="{FF2B5EF4-FFF2-40B4-BE49-F238E27FC236}">
                <a16:creationId xmlns:a16="http://schemas.microsoft.com/office/drawing/2014/main" id="{E8CB6941-E437-4EDF-8EB2-0E69400957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2297" y="4033994"/>
            <a:ext cx="10267406" cy="2458881"/>
          </a:xfrm>
          <a:prstGeom prst="rect">
            <a:avLst/>
          </a:prstGeom>
          <a:noFill/>
          <a:ln>
            <a:noFill/>
          </a:ln>
        </p:spPr>
      </p:pic>
    </p:spTree>
    <p:extLst>
      <p:ext uri="{BB962C8B-B14F-4D97-AF65-F5344CB8AC3E}">
        <p14:creationId xmlns:p14="http://schemas.microsoft.com/office/powerpoint/2010/main" val="185250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4</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American Society of Heating, Refrigeration, and Air Conditioning Engineers (</a:t>
            </a:r>
            <a:r>
              <a:rPr lang="en-US" sz="2400" b="1" dirty="0">
                <a:hlinkClick r:id="rId2"/>
              </a:rPr>
              <a:t>ASHRAE</a:t>
            </a:r>
            <a:r>
              <a:rPr lang="en-US" sz="2400" b="1" dirty="0"/>
              <a:t>)</a:t>
            </a:r>
          </a:p>
        </p:txBody>
      </p:sp>
      <p:pic>
        <p:nvPicPr>
          <p:cNvPr id="3" name="Picture 2" descr="A screenshot of a cell phone&#10;&#10;Description automatically generated">
            <a:extLst>
              <a:ext uri="{FF2B5EF4-FFF2-40B4-BE49-F238E27FC236}">
                <a16:creationId xmlns:a16="http://schemas.microsoft.com/office/drawing/2014/main" id="{45F951FD-A314-429F-BBBC-54235BF1B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75" y="2170612"/>
            <a:ext cx="2392442" cy="310896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C038904-F75E-46AB-B06A-C52F94280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629" y="2170612"/>
            <a:ext cx="2414016" cy="310896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A58F50B-A74D-4AC9-A2E4-A6B17C9E3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2257" y="2170612"/>
            <a:ext cx="2402378" cy="310896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FF15130E-9C92-42AF-ADF8-697528C887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6247" y="2170612"/>
            <a:ext cx="2402378" cy="3108960"/>
          </a:xfrm>
          <a:prstGeom prst="rect">
            <a:avLst/>
          </a:prstGeom>
        </p:spPr>
      </p:pic>
    </p:spTree>
    <p:extLst>
      <p:ext uri="{BB962C8B-B14F-4D97-AF65-F5344CB8AC3E}">
        <p14:creationId xmlns:p14="http://schemas.microsoft.com/office/powerpoint/2010/main" val="72368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40</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830997"/>
          </a:xfrm>
          <a:prstGeom prst="rect">
            <a:avLst/>
          </a:prstGeom>
          <a:noFill/>
        </p:spPr>
        <p:txBody>
          <a:bodyPr wrap="square" rtlCol="0">
            <a:spAutoFit/>
          </a:bodyPr>
          <a:lstStyle/>
          <a:p>
            <a:r>
              <a:rPr lang="en-US" sz="2400" b="1" dirty="0"/>
              <a:t>Power</a:t>
            </a:r>
            <a:endParaRPr lang="en-US" sz="2400" dirty="0"/>
          </a:p>
          <a:p>
            <a:r>
              <a:rPr lang="en-US" sz="2400" dirty="0"/>
              <a:t>For all forms of energy, the following equation will apply, but units will depend on the energy</a:t>
            </a:r>
          </a:p>
        </p:txBody>
      </p:sp>
      <p:pic>
        <p:nvPicPr>
          <p:cNvPr id="3" name="Picture 2">
            <a:extLst>
              <a:ext uri="{FF2B5EF4-FFF2-40B4-BE49-F238E27FC236}">
                <a16:creationId xmlns:a16="http://schemas.microsoft.com/office/drawing/2014/main" id="{4F65F329-32EF-4A50-B62F-A9CD72021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0" y="1954406"/>
            <a:ext cx="5676900" cy="1924050"/>
          </a:xfrm>
          <a:prstGeom prst="rect">
            <a:avLst/>
          </a:prstGeom>
        </p:spPr>
      </p:pic>
      <p:pic>
        <p:nvPicPr>
          <p:cNvPr id="10" name="Picture 9" descr="A close up of a sign&#10;&#10;Description automatically generated">
            <a:extLst>
              <a:ext uri="{FF2B5EF4-FFF2-40B4-BE49-F238E27FC236}">
                <a16:creationId xmlns:a16="http://schemas.microsoft.com/office/drawing/2014/main" id="{7ACA97DB-1BCF-4F6B-BDB3-D76BC4604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687" y="5193030"/>
            <a:ext cx="6524625" cy="933450"/>
          </a:xfrm>
          <a:prstGeom prst="rect">
            <a:avLst/>
          </a:prstGeom>
        </p:spPr>
      </p:pic>
    </p:spTree>
    <p:extLst>
      <p:ext uri="{BB962C8B-B14F-4D97-AF65-F5344CB8AC3E}">
        <p14:creationId xmlns:p14="http://schemas.microsoft.com/office/powerpoint/2010/main" val="580736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41</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569660"/>
          </a:xfrm>
          <a:prstGeom prst="rect">
            <a:avLst/>
          </a:prstGeom>
          <a:noFill/>
        </p:spPr>
        <p:txBody>
          <a:bodyPr wrap="square" rtlCol="0">
            <a:spAutoFit/>
          </a:bodyPr>
          <a:lstStyle/>
          <a:p>
            <a:pPr fontAlgn="ctr"/>
            <a:r>
              <a:rPr lang="en-US" sz="2400" b="1" dirty="0"/>
              <a:t>Example 7.</a:t>
            </a:r>
          </a:p>
          <a:p>
            <a:pPr fontAlgn="ctr"/>
            <a:r>
              <a:rPr lang="en-US" sz="2400" dirty="0"/>
              <a:t>A 50 ft</a:t>
            </a:r>
            <a:r>
              <a:rPr lang="en-US" sz="2400" baseline="30000" dirty="0"/>
              <a:t>2</a:t>
            </a:r>
            <a:r>
              <a:rPr lang="en-US" sz="2400" dirty="0"/>
              <a:t> x 6 in. concrete slab is in full sun all day and absorbed 72,000 Btu of heat energy. If the absorbed heat is released during the night between 11:00 pm and 5:00 am, what is the average capacity of the slab over this period to assist in heating the building?</a:t>
            </a:r>
          </a:p>
        </p:txBody>
      </p:sp>
    </p:spTree>
    <p:extLst>
      <p:ext uri="{BB962C8B-B14F-4D97-AF65-F5344CB8AC3E}">
        <p14:creationId xmlns:p14="http://schemas.microsoft.com/office/powerpoint/2010/main" val="3933947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42</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3785652"/>
          </a:xfrm>
          <a:prstGeom prst="rect">
            <a:avLst/>
          </a:prstGeom>
          <a:noFill/>
        </p:spPr>
        <p:txBody>
          <a:bodyPr wrap="square" rtlCol="0">
            <a:spAutoFit/>
          </a:bodyPr>
          <a:lstStyle/>
          <a:p>
            <a:pPr fontAlgn="ctr"/>
            <a:r>
              <a:rPr lang="en-US" sz="2400" b="1" dirty="0"/>
              <a:t>Example 7.</a:t>
            </a:r>
          </a:p>
          <a:p>
            <a:pPr fontAlgn="ctr"/>
            <a:r>
              <a:rPr lang="en-US" sz="2400" dirty="0"/>
              <a:t>A 50 ft</a:t>
            </a:r>
            <a:r>
              <a:rPr lang="en-US" sz="2400" baseline="30000" dirty="0"/>
              <a:t>2</a:t>
            </a:r>
            <a:r>
              <a:rPr lang="en-US" sz="2400" dirty="0"/>
              <a:t> x 6 in. concrete slab is in full sun all day and absorbed 72,000 Btu of heat energy. If the absorbed heat is released during the night between 11:00 pm and 5:00 am, what is the average capacity of the slab over this period to assist in heating the building?</a:t>
            </a:r>
          </a:p>
          <a:p>
            <a:pPr fontAlgn="ctr"/>
            <a:endParaRPr lang="en-US" sz="2400" dirty="0"/>
          </a:p>
          <a:p>
            <a:pPr fontAlgn="ctr"/>
            <a:r>
              <a:rPr lang="en-US" sz="2400" dirty="0"/>
              <a:t>Solution.</a:t>
            </a:r>
          </a:p>
          <a:p>
            <a:pPr fontAlgn="ctr"/>
            <a:endParaRPr lang="en-US" sz="2400" dirty="0"/>
          </a:p>
          <a:p>
            <a:pPr fontAlgn="ctr"/>
            <a:r>
              <a:rPr lang="en-US" sz="2400" dirty="0">
                <a:solidFill>
                  <a:srgbClr val="C00000"/>
                </a:solidFill>
              </a:rPr>
              <a:t>Power	= Energy / Time</a:t>
            </a:r>
          </a:p>
          <a:p>
            <a:pPr fontAlgn="ctr"/>
            <a:r>
              <a:rPr lang="en-US" sz="2400" dirty="0">
                <a:solidFill>
                  <a:srgbClr val="C00000"/>
                </a:solidFill>
              </a:rPr>
              <a:t>	= 72,000 Btu / 6 </a:t>
            </a:r>
            <a:r>
              <a:rPr lang="en-US" sz="2400" dirty="0" err="1">
                <a:solidFill>
                  <a:srgbClr val="C00000"/>
                </a:solidFill>
              </a:rPr>
              <a:t>hr</a:t>
            </a:r>
            <a:endParaRPr lang="en-US" sz="2400" dirty="0">
              <a:solidFill>
                <a:srgbClr val="C00000"/>
              </a:solidFill>
            </a:endParaRPr>
          </a:p>
          <a:p>
            <a:pPr fontAlgn="ctr"/>
            <a:r>
              <a:rPr lang="en-US" sz="2400" dirty="0">
                <a:solidFill>
                  <a:srgbClr val="C00000"/>
                </a:solidFill>
              </a:rPr>
              <a:t>	= 12,000 Btu/</a:t>
            </a:r>
            <a:r>
              <a:rPr lang="en-US" sz="2400" dirty="0" err="1">
                <a:solidFill>
                  <a:srgbClr val="C00000"/>
                </a:solidFill>
              </a:rPr>
              <a:t>hr</a:t>
            </a:r>
            <a:r>
              <a:rPr lang="en-US" sz="2400" dirty="0">
                <a:solidFill>
                  <a:srgbClr val="C00000"/>
                </a:solidFill>
              </a:rPr>
              <a:t>  = 12,000 </a:t>
            </a:r>
            <a:r>
              <a:rPr lang="en-US" sz="2400" dirty="0" err="1">
                <a:solidFill>
                  <a:srgbClr val="C00000"/>
                </a:solidFill>
              </a:rPr>
              <a:t>Btuh</a:t>
            </a:r>
            <a:endParaRPr lang="en-US" sz="2400" dirty="0">
              <a:solidFill>
                <a:srgbClr val="C00000"/>
              </a:solidFill>
            </a:endParaRPr>
          </a:p>
        </p:txBody>
      </p:sp>
    </p:spTree>
    <p:extLst>
      <p:ext uri="{BB962C8B-B14F-4D97-AF65-F5344CB8AC3E}">
        <p14:creationId xmlns:p14="http://schemas.microsoft.com/office/powerpoint/2010/main" val="55056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5</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Design</a:t>
            </a:r>
          </a:p>
        </p:txBody>
      </p:sp>
      <p:pic>
        <p:nvPicPr>
          <p:cNvPr id="3" name="Picture 2" descr="A screenshot of a cell phone&#10;&#10;Description automatically generated">
            <a:extLst>
              <a:ext uri="{FF2B5EF4-FFF2-40B4-BE49-F238E27FC236}">
                <a16:creationId xmlns:a16="http://schemas.microsoft.com/office/drawing/2014/main" id="{DDA1FF48-B93C-46DC-8440-35176B1B1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62" y="1070200"/>
            <a:ext cx="8829675" cy="5762625"/>
          </a:xfrm>
          <a:prstGeom prst="rect">
            <a:avLst/>
          </a:prstGeom>
        </p:spPr>
      </p:pic>
    </p:spTree>
    <p:extLst>
      <p:ext uri="{BB962C8B-B14F-4D97-AF65-F5344CB8AC3E}">
        <p14:creationId xmlns:p14="http://schemas.microsoft.com/office/powerpoint/2010/main" val="279348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6</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461665"/>
          </a:xfrm>
          <a:prstGeom prst="rect">
            <a:avLst/>
          </a:prstGeom>
          <a:noFill/>
        </p:spPr>
        <p:txBody>
          <a:bodyPr wrap="square" rtlCol="0">
            <a:spAutoFit/>
          </a:bodyPr>
          <a:lstStyle/>
          <a:p>
            <a:pPr fontAlgn="ctr"/>
            <a:r>
              <a:rPr lang="en-US" sz="2400" b="1" dirty="0"/>
              <a:t>Building Pressurization</a:t>
            </a:r>
          </a:p>
        </p:txBody>
      </p:sp>
      <p:pic>
        <p:nvPicPr>
          <p:cNvPr id="4" name="Picture 3" descr="A close up of a map&#10;&#10;Description automatically generated">
            <a:extLst>
              <a:ext uri="{FF2B5EF4-FFF2-40B4-BE49-F238E27FC236}">
                <a16:creationId xmlns:a16="http://schemas.microsoft.com/office/drawing/2014/main" id="{04D09342-4B53-41F0-A9D6-759F6A721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3" y="1378128"/>
            <a:ext cx="6400813" cy="4572009"/>
          </a:xfrm>
          <a:prstGeom prst="rect">
            <a:avLst/>
          </a:prstGeom>
        </p:spPr>
      </p:pic>
    </p:spTree>
    <p:extLst>
      <p:ext uri="{BB962C8B-B14F-4D97-AF65-F5344CB8AC3E}">
        <p14:creationId xmlns:p14="http://schemas.microsoft.com/office/powerpoint/2010/main" val="177325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7</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830997"/>
          </a:xfrm>
          <a:prstGeom prst="rect">
            <a:avLst/>
          </a:prstGeom>
          <a:noFill/>
        </p:spPr>
        <p:txBody>
          <a:bodyPr wrap="square" rtlCol="0">
            <a:spAutoFit/>
          </a:bodyPr>
          <a:lstStyle/>
          <a:p>
            <a:pPr fontAlgn="ctr"/>
            <a:r>
              <a:rPr lang="en-US" sz="2400" b="1" dirty="0"/>
              <a:t>HVAC Components</a:t>
            </a:r>
          </a:p>
          <a:p>
            <a:pPr fontAlgn="ctr"/>
            <a:r>
              <a:rPr lang="en-US" sz="2400" b="1" dirty="0"/>
              <a:t>Heating</a:t>
            </a:r>
          </a:p>
        </p:txBody>
      </p:sp>
      <p:pic>
        <p:nvPicPr>
          <p:cNvPr id="3" name="Picture 2" descr="A close up of a device&#10;&#10;Description automatically generated">
            <a:extLst>
              <a:ext uri="{FF2B5EF4-FFF2-40B4-BE49-F238E27FC236}">
                <a16:creationId xmlns:a16="http://schemas.microsoft.com/office/drawing/2014/main" id="{E8EFF540-4AF8-4AE0-A129-17FC8620C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238" y="896983"/>
            <a:ext cx="4556211" cy="5486400"/>
          </a:xfrm>
          <a:prstGeom prst="rect">
            <a:avLst/>
          </a:prstGeom>
        </p:spPr>
      </p:pic>
      <p:pic>
        <p:nvPicPr>
          <p:cNvPr id="11" name="Picture 10" descr="A store inside of a building&#10;&#10;Description automatically generated">
            <a:extLst>
              <a:ext uri="{FF2B5EF4-FFF2-40B4-BE49-F238E27FC236}">
                <a16:creationId xmlns:a16="http://schemas.microsoft.com/office/drawing/2014/main" id="{238D078B-AEAA-4FB9-8B6E-FC013EE04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1626054"/>
            <a:ext cx="6096000" cy="4572000"/>
          </a:xfrm>
          <a:prstGeom prst="rect">
            <a:avLst/>
          </a:prstGeom>
        </p:spPr>
      </p:pic>
    </p:spTree>
    <p:extLst>
      <p:ext uri="{BB962C8B-B14F-4D97-AF65-F5344CB8AC3E}">
        <p14:creationId xmlns:p14="http://schemas.microsoft.com/office/powerpoint/2010/main" val="255897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8</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569660"/>
          </a:xfrm>
          <a:prstGeom prst="rect">
            <a:avLst/>
          </a:prstGeom>
          <a:noFill/>
        </p:spPr>
        <p:txBody>
          <a:bodyPr wrap="square" rtlCol="0">
            <a:spAutoFit/>
          </a:bodyPr>
          <a:lstStyle/>
          <a:p>
            <a:pPr fontAlgn="ctr"/>
            <a:r>
              <a:rPr lang="en-US" sz="2400" b="1" dirty="0"/>
              <a:t>HVAC Components</a:t>
            </a:r>
          </a:p>
          <a:p>
            <a:pPr fontAlgn="ctr"/>
            <a:r>
              <a:rPr lang="en-US" sz="2400" b="1" dirty="0"/>
              <a:t>Ventilation</a:t>
            </a:r>
          </a:p>
          <a:p>
            <a:pPr fontAlgn="ctr"/>
            <a:endParaRPr lang="en-US" sz="2400" b="1" dirty="0"/>
          </a:p>
          <a:p>
            <a:pPr fontAlgn="ctr"/>
            <a:r>
              <a:rPr lang="en-US" sz="2400" b="1" dirty="0"/>
              <a:t>Natural Ventilation (Passive)</a:t>
            </a:r>
          </a:p>
        </p:txBody>
      </p:sp>
      <p:pic>
        <p:nvPicPr>
          <p:cNvPr id="7" name="Picture 6" descr="A picture containing outdoor, solar cell, fence&#10;&#10;Description automatically generated">
            <a:extLst>
              <a:ext uri="{FF2B5EF4-FFF2-40B4-BE49-F238E27FC236}">
                <a16:creationId xmlns:a16="http://schemas.microsoft.com/office/drawing/2014/main" id="{8BD71B55-0A2B-4C03-8673-C51A5FC3C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4" y="2535621"/>
            <a:ext cx="3456432" cy="2593848"/>
          </a:xfrm>
          <a:prstGeom prst="rect">
            <a:avLst/>
          </a:prstGeom>
        </p:spPr>
      </p:pic>
      <p:pic>
        <p:nvPicPr>
          <p:cNvPr id="10" name="Picture 9" descr="A picture containing ground, animal&#10;&#10;Description automatically generated">
            <a:extLst>
              <a:ext uri="{FF2B5EF4-FFF2-40B4-BE49-F238E27FC236}">
                <a16:creationId xmlns:a16="http://schemas.microsoft.com/office/drawing/2014/main" id="{B5B3E4FC-93E8-43CE-8B6F-8FE45BC01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005" y="2535622"/>
            <a:ext cx="3449265" cy="2593847"/>
          </a:xfrm>
          <a:prstGeom prst="rect">
            <a:avLst/>
          </a:prstGeom>
        </p:spPr>
      </p:pic>
      <p:pic>
        <p:nvPicPr>
          <p:cNvPr id="14" name="Picture 13" descr="A picture containing sky, grass, outdoor&#10;&#10;Description automatically generated">
            <a:extLst>
              <a:ext uri="{FF2B5EF4-FFF2-40B4-BE49-F238E27FC236}">
                <a16:creationId xmlns:a16="http://schemas.microsoft.com/office/drawing/2014/main" id="{343D8E97-5C2A-4415-AC5C-25D481B40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3470" y="2534314"/>
            <a:ext cx="2595155" cy="2595155"/>
          </a:xfrm>
          <a:prstGeom prst="rect">
            <a:avLst/>
          </a:prstGeom>
        </p:spPr>
      </p:pic>
    </p:spTree>
    <p:extLst>
      <p:ext uri="{BB962C8B-B14F-4D97-AF65-F5344CB8AC3E}">
        <p14:creationId xmlns:p14="http://schemas.microsoft.com/office/powerpoint/2010/main" val="330077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D1B10-9EA1-4FC1-9A7C-6924C46C5E9F}"/>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HVAC Fundamentals</a:t>
            </a:r>
          </a:p>
        </p:txBody>
      </p:sp>
      <p:sp>
        <p:nvSpPr>
          <p:cNvPr id="8" name="Slide Number Placeholder 7">
            <a:extLst>
              <a:ext uri="{FF2B5EF4-FFF2-40B4-BE49-F238E27FC236}">
                <a16:creationId xmlns:a16="http://schemas.microsoft.com/office/drawing/2014/main" id="{BC6EDCC4-9609-42D7-90A6-F8C985A4C8A5}"/>
              </a:ext>
            </a:extLst>
          </p:cNvPr>
          <p:cNvSpPr>
            <a:spLocks noGrp="1"/>
          </p:cNvSpPr>
          <p:nvPr>
            <p:ph type="sldNum" sz="quarter" idx="12"/>
          </p:nvPr>
        </p:nvSpPr>
        <p:spPr>
          <a:xfrm>
            <a:off x="11858625" y="6492875"/>
            <a:ext cx="331418" cy="365125"/>
          </a:xfrm>
        </p:spPr>
        <p:txBody>
          <a:bodyPr/>
          <a:lstStyle/>
          <a:p>
            <a:fld id="{E3AD285D-D54C-4612-AAC3-30E0C7369A31}" type="slidenum">
              <a:rPr lang="en-US" smtClean="0"/>
              <a:t>9</a:t>
            </a:fld>
            <a:endParaRPr lang="en-US" dirty="0"/>
          </a:p>
        </p:txBody>
      </p:sp>
      <p:sp>
        <p:nvSpPr>
          <p:cNvPr id="13" name="TextBox 12">
            <a:extLst>
              <a:ext uri="{FF2B5EF4-FFF2-40B4-BE49-F238E27FC236}">
                <a16:creationId xmlns:a16="http://schemas.microsoft.com/office/drawing/2014/main" id="{B2F4140D-1E9E-4A86-931F-E5BADD77814C}"/>
              </a:ext>
            </a:extLst>
          </p:cNvPr>
          <p:cNvSpPr txBox="1"/>
          <p:nvPr/>
        </p:nvSpPr>
        <p:spPr>
          <a:xfrm>
            <a:off x="0" y="731520"/>
            <a:ext cx="12192000" cy="1569660"/>
          </a:xfrm>
          <a:prstGeom prst="rect">
            <a:avLst/>
          </a:prstGeom>
          <a:noFill/>
        </p:spPr>
        <p:txBody>
          <a:bodyPr wrap="square" rtlCol="0">
            <a:spAutoFit/>
          </a:bodyPr>
          <a:lstStyle/>
          <a:p>
            <a:pPr fontAlgn="ctr"/>
            <a:r>
              <a:rPr lang="en-US" sz="2400" b="1" dirty="0"/>
              <a:t>HVAC Components</a:t>
            </a:r>
          </a:p>
          <a:p>
            <a:pPr fontAlgn="ctr"/>
            <a:r>
              <a:rPr lang="en-US" sz="2400" b="1" dirty="0"/>
              <a:t>Ventilation</a:t>
            </a:r>
          </a:p>
          <a:p>
            <a:pPr fontAlgn="ctr"/>
            <a:endParaRPr lang="en-US" sz="2400" b="1" dirty="0"/>
          </a:p>
          <a:p>
            <a:pPr fontAlgn="ctr"/>
            <a:r>
              <a:rPr lang="en-US" sz="2400" b="1" dirty="0"/>
              <a:t>Mechanical Ventilation (Active)</a:t>
            </a:r>
          </a:p>
        </p:txBody>
      </p:sp>
      <p:pic>
        <p:nvPicPr>
          <p:cNvPr id="3" name="Picture 2" descr="A picture containing indoor&#10;&#10;Description automatically generated">
            <a:extLst>
              <a:ext uri="{FF2B5EF4-FFF2-40B4-BE49-F238E27FC236}">
                <a16:creationId xmlns:a16="http://schemas.microsoft.com/office/drawing/2014/main" id="{5BF979B4-CAEC-4E24-8FC7-1B3D45159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534" y="2506981"/>
            <a:ext cx="7778931" cy="3889466"/>
          </a:xfrm>
          <a:prstGeom prst="rect">
            <a:avLst/>
          </a:prstGeom>
        </p:spPr>
      </p:pic>
    </p:spTree>
    <p:extLst>
      <p:ext uri="{BB962C8B-B14F-4D97-AF65-F5344CB8AC3E}">
        <p14:creationId xmlns:p14="http://schemas.microsoft.com/office/powerpoint/2010/main" val="2496518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2376</Words>
  <Application>Microsoft Office PowerPoint</Application>
  <PresentationFormat>Widescreen</PresentationFormat>
  <Paragraphs>316</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Brown</dc:creator>
  <cp:lastModifiedBy>Lori Brown</cp:lastModifiedBy>
  <cp:revision>75</cp:revision>
  <dcterms:created xsi:type="dcterms:W3CDTF">2019-06-05T23:53:34Z</dcterms:created>
  <dcterms:modified xsi:type="dcterms:W3CDTF">2020-08-25T16:45:42Z</dcterms:modified>
</cp:coreProperties>
</file>