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5" r:id="rId2"/>
    <p:sldId id="284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9" r:id="rId15"/>
    <p:sldId id="298" r:id="rId16"/>
    <p:sldId id="300" r:id="rId17"/>
    <p:sldId id="301" r:id="rId18"/>
    <p:sldId id="304" r:id="rId19"/>
    <p:sldId id="305" r:id="rId20"/>
    <p:sldId id="303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8" r:id="rId33"/>
    <p:sldId id="319" r:id="rId34"/>
    <p:sldId id="320" r:id="rId35"/>
    <p:sldId id="317" r:id="rId36"/>
    <p:sldId id="321" r:id="rId37"/>
    <p:sldId id="323" r:id="rId38"/>
    <p:sldId id="322" r:id="rId39"/>
    <p:sldId id="324" r:id="rId40"/>
    <p:sldId id="326" r:id="rId41"/>
    <p:sldId id="325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0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678F43-55A0-4AD8-8ACA-896D32D7990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C1ACD8-20D8-4DC1-9D1A-E8397ECAD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4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1649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2651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4934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40936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79183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3905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985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61735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342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442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0910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6896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6472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22747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77474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15261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65163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5827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9609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0104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0707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4338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043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58401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0603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61490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390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75635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378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4410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4436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25377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6307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542897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124551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292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872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22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752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7037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A400A71-4EAD-4BEA-A54B-5660F6721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D8792A6-C694-4DB9-9ED7-4B9A37583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ＭＳ Ｐゴシック" panose="020B0600070205080204" pitchFamily="34" charset="-128"/>
              </a:rPr>
              <a:t>Another everyday form of building energy use is the provision of hot water.</a:t>
            </a:r>
          </a:p>
          <a:p>
            <a:pPr>
              <a:spcBef>
                <a:spcPct val="0"/>
              </a:spcBef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Water-heating energy efficiency </a:t>
            </a:r>
            <a:r>
              <a:rPr lang="en-US" altLang="en-US" b="1">
                <a:ea typeface="ＭＳ Ｐゴシック" panose="020B0600070205080204" pitchFamily="34" charset="-128"/>
              </a:rPr>
              <a:t>depends upon water-heating equipment, delivery, and operational controls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Energy codes provide criteria for such issues as insulating circulating hot water systems, service water heating equipment performance efficiencies in commercial applications, heat traps, controls and pool heaters.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7C6F6BA-86D5-4DED-B7DF-F1CBFAB7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9516E9-9A44-4920-8812-405AE937A44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578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50A-EA40-42F2-8D98-71AD4010C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22F91-403A-44C4-A0C2-4BB6B5A1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C319-DFB0-4452-B137-0C130E2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7738-386D-4361-885A-74C35F63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AFCD-AE8D-400F-A64A-48019B34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8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B1DC-018F-4F7C-9211-C1C9E740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B05C7-93CE-449C-9AD7-1410FA220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8A3A-CAA3-4FF7-B2A7-4A6D7E0E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28EAC-1E9F-4966-84D2-D3588933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3304D-D6D5-45EC-86F3-B27561FA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D598F-8500-4B3C-A014-791F51C72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BDAF8-EC75-4B1B-80E4-646F56F3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2060B-6DC8-463B-B615-FEBEEA52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9397-AAB8-4A60-9ED9-261890C6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9371F-260B-4BE4-8572-B5A8C169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9123-25F3-4807-9563-BD95B5D6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EE46-3259-4D99-899E-FA68EF8A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DE3DC-A928-4A65-970A-9AA6E4C4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622B-07E5-4243-B3AE-63C6C7BC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D094-6FB5-441A-AA85-B60109B6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3A75-471F-4CDA-8F9A-A460FC7E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9C422-6EA9-4034-B58F-42A1220C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548B-82C7-4783-AA86-F8BF3D9D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0500C-70E0-4FF7-BA05-BD3FE003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E9DD9-1785-429F-8410-0555FE1A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7868-82AF-47E1-8C03-01DFF7F4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5C9-967F-4583-94BC-DA143D7C9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678A7-2C48-4843-9FB5-BD56DDC9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25481-91D0-49D5-86E2-72FD58ED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030F0-B1A9-4EDA-953C-8BA3306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DC97A-1755-46EC-8BA8-A7958533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BE44-124A-469E-B1D7-A69DF3D7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67ACA-0DDC-4309-B4A1-F9AFF7825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188EA-EBEB-4414-85FE-440F20BF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EF842-A264-4FCB-A3EF-845D7661F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9A2A9-C859-4AC4-B72C-60979AB6A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961FB-13FB-4087-8B5F-FB2DA485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84CDA-B5A6-4E88-AF4B-6570E4A4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CF055-350A-4D99-9785-FDEEEA54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EA26-2E4F-4327-B2AF-09FD2719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6111-20D3-46BD-A190-7B0C4B77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D9C94-38DB-4FD8-908A-6AA60CCD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24CEA-49FE-464A-9BE8-E637D0D9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753EB-7A43-45FA-B2F4-2BAB4626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7D108-4364-4AFD-B659-30967C36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E2326-2690-4962-94A6-5EBA980B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2F4C-E936-4C10-A1B6-7E26CDDC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140B2-5633-4CD9-A593-CB922C68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E7847-B58F-40C8-B23A-3135D002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82E90-820C-4B47-97AB-65FB074D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1B4A4-A5BB-4DCE-9F78-2866FEDD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B523D-AA59-45B6-93AA-65BC29A7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010F-987D-4F94-9881-11E8383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B5AA5-0317-4E03-B3C6-1C38FC5CB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41C4E-8179-42EB-8D8C-3BB33097E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5D66D-E965-4AFF-AC2A-CF440A09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CF682-F94B-48ED-87C9-1D70DD92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1A0EC-35A8-4054-BA3C-AEAE4B2B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7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3687D-DC8D-4E14-A7A9-160625BD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58A97-C69D-47E1-AC21-A59B775A2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DB144-4B26-4564-91E0-E0B8977D5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C8768-9088-49AA-8499-7588EDBBAF3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F8E6-105D-4CA7-9A7F-7044A8D8F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82002-850C-447D-821D-ED2B8589D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D151-7DA1-40E7-B936-26C3AEFA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home.osu.edu/natural-ventil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isweb.com/cmgt235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noxcommercial.com/resources/efficiency-ratings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hrnews.com/articles/110085-how-a-ddc-system-operat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DFs/Tables%20402.1%20-%20403%20california-mechanical-code%20201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TDj7ZOso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LCjj73MZ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Energy%20Codes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PDFs/california-mechanical-code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HVAC System Basics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B54DD-8AE1-41C6-AC43-18FD5E4B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38" y="1615781"/>
            <a:ext cx="12216937" cy="39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7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Air Conditioning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Two general types of air conditioning (cooling)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Refrigeration-based: refrigerant cycle moves heat from space (indoors) to another (outdoors)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Refrigerant has a low boiling point, making it ideal for HVAC systems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Like a car AC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Non-refrigerant: evaporative cooling</a:t>
            </a:r>
          </a:p>
        </p:txBody>
      </p:sp>
    </p:spTree>
    <p:extLst>
      <p:ext uri="{BB962C8B-B14F-4D97-AF65-F5344CB8AC3E}">
        <p14:creationId xmlns:p14="http://schemas.microsoft.com/office/powerpoint/2010/main" val="81279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Air Conditioning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Simple vs. Complex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5B2EC-E71F-427B-A8F8-A6E4CBE58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29" y="1878510"/>
            <a:ext cx="411480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6A6F8-060B-4FBF-A6B4-0B3F8BBC6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1" y="187851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System Capacity Sizing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Verify that cooling and heating capacity sizing (load calculations) have been completed (C403.2.1)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1ABF0-0D9A-4C6B-A13F-5237C8CCC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" y="1941702"/>
            <a:ext cx="3381375" cy="436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A09290-D37B-48F3-8E77-6E53CBD55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46" y="2594303"/>
            <a:ext cx="58293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0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System Capacity Sizing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Verify that equipment is not unreasonable over-sized (C403.2.2)</a:t>
            </a:r>
          </a:p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Why?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07029-E984-48E3-ADE5-F56A806DC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5172"/>
            <a:ext cx="10972800" cy="427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Ventilation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Two types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Mechanical ventilation (Active)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5931D-CB8C-43C8-9D1B-E4E01D420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13" y="1972576"/>
            <a:ext cx="5994374" cy="449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Ventilation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Two types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Natural ventilation (Passive)</a:t>
            </a: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3D401E54-666D-4CB3-A0AB-473FEA6D9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80" y="1135177"/>
            <a:ext cx="4426766" cy="49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Simple HVAC Systems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Package Units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Thru-wall air conditioner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Package Terminal Air Conditioner (PTAC)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Package Terminal Heat Pump (PTHP)</a:t>
            </a:r>
          </a:p>
          <a:p>
            <a:pPr marL="457200" indent="-457200">
              <a:buFont typeface="Wingdings 3" panose="05040102010807070707" pitchFamily="18" charset="2"/>
              <a:buChar char="u"/>
            </a:pPr>
            <a:r>
              <a:rPr lang="en-US" sz="2800" dirty="0"/>
              <a:t>Unitary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Air conditioner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Furnace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Heat Pumps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Packaged, split, mini-split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Variable refrigerant Flow (VRF)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0259E2-D509-4FD2-BB82-CB7111736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06" y="2232929"/>
            <a:ext cx="4570971" cy="23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4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Packaged Rooftop Cooling Unit (RTU)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820BE0-3830-4339-B40A-E86A4BCCC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57" y="1592630"/>
            <a:ext cx="5408329" cy="44553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93BDD9-480E-49FA-A078-E11D8D90C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5" y="967967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30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Refrigeration Cycle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29050E3-B7E1-4876-B94D-D6484389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1762125"/>
            <a:ext cx="58578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6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Variable Refrigerant Flow (VRF)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DC55D2-CB08-45AE-B1C8-A296E964F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71650"/>
            <a:ext cx="7620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9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Basic Purpose of HVAC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2F3CE-B846-4DFD-85E5-53406C853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09" y="1681529"/>
            <a:ext cx="6812582" cy="4496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F680BE-CD73-4DDA-9C82-EAA629F3F42F}"/>
              </a:ext>
            </a:extLst>
          </p:cNvPr>
          <p:cNvSpPr txBox="1"/>
          <p:nvPr/>
        </p:nvSpPr>
        <p:spPr>
          <a:xfrm>
            <a:off x="1" y="914400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Air-Conditioning for thermal and humidity comfort</a:t>
            </a:r>
          </a:p>
        </p:txBody>
      </p:sp>
    </p:spTree>
    <p:extLst>
      <p:ext uri="{BB962C8B-B14F-4D97-AF65-F5344CB8AC3E}">
        <p14:creationId xmlns:p14="http://schemas.microsoft.com/office/powerpoint/2010/main" val="3957135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Energy Code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hlinkClick r:id="rId3"/>
            <a:extLst>
              <a:ext uri="{FF2B5EF4-FFF2-40B4-BE49-F238E27FC236}">
                <a16:creationId xmlns:a16="http://schemas.microsoft.com/office/drawing/2014/main" id="{65B0B57B-42C0-48DE-9BDC-F2439C7BE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25" y="964046"/>
            <a:ext cx="8579150" cy="54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8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Top of the Charts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613D3-BA15-4A44-BA43-394C8D53C617}"/>
              </a:ext>
            </a:extLst>
          </p:cNvPr>
          <p:cNvSpPr txBox="1"/>
          <p:nvPr/>
        </p:nvSpPr>
        <p:spPr>
          <a:xfrm>
            <a:off x="1" y="914400"/>
            <a:ext cx="12191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Most Impactful Basic HVAC Control Measures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>
                <a:highlight>
                  <a:srgbClr val="FFFF00"/>
                </a:highlight>
              </a:rPr>
              <a:t>Snow and ice melt heater control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>
                <a:highlight>
                  <a:srgbClr val="FFFF00"/>
                </a:highlight>
              </a:rPr>
              <a:t>Temperature setback scheduling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>
                <a:highlight>
                  <a:srgbClr val="FFFF00"/>
                </a:highlight>
              </a:rPr>
              <a:t>Full 5-degree thermostat </a:t>
            </a:r>
            <a:r>
              <a:rPr lang="en-US" sz="2800" dirty="0" err="1">
                <a:highlight>
                  <a:srgbClr val="FFFF00"/>
                </a:highlight>
              </a:rPr>
              <a:t>deadband</a:t>
            </a:r>
            <a:endParaRPr lang="en-US" sz="2800" dirty="0">
              <a:highlight>
                <a:srgbClr val="FFFF00"/>
              </a:highlight>
            </a:endParaRP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>
                <a:highlight>
                  <a:srgbClr val="FFFF00"/>
                </a:highlight>
              </a:rPr>
              <a:t>Economizer controls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Limits on simultaneous heating and cooling (VAV reheat)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VAV ventilation optimization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Supply air temperature &amp; fan static reset controls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Exterior ductwork insulation (C403.2.9)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Fan power limits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>
                <a:highlight>
                  <a:srgbClr val="FFFF00"/>
                </a:highlight>
              </a:rPr>
              <a:t>Proper equipment sizing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Commissioning</a:t>
            </a:r>
          </a:p>
        </p:txBody>
      </p:sp>
    </p:spTree>
    <p:extLst>
      <p:ext uri="{BB962C8B-B14F-4D97-AF65-F5344CB8AC3E}">
        <p14:creationId xmlns:p14="http://schemas.microsoft.com/office/powerpoint/2010/main" val="129553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Snow and Ice Melt Heater Control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Snow and ice melt heaters will use a large amount of energy if not properly and automatically controlled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9A025-2E98-4C3E-9569-7FD8E3ABF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14" y="2243137"/>
            <a:ext cx="5286375" cy="2371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E4C2B-BD26-4792-A711-C43C11029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72" y="2346083"/>
            <a:ext cx="3237090" cy="23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9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Temperature Setback Scheduling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Simple control systems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Programmable thermostats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Seven different daily schedules/week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Manual override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Occupant sensor is an alternative</a:t>
            </a:r>
          </a:p>
          <a:p>
            <a:pPr marL="457200" indent="-457200">
              <a:buFont typeface="Wingdings 3" panose="05040102010807070707" pitchFamily="18" charset="2"/>
              <a:buChar char="u"/>
            </a:pPr>
            <a:r>
              <a:rPr lang="en-US" sz="2800" dirty="0">
                <a:hlinkClick r:id="rId3"/>
              </a:rPr>
              <a:t>DDC (Direct Digital Control) systems</a:t>
            </a:r>
            <a:endParaRPr lang="en-US" sz="2800" dirty="0"/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Central scheduling of all units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Optimum start activated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5A191-0575-4DFA-ACCB-A07281A0C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40" y="1238333"/>
            <a:ext cx="3793788" cy="2891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EF9F5-3DE4-4153-8C91-31AE7A92F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5" y="4453830"/>
            <a:ext cx="5130024" cy="18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Full 5-degree Thermostat </a:t>
            </a:r>
            <a:r>
              <a:rPr lang="en-US" altLang="en-US" sz="4000" dirty="0" err="1">
                <a:solidFill>
                  <a:schemeClr val="bg1"/>
                </a:solidFill>
              </a:rPr>
              <a:t>Deadband</a:t>
            </a:r>
            <a:r>
              <a:rPr lang="en-US" altLang="en-US" sz="4000" dirty="0">
                <a:solidFill>
                  <a:schemeClr val="bg1"/>
                </a:solidFill>
              </a:rPr>
              <a:t> Economizer Controls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85999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A most significant control feature is temperature </a:t>
            </a:r>
            <a:r>
              <a:rPr lang="en-US" sz="2800" dirty="0" err="1"/>
              <a:t>deadband</a:t>
            </a:r>
            <a:endParaRPr lang="en-US" sz="2800" dirty="0"/>
          </a:p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If heating is set at 70°F, then cooling should be ≥ 75°F</a:t>
            </a:r>
          </a:p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Should be the found condition during an inspection</a:t>
            </a:r>
          </a:p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Why?</a:t>
            </a:r>
          </a:p>
          <a:p>
            <a:pPr marL="971550" lvl="1" indent="-514350">
              <a:buFont typeface="Wingdings 2" panose="05020102010507070707" pitchFamily="18" charset="2"/>
              <a:buChar char="¡"/>
            </a:pPr>
            <a:r>
              <a:rPr lang="en-US" sz="2800" dirty="0"/>
              <a:t>Simple systems can fight each other in open office areas</a:t>
            </a:r>
          </a:p>
          <a:p>
            <a:pPr marL="971550" lvl="1" indent="-514350">
              <a:buFont typeface="Wingdings 2" panose="05020102010507070707" pitchFamily="18" charset="2"/>
              <a:buChar char="¡"/>
            </a:pPr>
            <a:r>
              <a:rPr lang="en-US" sz="2800" dirty="0"/>
              <a:t>VAV systems have excessive reheat if settings are too tight</a:t>
            </a:r>
          </a:p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Energy Star recommended factory default setpoints of: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Heating 70°F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Cooling 78°F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86E7B1-A303-4787-BA5E-9ED7C5FCB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1012952"/>
            <a:ext cx="3530464" cy="25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HVAC – Economizers “Free Cooling”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F628-65B0-443C-B1B1-7FEB267109B5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Quantity of Outside Air (OA): Meet Minimum Ventilation Requirement</a:t>
            </a:r>
          </a:p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Economizer Function: Flush out building heat with cool outside 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5F951-D470-48A1-B59C-8CD0CF24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2" y="2473231"/>
            <a:ext cx="3149600" cy="2993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448B9-92EB-4405-862D-92CAA4B50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96" y="2136576"/>
            <a:ext cx="5143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9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Packaged Rooftop Cooling Unit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58FEF-8298-416E-87BE-738596FE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32" y="865529"/>
            <a:ext cx="665993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4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Basic OA Economizer Idea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6C49C-C0F5-4906-ACBF-EBB7E969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00" y="865529"/>
            <a:ext cx="720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7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Top of the Charts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613D3-BA15-4A44-BA43-394C8D53C617}"/>
              </a:ext>
            </a:extLst>
          </p:cNvPr>
          <p:cNvSpPr txBox="1"/>
          <p:nvPr/>
        </p:nvSpPr>
        <p:spPr>
          <a:xfrm>
            <a:off x="1" y="914400"/>
            <a:ext cx="12191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Most Impactful Basic HVAC Control Measures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Snow and ice melt heater control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Temperature setback scheduling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Full 5-degree thermostat </a:t>
            </a:r>
            <a:r>
              <a:rPr lang="en-US" sz="2800" dirty="0" err="1"/>
              <a:t>deadband</a:t>
            </a:r>
            <a:endParaRPr lang="en-US" sz="2800" dirty="0"/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Economizer controls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Limits on simultaneous heating and cooling (VAV reheat)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VAV ventilation optimization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Supply air temperature &amp; fan static reset controls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>
                <a:highlight>
                  <a:srgbClr val="FFFF00"/>
                </a:highlight>
              </a:rPr>
              <a:t>Exterior ductwork insulation (C403.2.9)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>
                <a:highlight>
                  <a:srgbClr val="FFFF00"/>
                </a:highlight>
              </a:rPr>
              <a:t>Fan power limits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Proper equipment sizing</a:t>
            </a:r>
          </a:p>
          <a:p>
            <a:pPr marL="914400" lvl="1" indent="-457200">
              <a:buFont typeface="Wingdings 2" panose="05020102010507070707" pitchFamily="18" charset="2"/>
              <a:buChar char="¡"/>
            </a:pPr>
            <a:r>
              <a:rPr lang="en-US" sz="2800" dirty="0"/>
              <a:t>Commissioning</a:t>
            </a:r>
          </a:p>
        </p:txBody>
      </p:sp>
    </p:spTree>
    <p:extLst>
      <p:ext uri="{BB962C8B-B14F-4D97-AF65-F5344CB8AC3E}">
        <p14:creationId xmlns:p14="http://schemas.microsoft.com/office/powerpoint/2010/main" val="4151767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Ductwork in Attics or Outside the Building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4DAC7-61AB-44B2-AC9F-C1D1564AC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86" y="865529"/>
            <a:ext cx="70942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Basic Purpose of HVAC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0815-3E0D-4DD8-9CC5-AD3395281C33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Ventilation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Introduction of required outside air</a:t>
            </a:r>
          </a:p>
        </p:txBody>
      </p:sp>
      <p:pic>
        <p:nvPicPr>
          <p:cNvPr id="3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97E893D3-98DA-4674-904A-7F0835D8C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826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60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Overall Fan System Efficiency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64C75-6236-45B1-A310-4D40E80A6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2" y="2001944"/>
            <a:ext cx="5763003" cy="2854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B0E0D4-7009-4261-B260-2BE9DF0F9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14" y="2312791"/>
            <a:ext cx="2114921" cy="22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36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Complex Building Energy Use - HVAC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A2054-F7AC-4A92-A5D0-C90173729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6" y="1161504"/>
            <a:ext cx="5080000" cy="5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4340B-F2D3-4685-A013-28F853522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23" y="1161504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7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Heating and Cooling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36CF0-F319-4DB0-AF09-54FB68F79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47750"/>
            <a:ext cx="8953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13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Central Plant: Boilers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A705A-9B4D-4B13-AFB9-0279D15D2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585912"/>
            <a:ext cx="5429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78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Central Plant: Chillers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A9332F3E-F706-475C-95F0-7B57C669E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1524238"/>
            <a:ext cx="7619047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86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Central Plant: Cooling Tower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AFB54CC6-2DB2-48F0-A329-2EDDAFF6B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952625"/>
            <a:ext cx="5238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10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Energy Code Checks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B18BC235-5F09-4D68-8366-7352E50AF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43" y="935064"/>
            <a:ext cx="57349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05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Complex Secondary HVAC Systems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8E867-08C0-49B1-963E-E8C348203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41" y="2084294"/>
            <a:ext cx="4262718" cy="2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8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Secondary HVAC System Air Handlers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CDE44-6E29-43FE-BD18-73DC451CF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36" y="1052173"/>
            <a:ext cx="8820528" cy="53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6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Distribution: Heating Coils, Radiant Heaters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EFCF65-7A4B-48AA-9F8F-C035117A9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5" y="1465604"/>
            <a:ext cx="4219575" cy="4286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2BAAB5-BC17-485E-8BF8-76928BEF7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1" y="1843465"/>
            <a:ext cx="4296406" cy="32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2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Basic Purpose of HVAC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0815-3E0D-4DD8-9CC5-AD3395281C33}"/>
              </a:ext>
            </a:extLst>
          </p:cNvPr>
          <p:cNvSpPr txBox="1"/>
          <p:nvPr/>
        </p:nvSpPr>
        <p:spPr>
          <a:xfrm>
            <a:off x="1" y="914400"/>
            <a:ext cx="12191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Ventilation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Filtration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ASHRAE 52.2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D73B21-47CA-4B1B-93A6-2F375F531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9" y="2649603"/>
            <a:ext cx="3818005" cy="381800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file"/>
            <a:extLst>
              <a:ext uri="{FF2B5EF4-FFF2-40B4-BE49-F238E27FC236}">
                <a16:creationId xmlns:a16="http://schemas.microsoft.com/office/drawing/2014/main" id="{4771940E-2050-4E90-B021-59C645948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09" y="1140621"/>
            <a:ext cx="5595401" cy="49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7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VAV Multiple Zone System Concept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F6415-ABC1-436F-A2AB-4A6401351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66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3600" dirty="0">
                <a:solidFill>
                  <a:schemeClr val="bg1"/>
                </a:solidFill>
              </a:rPr>
              <a:t>Multiple Zone System Example: VAV Terminal Unit (VAV Box)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DA19E-7823-4F79-BDD6-28FF9B291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89" y="1382889"/>
            <a:ext cx="5108222" cy="40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Basic Purpose of HVAC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0815-3E0D-4DD8-9CC5-AD3395281C33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Ventilation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Exhaust of undesirable air (toilet, kitchen, lab exhaust)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7B9C0-DB7D-4755-BA64-7F912D6B0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61" y="2634752"/>
            <a:ext cx="7651478" cy="29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Basic Purpose of HVAC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0815-3E0D-4DD8-9CC5-AD3395281C33}"/>
              </a:ext>
            </a:extLst>
          </p:cNvPr>
          <p:cNvSpPr txBox="1"/>
          <p:nvPr/>
        </p:nvSpPr>
        <p:spPr>
          <a:xfrm>
            <a:off x="1" y="914400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Ventilation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Air movement in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82709-F084-4669-8CD8-E149CC6AE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2652716"/>
            <a:ext cx="3149600" cy="29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2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Basic Purpose of HVAC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0815-3E0D-4DD8-9CC5-AD3395281C33}"/>
              </a:ext>
            </a:extLst>
          </p:cNvPr>
          <p:cNvSpPr txBox="1"/>
          <p:nvPr/>
        </p:nvSpPr>
        <p:spPr>
          <a:xfrm>
            <a:off x="1" y="914400"/>
            <a:ext cx="12191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dirty="0"/>
              <a:t>Space pressurization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Control infiltration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Makeup of exhausted 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626EA-DAA7-418E-B269-17E4FA35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32" y="1879070"/>
            <a:ext cx="6116320" cy="38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Heat Gain vs Heat Loss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0815-3E0D-4DD8-9CC5-AD3395281C33}"/>
              </a:ext>
            </a:extLst>
          </p:cNvPr>
          <p:cNvSpPr txBox="1"/>
          <p:nvPr/>
        </p:nvSpPr>
        <p:spPr>
          <a:xfrm>
            <a:off x="1" y="914400"/>
            <a:ext cx="6564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b="1" dirty="0">
                <a:solidFill>
                  <a:srgbClr val="002060"/>
                </a:solidFill>
              </a:rPr>
              <a:t>Heat Gains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Solar thru windows / walls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Summer transfer / infiltration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Internal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Electric use, Lighting &amp; 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Body Heat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6CA4B-43E5-4DD6-A8CB-0AFD1C2F14D9}"/>
              </a:ext>
            </a:extLst>
          </p:cNvPr>
          <p:cNvSpPr txBox="1"/>
          <p:nvPr/>
        </p:nvSpPr>
        <p:spPr>
          <a:xfrm>
            <a:off x="6564301" y="914400"/>
            <a:ext cx="56276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"/>
            </a:pPr>
            <a:r>
              <a:rPr lang="en-US" sz="2800" b="1" dirty="0">
                <a:solidFill>
                  <a:srgbClr val="C00000"/>
                </a:solidFill>
              </a:rPr>
              <a:t>Heat Loss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Air Leaks (infiltration)</a:t>
            </a:r>
          </a:p>
          <a:p>
            <a:pPr marL="914400" lvl="1" indent="-457200">
              <a:buFont typeface="Wingdings 2" panose="05020102010507070707" pitchFamily="18" charset="2"/>
              <a:buChar char=""/>
            </a:pPr>
            <a:r>
              <a:rPr lang="en-US" sz="2800" dirty="0"/>
              <a:t>Transfer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Walls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Roofs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Floor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359360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75AD7-3B51-4DB1-9330-8D5970FF6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BC0A0-E2B4-4E08-8F4A-29C8B5526C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Heat Gain vs Heat Loss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70E2-E122-4585-A42E-2112DC4C8FD0}"/>
              </a:ext>
            </a:extLst>
          </p:cNvPr>
          <p:cNvSpPr txBox="1"/>
          <p:nvPr/>
        </p:nvSpPr>
        <p:spPr>
          <a:xfrm>
            <a:off x="0" y="6571128"/>
            <a:ext cx="12192000" cy="365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CMGT235 Mechanical and Electrical Systems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F3D62FF-C6DE-40E0-B81E-E976DAF6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46" y="6571763"/>
            <a:ext cx="1129553" cy="365125"/>
          </a:xfrm>
        </p:spPr>
        <p:txBody>
          <a:bodyPr/>
          <a:lstStyle/>
          <a:p>
            <a:fld id="{4FC86C7A-08C2-43F7-9379-B682BE8193DF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2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3380</Words>
  <Application>Microsoft Office PowerPoint</Application>
  <PresentationFormat>Widescreen</PresentationFormat>
  <Paragraphs>462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Lori</cp:lastModifiedBy>
  <cp:revision>41</cp:revision>
  <cp:lastPrinted>2018-09-11T14:48:55Z</cp:lastPrinted>
  <dcterms:created xsi:type="dcterms:W3CDTF">2018-09-10T15:08:52Z</dcterms:created>
  <dcterms:modified xsi:type="dcterms:W3CDTF">2018-09-11T15:22:27Z</dcterms:modified>
</cp:coreProperties>
</file>