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256" r:id="rId2"/>
    <p:sldId id="301" r:id="rId3"/>
    <p:sldId id="298" r:id="rId4"/>
    <p:sldId id="299" r:id="rId5"/>
    <p:sldId id="297" r:id="rId6"/>
    <p:sldId id="300" r:id="rId7"/>
    <p:sldId id="265" r:id="rId8"/>
    <p:sldId id="269" r:id="rId9"/>
    <p:sldId id="268" r:id="rId10"/>
    <p:sldId id="302" r:id="rId11"/>
    <p:sldId id="293" r:id="rId12"/>
    <p:sldId id="273" r:id="rId13"/>
    <p:sldId id="272" r:id="rId14"/>
    <p:sldId id="275" r:id="rId15"/>
    <p:sldId id="276" r:id="rId16"/>
    <p:sldId id="277" r:id="rId17"/>
    <p:sldId id="279" r:id="rId18"/>
    <p:sldId id="278" r:id="rId19"/>
    <p:sldId id="274" r:id="rId20"/>
    <p:sldId id="281" r:id="rId21"/>
    <p:sldId id="283" r:id="rId22"/>
    <p:sldId id="285" r:id="rId23"/>
    <p:sldId id="280" r:id="rId24"/>
    <p:sldId id="287" r:id="rId25"/>
    <p:sldId id="288" r:id="rId26"/>
    <p:sldId id="294" r:id="rId27"/>
    <p:sldId id="286" r:id="rId28"/>
    <p:sldId id="295" r:id="rId29"/>
    <p:sldId id="290" r:id="rId30"/>
    <p:sldId id="296" r:id="rId31"/>
    <p:sldId id="289" r:id="rId32"/>
    <p:sldId id="307" r:id="rId33"/>
    <p:sldId id="308" r:id="rId34"/>
    <p:sldId id="306" r:id="rId35"/>
    <p:sldId id="305" r:id="rId36"/>
    <p:sldId id="304" r:id="rId37"/>
    <p:sldId id="310" r:id="rId38"/>
    <p:sldId id="309" r:id="rId39"/>
    <p:sldId id="313" r:id="rId40"/>
    <p:sldId id="312" r:id="rId41"/>
    <p:sldId id="311" r:id="rId42"/>
    <p:sldId id="303" r:id="rId43"/>
    <p:sldId id="314" r:id="rId44"/>
    <p:sldId id="315" r:id="rId45"/>
    <p:sldId id="316"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007" autoAdjust="0"/>
  </p:normalViewPr>
  <p:slideViewPr>
    <p:cSldViewPr>
      <p:cViewPr varScale="1">
        <p:scale>
          <a:sx n="102" d="100"/>
          <a:sy n="102" d="100"/>
        </p:scale>
        <p:origin x="114" y="162"/>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0"/>
    </p:cViewPr>
  </p:sorterViewPr>
  <p:notesViewPr>
    <p:cSldViewPr>
      <p:cViewPr varScale="1">
        <p:scale>
          <a:sx n="85" d="100"/>
          <a:sy n="85" d="100"/>
        </p:scale>
        <p:origin x="-3786"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58010DC-DB8E-43B4-A86F-BEC291EA932A}" type="datetimeFigureOut">
              <a:rPr lang="en-US" smtClean="0"/>
              <a:t>9/22/2019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0C7EC4F-E2AC-4FD4-9F6E-42A061880EDF}" type="slidenum">
              <a:rPr lang="en-US" smtClean="0"/>
              <a:t>‹#›</a:t>
            </a:fld>
            <a:endParaRPr lang="en-US"/>
          </a:p>
        </p:txBody>
      </p:sp>
    </p:spTree>
    <p:extLst>
      <p:ext uri="{BB962C8B-B14F-4D97-AF65-F5344CB8AC3E}">
        <p14:creationId xmlns:p14="http://schemas.microsoft.com/office/powerpoint/2010/main" val="16011327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C7EC4F-E2AC-4FD4-9F6E-42A061880EDF}" type="slidenum">
              <a:rPr lang="en-US" smtClean="0"/>
              <a:t>2</a:t>
            </a:fld>
            <a:endParaRPr lang="en-US"/>
          </a:p>
        </p:txBody>
      </p:sp>
    </p:spTree>
    <p:extLst>
      <p:ext uri="{BB962C8B-B14F-4D97-AF65-F5344CB8AC3E}">
        <p14:creationId xmlns:p14="http://schemas.microsoft.com/office/powerpoint/2010/main" val="12262874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C7EC4F-E2AC-4FD4-9F6E-42A061880EDF}" type="slidenum">
              <a:rPr lang="en-US" smtClean="0"/>
              <a:t>11</a:t>
            </a:fld>
            <a:endParaRPr lang="en-US"/>
          </a:p>
        </p:txBody>
      </p:sp>
    </p:spTree>
    <p:extLst>
      <p:ext uri="{BB962C8B-B14F-4D97-AF65-F5344CB8AC3E}">
        <p14:creationId xmlns:p14="http://schemas.microsoft.com/office/powerpoint/2010/main" val="23448391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C7EC4F-E2AC-4FD4-9F6E-42A061880EDF}" type="slidenum">
              <a:rPr lang="en-US" smtClean="0"/>
              <a:t>12</a:t>
            </a:fld>
            <a:endParaRPr lang="en-US"/>
          </a:p>
        </p:txBody>
      </p:sp>
    </p:spTree>
    <p:extLst>
      <p:ext uri="{BB962C8B-B14F-4D97-AF65-F5344CB8AC3E}">
        <p14:creationId xmlns:p14="http://schemas.microsoft.com/office/powerpoint/2010/main" val="21101783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C7EC4F-E2AC-4FD4-9F6E-42A061880EDF}" type="slidenum">
              <a:rPr lang="en-US" smtClean="0"/>
              <a:t>13</a:t>
            </a:fld>
            <a:endParaRPr lang="en-US"/>
          </a:p>
        </p:txBody>
      </p:sp>
    </p:spTree>
    <p:extLst>
      <p:ext uri="{BB962C8B-B14F-4D97-AF65-F5344CB8AC3E}">
        <p14:creationId xmlns:p14="http://schemas.microsoft.com/office/powerpoint/2010/main" val="29239994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C7EC4F-E2AC-4FD4-9F6E-42A061880EDF}" type="slidenum">
              <a:rPr lang="en-US" smtClean="0"/>
              <a:t>14</a:t>
            </a:fld>
            <a:endParaRPr lang="en-US"/>
          </a:p>
        </p:txBody>
      </p:sp>
    </p:spTree>
    <p:extLst>
      <p:ext uri="{BB962C8B-B14F-4D97-AF65-F5344CB8AC3E}">
        <p14:creationId xmlns:p14="http://schemas.microsoft.com/office/powerpoint/2010/main" val="24083539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C7EC4F-E2AC-4FD4-9F6E-42A061880EDF}" type="slidenum">
              <a:rPr lang="en-US" smtClean="0"/>
              <a:t>15</a:t>
            </a:fld>
            <a:endParaRPr lang="en-US"/>
          </a:p>
        </p:txBody>
      </p:sp>
    </p:spTree>
    <p:extLst>
      <p:ext uri="{BB962C8B-B14F-4D97-AF65-F5344CB8AC3E}">
        <p14:creationId xmlns:p14="http://schemas.microsoft.com/office/powerpoint/2010/main" val="10438808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C7EC4F-E2AC-4FD4-9F6E-42A061880EDF}" type="slidenum">
              <a:rPr lang="en-US" smtClean="0"/>
              <a:t>16</a:t>
            </a:fld>
            <a:endParaRPr lang="en-US"/>
          </a:p>
        </p:txBody>
      </p:sp>
    </p:spTree>
    <p:extLst>
      <p:ext uri="{BB962C8B-B14F-4D97-AF65-F5344CB8AC3E}">
        <p14:creationId xmlns:p14="http://schemas.microsoft.com/office/powerpoint/2010/main" val="21843573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C7EC4F-E2AC-4FD4-9F6E-42A061880EDF}" type="slidenum">
              <a:rPr lang="en-US" smtClean="0"/>
              <a:t>17</a:t>
            </a:fld>
            <a:endParaRPr lang="en-US"/>
          </a:p>
        </p:txBody>
      </p:sp>
    </p:spTree>
    <p:extLst>
      <p:ext uri="{BB962C8B-B14F-4D97-AF65-F5344CB8AC3E}">
        <p14:creationId xmlns:p14="http://schemas.microsoft.com/office/powerpoint/2010/main" val="4415401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C7EC4F-E2AC-4FD4-9F6E-42A061880EDF}" type="slidenum">
              <a:rPr lang="en-US" smtClean="0"/>
              <a:t>18</a:t>
            </a:fld>
            <a:endParaRPr lang="en-US"/>
          </a:p>
        </p:txBody>
      </p:sp>
    </p:spTree>
    <p:extLst>
      <p:ext uri="{BB962C8B-B14F-4D97-AF65-F5344CB8AC3E}">
        <p14:creationId xmlns:p14="http://schemas.microsoft.com/office/powerpoint/2010/main" val="13854032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C7EC4F-E2AC-4FD4-9F6E-42A061880EDF}" type="slidenum">
              <a:rPr lang="en-US" smtClean="0"/>
              <a:t>19</a:t>
            </a:fld>
            <a:endParaRPr lang="en-US"/>
          </a:p>
        </p:txBody>
      </p:sp>
    </p:spTree>
    <p:extLst>
      <p:ext uri="{BB962C8B-B14F-4D97-AF65-F5344CB8AC3E}">
        <p14:creationId xmlns:p14="http://schemas.microsoft.com/office/powerpoint/2010/main" val="26195446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C7EC4F-E2AC-4FD4-9F6E-42A061880EDF}" type="slidenum">
              <a:rPr lang="en-US" smtClean="0"/>
              <a:t>20</a:t>
            </a:fld>
            <a:endParaRPr lang="en-US"/>
          </a:p>
        </p:txBody>
      </p:sp>
    </p:spTree>
    <p:extLst>
      <p:ext uri="{BB962C8B-B14F-4D97-AF65-F5344CB8AC3E}">
        <p14:creationId xmlns:p14="http://schemas.microsoft.com/office/powerpoint/2010/main" val="4376357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C7EC4F-E2AC-4FD4-9F6E-42A061880EDF}" type="slidenum">
              <a:rPr lang="en-US" smtClean="0"/>
              <a:t>3</a:t>
            </a:fld>
            <a:endParaRPr lang="en-US"/>
          </a:p>
        </p:txBody>
      </p:sp>
    </p:spTree>
    <p:extLst>
      <p:ext uri="{BB962C8B-B14F-4D97-AF65-F5344CB8AC3E}">
        <p14:creationId xmlns:p14="http://schemas.microsoft.com/office/powerpoint/2010/main" val="17409612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C7EC4F-E2AC-4FD4-9F6E-42A061880EDF}" type="slidenum">
              <a:rPr lang="en-US" smtClean="0"/>
              <a:t>21</a:t>
            </a:fld>
            <a:endParaRPr lang="en-US"/>
          </a:p>
        </p:txBody>
      </p:sp>
    </p:spTree>
    <p:extLst>
      <p:ext uri="{BB962C8B-B14F-4D97-AF65-F5344CB8AC3E}">
        <p14:creationId xmlns:p14="http://schemas.microsoft.com/office/powerpoint/2010/main" val="9887821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C7EC4F-E2AC-4FD4-9F6E-42A061880EDF}" type="slidenum">
              <a:rPr lang="en-US" smtClean="0"/>
              <a:t>22</a:t>
            </a:fld>
            <a:endParaRPr lang="en-US"/>
          </a:p>
        </p:txBody>
      </p:sp>
    </p:spTree>
    <p:extLst>
      <p:ext uri="{BB962C8B-B14F-4D97-AF65-F5344CB8AC3E}">
        <p14:creationId xmlns:p14="http://schemas.microsoft.com/office/powerpoint/2010/main" val="11498583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C7EC4F-E2AC-4FD4-9F6E-42A061880EDF}" type="slidenum">
              <a:rPr lang="en-US" smtClean="0"/>
              <a:t>23</a:t>
            </a:fld>
            <a:endParaRPr lang="en-US"/>
          </a:p>
        </p:txBody>
      </p:sp>
    </p:spTree>
    <p:extLst>
      <p:ext uri="{BB962C8B-B14F-4D97-AF65-F5344CB8AC3E}">
        <p14:creationId xmlns:p14="http://schemas.microsoft.com/office/powerpoint/2010/main" val="16294717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C7EC4F-E2AC-4FD4-9F6E-42A061880EDF}" type="slidenum">
              <a:rPr lang="en-US" smtClean="0"/>
              <a:t>24</a:t>
            </a:fld>
            <a:endParaRPr lang="en-US"/>
          </a:p>
        </p:txBody>
      </p:sp>
    </p:spTree>
    <p:extLst>
      <p:ext uri="{BB962C8B-B14F-4D97-AF65-F5344CB8AC3E}">
        <p14:creationId xmlns:p14="http://schemas.microsoft.com/office/powerpoint/2010/main" val="16649995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C7EC4F-E2AC-4FD4-9F6E-42A061880EDF}" type="slidenum">
              <a:rPr lang="en-US" smtClean="0"/>
              <a:t>25</a:t>
            </a:fld>
            <a:endParaRPr lang="en-US"/>
          </a:p>
        </p:txBody>
      </p:sp>
    </p:spTree>
    <p:extLst>
      <p:ext uri="{BB962C8B-B14F-4D97-AF65-F5344CB8AC3E}">
        <p14:creationId xmlns:p14="http://schemas.microsoft.com/office/powerpoint/2010/main" val="4614864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C7EC4F-E2AC-4FD4-9F6E-42A061880EDF}" type="slidenum">
              <a:rPr lang="en-US" smtClean="0"/>
              <a:t>26</a:t>
            </a:fld>
            <a:endParaRPr lang="en-US"/>
          </a:p>
        </p:txBody>
      </p:sp>
    </p:spTree>
    <p:extLst>
      <p:ext uri="{BB962C8B-B14F-4D97-AF65-F5344CB8AC3E}">
        <p14:creationId xmlns:p14="http://schemas.microsoft.com/office/powerpoint/2010/main" val="8606526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C7EC4F-E2AC-4FD4-9F6E-42A061880EDF}" type="slidenum">
              <a:rPr lang="en-US" smtClean="0"/>
              <a:t>27</a:t>
            </a:fld>
            <a:endParaRPr lang="en-US"/>
          </a:p>
        </p:txBody>
      </p:sp>
    </p:spTree>
    <p:extLst>
      <p:ext uri="{BB962C8B-B14F-4D97-AF65-F5344CB8AC3E}">
        <p14:creationId xmlns:p14="http://schemas.microsoft.com/office/powerpoint/2010/main" val="10710346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C7EC4F-E2AC-4FD4-9F6E-42A061880EDF}" type="slidenum">
              <a:rPr lang="en-US" smtClean="0"/>
              <a:t>28</a:t>
            </a:fld>
            <a:endParaRPr lang="en-US"/>
          </a:p>
        </p:txBody>
      </p:sp>
    </p:spTree>
    <p:extLst>
      <p:ext uri="{BB962C8B-B14F-4D97-AF65-F5344CB8AC3E}">
        <p14:creationId xmlns:p14="http://schemas.microsoft.com/office/powerpoint/2010/main" val="37428178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C7EC4F-E2AC-4FD4-9F6E-42A061880EDF}" type="slidenum">
              <a:rPr lang="en-US" smtClean="0"/>
              <a:t>29</a:t>
            </a:fld>
            <a:endParaRPr lang="en-US"/>
          </a:p>
        </p:txBody>
      </p:sp>
    </p:spTree>
    <p:extLst>
      <p:ext uri="{BB962C8B-B14F-4D97-AF65-F5344CB8AC3E}">
        <p14:creationId xmlns:p14="http://schemas.microsoft.com/office/powerpoint/2010/main" val="5828995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C7EC4F-E2AC-4FD4-9F6E-42A061880EDF}" type="slidenum">
              <a:rPr lang="en-US" smtClean="0"/>
              <a:t>30</a:t>
            </a:fld>
            <a:endParaRPr lang="en-US"/>
          </a:p>
        </p:txBody>
      </p:sp>
    </p:spTree>
    <p:extLst>
      <p:ext uri="{BB962C8B-B14F-4D97-AF65-F5344CB8AC3E}">
        <p14:creationId xmlns:p14="http://schemas.microsoft.com/office/powerpoint/2010/main" val="30543940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C7EC4F-E2AC-4FD4-9F6E-42A061880EDF}" type="slidenum">
              <a:rPr lang="en-US" smtClean="0"/>
              <a:t>4</a:t>
            </a:fld>
            <a:endParaRPr lang="en-US"/>
          </a:p>
        </p:txBody>
      </p:sp>
    </p:spTree>
    <p:extLst>
      <p:ext uri="{BB962C8B-B14F-4D97-AF65-F5344CB8AC3E}">
        <p14:creationId xmlns:p14="http://schemas.microsoft.com/office/powerpoint/2010/main" val="227424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C7EC4F-E2AC-4FD4-9F6E-42A061880EDF}" type="slidenum">
              <a:rPr lang="en-US" smtClean="0"/>
              <a:t>31</a:t>
            </a:fld>
            <a:endParaRPr lang="en-US"/>
          </a:p>
        </p:txBody>
      </p:sp>
    </p:spTree>
    <p:extLst>
      <p:ext uri="{BB962C8B-B14F-4D97-AF65-F5344CB8AC3E}">
        <p14:creationId xmlns:p14="http://schemas.microsoft.com/office/powerpoint/2010/main" val="73939714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C7EC4F-E2AC-4FD4-9F6E-42A061880EDF}" type="slidenum">
              <a:rPr lang="en-US" smtClean="0"/>
              <a:t>32</a:t>
            </a:fld>
            <a:endParaRPr lang="en-US"/>
          </a:p>
        </p:txBody>
      </p:sp>
    </p:spTree>
    <p:extLst>
      <p:ext uri="{BB962C8B-B14F-4D97-AF65-F5344CB8AC3E}">
        <p14:creationId xmlns:p14="http://schemas.microsoft.com/office/powerpoint/2010/main" val="413772514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C7EC4F-E2AC-4FD4-9F6E-42A061880EDF}" type="slidenum">
              <a:rPr lang="en-US" smtClean="0"/>
              <a:t>33</a:t>
            </a:fld>
            <a:endParaRPr lang="en-US"/>
          </a:p>
        </p:txBody>
      </p:sp>
    </p:spTree>
    <p:extLst>
      <p:ext uri="{BB962C8B-B14F-4D97-AF65-F5344CB8AC3E}">
        <p14:creationId xmlns:p14="http://schemas.microsoft.com/office/powerpoint/2010/main" val="206076570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C7EC4F-E2AC-4FD4-9F6E-42A061880EDF}" type="slidenum">
              <a:rPr lang="en-US" smtClean="0"/>
              <a:t>34</a:t>
            </a:fld>
            <a:endParaRPr lang="en-US"/>
          </a:p>
        </p:txBody>
      </p:sp>
    </p:spTree>
    <p:extLst>
      <p:ext uri="{BB962C8B-B14F-4D97-AF65-F5344CB8AC3E}">
        <p14:creationId xmlns:p14="http://schemas.microsoft.com/office/powerpoint/2010/main" val="51426270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C7EC4F-E2AC-4FD4-9F6E-42A061880EDF}" type="slidenum">
              <a:rPr lang="en-US" smtClean="0"/>
              <a:t>35</a:t>
            </a:fld>
            <a:endParaRPr lang="en-US"/>
          </a:p>
        </p:txBody>
      </p:sp>
    </p:spTree>
    <p:extLst>
      <p:ext uri="{BB962C8B-B14F-4D97-AF65-F5344CB8AC3E}">
        <p14:creationId xmlns:p14="http://schemas.microsoft.com/office/powerpoint/2010/main" val="330591348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C7EC4F-E2AC-4FD4-9F6E-42A061880EDF}" type="slidenum">
              <a:rPr lang="en-US" smtClean="0"/>
              <a:t>36</a:t>
            </a:fld>
            <a:endParaRPr lang="en-US"/>
          </a:p>
        </p:txBody>
      </p:sp>
    </p:spTree>
    <p:extLst>
      <p:ext uri="{BB962C8B-B14F-4D97-AF65-F5344CB8AC3E}">
        <p14:creationId xmlns:p14="http://schemas.microsoft.com/office/powerpoint/2010/main" val="328964842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C7EC4F-E2AC-4FD4-9F6E-42A061880EDF}" type="slidenum">
              <a:rPr lang="en-US" smtClean="0"/>
              <a:t>37</a:t>
            </a:fld>
            <a:endParaRPr lang="en-US"/>
          </a:p>
        </p:txBody>
      </p:sp>
    </p:spTree>
    <p:extLst>
      <p:ext uri="{BB962C8B-B14F-4D97-AF65-F5344CB8AC3E}">
        <p14:creationId xmlns:p14="http://schemas.microsoft.com/office/powerpoint/2010/main" val="33633076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C7EC4F-E2AC-4FD4-9F6E-42A061880EDF}" type="slidenum">
              <a:rPr lang="en-US" smtClean="0"/>
              <a:t>38</a:t>
            </a:fld>
            <a:endParaRPr lang="en-US"/>
          </a:p>
        </p:txBody>
      </p:sp>
    </p:spTree>
    <p:extLst>
      <p:ext uri="{BB962C8B-B14F-4D97-AF65-F5344CB8AC3E}">
        <p14:creationId xmlns:p14="http://schemas.microsoft.com/office/powerpoint/2010/main" val="273514219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C7EC4F-E2AC-4FD4-9F6E-42A061880EDF}" type="slidenum">
              <a:rPr lang="en-US" smtClean="0"/>
              <a:t>39</a:t>
            </a:fld>
            <a:endParaRPr lang="en-US"/>
          </a:p>
        </p:txBody>
      </p:sp>
    </p:spTree>
    <p:extLst>
      <p:ext uri="{BB962C8B-B14F-4D97-AF65-F5344CB8AC3E}">
        <p14:creationId xmlns:p14="http://schemas.microsoft.com/office/powerpoint/2010/main" val="138987283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C7EC4F-E2AC-4FD4-9F6E-42A061880EDF}" type="slidenum">
              <a:rPr lang="en-US" smtClean="0"/>
              <a:t>40</a:t>
            </a:fld>
            <a:endParaRPr lang="en-US"/>
          </a:p>
        </p:txBody>
      </p:sp>
    </p:spTree>
    <p:extLst>
      <p:ext uri="{BB962C8B-B14F-4D97-AF65-F5344CB8AC3E}">
        <p14:creationId xmlns:p14="http://schemas.microsoft.com/office/powerpoint/2010/main" val="42374021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C7EC4F-E2AC-4FD4-9F6E-42A061880EDF}" type="slidenum">
              <a:rPr lang="en-US" smtClean="0"/>
              <a:t>5</a:t>
            </a:fld>
            <a:endParaRPr lang="en-US"/>
          </a:p>
        </p:txBody>
      </p:sp>
    </p:spTree>
    <p:extLst>
      <p:ext uri="{BB962C8B-B14F-4D97-AF65-F5344CB8AC3E}">
        <p14:creationId xmlns:p14="http://schemas.microsoft.com/office/powerpoint/2010/main" val="410518875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C7EC4F-E2AC-4FD4-9F6E-42A061880EDF}" type="slidenum">
              <a:rPr lang="en-US" smtClean="0"/>
              <a:t>41</a:t>
            </a:fld>
            <a:endParaRPr lang="en-US"/>
          </a:p>
        </p:txBody>
      </p:sp>
    </p:spTree>
    <p:extLst>
      <p:ext uri="{BB962C8B-B14F-4D97-AF65-F5344CB8AC3E}">
        <p14:creationId xmlns:p14="http://schemas.microsoft.com/office/powerpoint/2010/main" val="315596867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C7EC4F-E2AC-4FD4-9F6E-42A061880EDF}" type="slidenum">
              <a:rPr lang="en-US" smtClean="0"/>
              <a:t>42</a:t>
            </a:fld>
            <a:endParaRPr lang="en-US"/>
          </a:p>
        </p:txBody>
      </p:sp>
    </p:spTree>
    <p:extLst>
      <p:ext uri="{BB962C8B-B14F-4D97-AF65-F5344CB8AC3E}">
        <p14:creationId xmlns:p14="http://schemas.microsoft.com/office/powerpoint/2010/main" val="131268016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C7EC4F-E2AC-4FD4-9F6E-42A061880EDF}" type="slidenum">
              <a:rPr lang="en-US" smtClean="0"/>
              <a:t>43</a:t>
            </a:fld>
            <a:endParaRPr lang="en-US"/>
          </a:p>
        </p:txBody>
      </p:sp>
    </p:spTree>
    <p:extLst>
      <p:ext uri="{BB962C8B-B14F-4D97-AF65-F5344CB8AC3E}">
        <p14:creationId xmlns:p14="http://schemas.microsoft.com/office/powerpoint/2010/main" val="59840766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C7EC4F-E2AC-4FD4-9F6E-42A061880EDF}" type="slidenum">
              <a:rPr lang="en-US" smtClean="0"/>
              <a:t>44</a:t>
            </a:fld>
            <a:endParaRPr lang="en-US"/>
          </a:p>
        </p:txBody>
      </p:sp>
    </p:spTree>
    <p:extLst>
      <p:ext uri="{BB962C8B-B14F-4D97-AF65-F5344CB8AC3E}">
        <p14:creationId xmlns:p14="http://schemas.microsoft.com/office/powerpoint/2010/main" val="341847172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C7EC4F-E2AC-4FD4-9F6E-42A061880EDF}" type="slidenum">
              <a:rPr lang="en-US" smtClean="0"/>
              <a:t>45</a:t>
            </a:fld>
            <a:endParaRPr lang="en-US"/>
          </a:p>
        </p:txBody>
      </p:sp>
    </p:spTree>
    <p:extLst>
      <p:ext uri="{BB962C8B-B14F-4D97-AF65-F5344CB8AC3E}">
        <p14:creationId xmlns:p14="http://schemas.microsoft.com/office/powerpoint/2010/main" val="26954174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C7EC4F-E2AC-4FD4-9F6E-42A061880EDF}" type="slidenum">
              <a:rPr lang="en-US" smtClean="0"/>
              <a:t>6</a:t>
            </a:fld>
            <a:endParaRPr lang="en-US"/>
          </a:p>
        </p:txBody>
      </p:sp>
    </p:spTree>
    <p:extLst>
      <p:ext uri="{BB962C8B-B14F-4D97-AF65-F5344CB8AC3E}">
        <p14:creationId xmlns:p14="http://schemas.microsoft.com/office/powerpoint/2010/main" val="4991445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C7EC4F-E2AC-4FD4-9F6E-42A061880EDF}" type="slidenum">
              <a:rPr lang="en-US" smtClean="0"/>
              <a:t>7</a:t>
            </a:fld>
            <a:endParaRPr lang="en-US"/>
          </a:p>
        </p:txBody>
      </p:sp>
    </p:spTree>
    <p:extLst>
      <p:ext uri="{BB962C8B-B14F-4D97-AF65-F5344CB8AC3E}">
        <p14:creationId xmlns:p14="http://schemas.microsoft.com/office/powerpoint/2010/main" val="8723882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C7EC4F-E2AC-4FD4-9F6E-42A061880EDF}" type="slidenum">
              <a:rPr lang="en-US" smtClean="0"/>
              <a:t>8</a:t>
            </a:fld>
            <a:endParaRPr lang="en-US"/>
          </a:p>
        </p:txBody>
      </p:sp>
    </p:spTree>
    <p:extLst>
      <p:ext uri="{BB962C8B-B14F-4D97-AF65-F5344CB8AC3E}">
        <p14:creationId xmlns:p14="http://schemas.microsoft.com/office/powerpoint/2010/main" val="707034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C7EC4F-E2AC-4FD4-9F6E-42A061880EDF}" type="slidenum">
              <a:rPr lang="en-US" smtClean="0"/>
              <a:t>9</a:t>
            </a:fld>
            <a:endParaRPr lang="en-US"/>
          </a:p>
        </p:txBody>
      </p:sp>
    </p:spTree>
    <p:extLst>
      <p:ext uri="{BB962C8B-B14F-4D97-AF65-F5344CB8AC3E}">
        <p14:creationId xmlns:p14="http://schemas.microsoft.com/office/powerpoint/2010/main" val="41046884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C7EC4F-E2AC-4FD4-9F6E-42A061880EDF}" type="slidenum">
              <a:rPr lang="en-US" smtClean="0"/>
              <a:t>10</a:t>
            </a:fld>
            <a:endParaRPr lang="en-US"/>
          </a:p>
        </p:txBody>
      </p:sp>
    </p:spTree>
    <p:extLst>
      <p:ext uri="{BB962C8B-B14F-4D97-AF65-F5344CB8AC3E}">
        <p14:creationId xmlns:p14="http://schemas.microsoft.com/office/powerpoint/2010/main" val="24812991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AE2C4C5-F25C-4BDB-994D-8C15A0989A88}" type="datetime1">
              <a:rPr lang="en-US" smtClean="0"/>
              <a:t>9/22/2019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3A0BCC-DBB6-44EA-AA08-F8A4FB5A5F40}" type="slidenum">
              <a:rPr lang="en-US" smtClean="0"/>
              <a:t>‹#›</a:t>
            </a:fld>
            <a:endParaRPr lang="en-US"/>
          </a:p>
        </p:txBody>
      </p:sp>
    </p:spTree>
    <p:extLst>
      <p:ext uri="{BB962C8B-B14F-4D97-AF65-F5344CB8AC3E}">
        <p14:creationId xmlns:p14="http://schemas.microsoft.com/office/powerpoint/2010/main" val="4738395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2F0633A-CE5F-4116-811C-8FC706F2233E}" type="datetime1">
              <a:rPr lang="en-US" smtClean="0"/>
              <a:t>9/22/2019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3A0BCC-DBB6-44EA-AA08-F8A4FB5A5F40}" type="slidenum">
              <a:rPr lang="en-US" smtClean="0"/>
              <a:t>‹#›</a:t>
            </a:fld>
            <a:endParaRPr lang="en-US"/>
          </a:p>
        </p:txBody>
      </p:sp>
    </p:spTree>
    <p:extLst>
      <p:ext uri="{BB962C8B-B14F-4D97-AF65-F5344CB8AC3E}">
        <p14:creationId xmlns:p14="http://schemas.microsoft.com/office/powerpoint/2010/main" val="22627150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1F39CF0-2259-45A8-9769-2D63E828C288}" type="datetime1">
              <a:rPr lang="en-US" smtClean="0"/>
              <a:t>9/22/2019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3A0BCC-DBB6-44EA-AA08-F8A4FB5A5F40}" type="slidenum">
              <a:rPr lang="en-US" smtClean="0"/>
              <a:t>‹#›</a:t>
            </a:fld>
            <a:endParaRPr lang="en-US"/>
          </a:p>
        </p:txBody>
      </p:sp>
    </p:spTree>
    <p:extLst>
      <p:ext uri="{BB962C8B-B14F-4D97-AF65-F5344CB8AC3E}">
        <p14:creationId xmlns:p14="http://schemas.microsoft.com/office/powerpoint/2010/main" val="8065892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624EDAD-06DB-4112-8146-91ED9F9DD2D7}" type="datetime1">
              <a:rPr lang="en-US" smtClean="0"/>
              <a:t>9/22/2019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3A0BCC-DBB6-44EA-AA08-F8A4FB5A5F40}" type="slidenum">
              <a:rPr lang="en-US" smtClean="0"/>
              <a:t>‹#›</a:t>
            </a:fld>
            <a:endParaRPr lang="en-US"/>
          </a:p>
        </p:txBody>
      </p:sp>
    </p:spTree>
    <p:extLst>
      <p:ext uri="{BB962C8B-B14F-4D97-AF65-F5344CB8AC3E}">
        <p14:creationId xmlns:p14="http://schemas.microsoft.com/office/powerpoint/2010/main" val="5874980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33E382-853C-4D5D-BD2E-51FEC7BE951D}" type="datetime1">
              <a:rPr lang="en-US" smtClean="0"/>
              <a:t>9/22/2019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3A0BCC-DBB6-44EA-AA08-F8A4FB5A5F40}" type="slidenum">
              <a:rPr lang="en-US" smtClean="0"/>
              <a:t>‹#›</a:t>
            </a:fld>
            <a:endParaRPr lang="en-US"/>
          </a:p>
        </p:txBody>
      </p:sp>
    </p:spTree>
    <p:extLst>
      <p:ext uri="{BB962C8B-B14F-4D97-AF65-F5344CB8AC3E}">
        <p14:creationId xmlns:p14="http://schemas.microsoft.com/office/powerpoint/2010/main" val="40590075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A9592E2-36CF-47B5-93A9-7DAE390D929C}" type="datetime1">
              <a:rPr lang="en-US" smtClean="0"/>
              <a:t>9/22/2019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3A0BCC-DBB6-44EA-AA08-F8A4FB5A5F40}" type="slidenum">
              <a:rPr lang="en-US" smtClean="0"/>
              <a:t>‹#›</a:t>
            </a:fld>
            <a:endParaRPr lang="en-US"/>
          </a:p>
        </p:txBody>
      </p:sp>
    </p:spTree>
    <p:extLst>
      <p:ext uri="{BB962C8B-B14F-4D97-AF65-F5344CB8AC3E}">
        <p14:creationId xmlns:p14="http://schemas.microsoft.com/office/powerpoint/2010/main" val="18705962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8A96F3B-BFC4-4960-BBA3-D047B7DE15EE}" type="datetime1">
              <a:rPr lang="en-US" smtClean="0"/>
              <a:t>9/22/2019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93A0BCC-DBB6-44EA-AA08-F8A4FB5A5F40}" type="slidenum">
              <a:rPr lang="en-US" smtClean="0"/>
              <a:t>‹#›</a:t>
            </a:fld>
            <a:endParaRPr lang="en-US"/>
          </a:p>
        </p:txBody>
      </p:sp>
    </p:spTree>
    <p:extLst>
      <p:ext uri="{BB962C8B-B14F-4D97-AF65-F5344CB8AC3E}">
        <p14:creationId xmlns:p14="http://schemas.microsoft.com/office/powerpoint/2010/main" val="415829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D66EEE3-132F-4480-97D9-E7E5F0FAE370}" type="datetime1">
              <a:rPr lang="en-US" smtClean="0"/>
              <a:t>9/22/2019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93A0BCC-DBB6-44EA-AA08-F8A4FB5A5F40}" type="slidenum">
              <a:rPr lang="en-US" smtClean="0"/>
              <a:t>‹#›</a:t>
            </a:fld>
            <a:endParaRPr lang="en-US"/>
          </a:p>
        </p:txBody>
      </p:sp>
    </p:spTree>
    <p:extLst>
      <p:ext uri="{BB962C8B-B14F-4D97-AF65-F5344CB8AC3E}">
        <p14:creationId xmlns:p14="http://schemas.microsoft.com/office/powerpoint/2010/main" val="33447675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A98F90-5DDF-4660-972D-1F1518133876}" type="datetime1">
              <a:rPr lang="en-US" smtClean="0"/>
              <a:t>9/22/2019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93A0BCC-DBB6-44EA-AA08-F8A4FB5A5F40}" type="slidenum">
              <a:rPr lang="en-US" smtClean="0"/>
              <a:t>‹#›</a:t>
            </a:fld>
            <a:endParaRPr lang="en-US"/>
          </a:p>
        </p:txBody>
      </p:sp>
    </p:spTree>
    <p:extLst>
      <p:ext uri="{BB962C8B-B14F-4D97-AF65-F5344CB8AC3E}">
        <p14:creationId xmlns:p14="http://schemas.microsoft.com/office/powerpoint/2010/main" val="14380894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0700290-AC14-40AA-82BC-BBAE3082B832}" type="datetime1">
              <a:rPr lang="en-US" smtClean="0"/>
              <a:t>9/22/2019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3A0BCC-DBB6-44EA-AA08-F8A4FB5A5F40}" type="slidenum">
              <a:rPr lang="en-US" smtClean="0"/>
              <a:t>‹#›</a:t>
            </a:fld>
            <a:endParaRPr lang="en-US"/>
          </a:p>
        </p:txBody>
      </p:sp>
    </p:spTree>
    <p:extLst>
      <p:ext uri="{BB962C8B-B14F-4D97-AF65-F5344CB8AC3E}">
        <p14:creationId xmlns:p14="http://schemas.microsoft.com/office/powerpoint/2010/main" val="17283304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E9F280D-0F59-4CDA-B5F9-3A01EF3C41C8}" type="datetime1">
              <a:rPr lang="en-US" smtClean="0"/>
              <a:t>9/22/2019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3A0BCC-DBB6-44EA-AA08-F8A4FB5A5F40}" type="slidenum">
              <a:rPr lang="en-US" smtClean="0"/>
              <a:t>‹#›</a:t>
            </a:fld>
            <a:endParaRPr lang="en-US"/>
          </a:p>
        </p:txBody>
      </p:sp>
    </p:spTree>
    <p:extLst>
      <p:ext uri="{BB962C8B-B14F-4D97-AF65-F5344CB8AC3E}">
        <p14:creationId xmlns:p14="http://schemas.microsoft.com/office/powerpoint/2010/main" val="4044313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9D28A3-8C60-41EB-8513-DC4E3CC445C1}" type="datetime1">
              <a:rPr lang="en-US" smtClean="0"/>
              <a:t>9/22/2019</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3A0BCC-DBB6-44EA-AA08-F8A4FB5A5F40}" type="slidenum">
              <a:rPr lang="en-US" smtClean="0"/>
              <a:t>‹#›</a:t>
            </a:fld>
            <a:endParaRPr lang="en-US"/>
          </a:p>
        </p:txBody>
      </p:sp>
    </p:spTree>
    <p:extLst>
      <p:ext uri="{BB962C8B-B14F-4D97-AF65-F5344CB8AC3E}">
        <p14:creationId xmlns:p14="http://schemas.microsoft.com/office/powerpoint/2010/main" val="5411155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hyperlink" Target="https://www.ppfahome.org/"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3" Type="http://schemas.openxmlformats.org/officeDocument/2006/relationships/hyperlink" Target="https://www.ppfahome.org/abs/index.aspx"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7.jpg"/><Relationship Id="rId4" Type="http://schemas.openxmlformats.org/officeDocument/2006/relationships/image" Target="../media/image16.jpg"/></Relationships>
</file>

<file path=ppt/slides/_rels/slide13.xml.rels><?xml version="1.0" encoding="UTF-8" standalone="yes"?>
<Relationships xmlns="http://schemas.openxmlformats.org/package/2006/relationships"><Relationship Id="rId3" Type="http://schemas.openxmlformats.org/officeDocument/2006/relationships/hyperlink" Target="http://www.pexinfo.com/"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hyperlink" Target="http://www.homedepot.com/c/gas_and_water_pipes_buying_guide_HT_BG_PL"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hyperlink" Target="PPFA%20Specification%20Sheets" TargetMode="External"/><Relationship Id="rId5" Type="http://schemas.openxmlformats.org/officeDocument/2006/relationships/image" Target="../media/image21.jpg"/><Relationship Id="rId4" Type="http://schemas.openxmlformats.org/officeDocument/2006/relationships/image" Target="../media/image20.jpg"/></Relationships>
</file>

<file path=ppt/slides/_rels/slide1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hyperlink" Target="PPFA%20Specification%20Sheets"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hyperlink" Target="PPFA%20Specification%20Sheets"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hyperlink" Target="PPFA%20Specification%20Sheets"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www.youtube.com/watch?v=iRMtug3HK3Y" TargetMode="External"/><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copper_tube_handbook.pdf" TargetMode="External"/><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hyperlink" Target="https://www.youtube.com/watch?v=-iz5ezxQ9pA" TargetMode="External"/><Relationship Id="rId4" Type="http://schemas.openxmlformats.org/officeDocument/2006/relationships/image" Target="../media/image26.jpg"/></Relationships>
</file>

<file path=ppt/slides/_rels/slide21.xml.rels><?xml version="1.0" encoding="UTF-8" standalone="yes"?>
<Relationships xmlns="http://schemas.openxmlformats.org/package/2006/relationships"><Relationship Id="rId3" Type="http://schemas.openxmlformats.org/officeDocument/2006/relationships/hyperlink" Target="http://www.aws.org/w/a/wj/2002/08/feature2/" TargetMode="External"/><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28.jpg"/></Relationships>
</file>

<file path=ppt/slides/_rels/slide2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hyperlink" Target="http://www.cispi.org/"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jpg"/><Relationship Id="rId4" Type="http://schemas.openxmlformats.org/officeDocument/2006/relationships/hyperlink" Target="https://www.homedit.com/pipe-furniture/"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25.xml"/><Relationship Id="rId1" Type="http://schemas.openxmlformats.org/officeDocument/2006/relationships/slideLayout" Target="../slideLayouts/slideLayout7.xml"/><Relationship Id="rId5" Type="http://schemas.openxmlformats.org/officeDocument/2006/relationships/image" Target="../media/image38.jpg"/><Relationship Id="rId4" Type="http://schemas.openxmlformats.org/officeDocument/2006/relationships/image" Target="../media/image37.jpg"/></Relationships>
</file>

<file path=ppt/slides/_rels/slide27.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43.jpg"/></Relationships>
</file>

<file path=ppt/slides/_rels/slide31.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8" Type="http://schemas.openxmlformats.org/officeDocument/2006/relationships/image" Target="../media/image50.jpeg"/><Relationship Id="rId3" Type="http://schemas.openxmlformats.org/officeDocument/2006/relationships/image" Target="../media/image45.jpeg"/><Relationship Id="rId7" Type="http://schemas.openxmlformats.org/officeDocument/2006/relationships/image" Target="../media/image49.jpeg"/><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image" Target="../media/image48.jpg"/><Relationship Id="rId11" Type="http://schemas.openxmlformats.org/officeDocument/2006/relationships/image" Target="../media/image53.jpg"/><Relationship Id="rId5" Type="http://schemas.openxmlformats.org/officeDocument/2006/relationships/image" Target="../media/image47.png"/><Relationship Id="rId10" Type="http://schemas.openxmlformats.org/officeDocument/2006/relationships/image" Target="../media/image52.jpg"/><Relationship Id="rId4" Type="http://schemas.openxmlformats.org/officeDocument/2006/relationships/image" Target="../media/image46.jpeg"/><Relationship Id="rId9" Type="http://schemas.openxmlformats.org/officeDocument/2006/relationships/image" Target="../media/image51.jpeg"/></Relationships>
</file>

<file path=ppt/slides/_rels/slide33.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55.jpeg"/></Relationships>
</file>

<file path=ppt/slides/_rels/slide34.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hyperlink" Target="https://www.epa.gov/watersense"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hyperlink" Target="https://www.epa.gov/watersense/watersense-products"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59.png"/></Relationships>
</file>

<file path=ppt/slides/_rels/slide3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62.JPG"/></Relationships>
</file>

<file path=ppt/slides/_rels/slide39.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64.png"/></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hyperlink" Target="http://epubs.iapmo.org/UPC/mobile/index.html#p=1"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notesSlide" Target="../notesSlides/notesSlide39.xml"/><Relationship Id="rId1" Type="http://schemas.openxmlformats.org/officeDocument/2006/relationships/slideLayout" Target="../slideLayouts/slideLayout7.xml"/><Relationship Id="rId4" Type="http://schemas.openxmlformats.org/officeDocument/2006/relationships/image" Target="../media/image64.png"/></Relationships>
</file>

<file path=ppt/slides/_rels/slide41.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41.xml"/><Relationship Id="rId1" Type="http://schemas.openxmlformats.org/officeDocument/2006/relationships/slideLayout" Target="../slideLayouts/slideLayout7.xml"/><Relationship Id="rId4" Type="http://schemas.openxmlformats.org/officeDocument/2006/relationships/image" Target="../media/image67.jpg"/></Relationships>
</file>

<file path=ppt/slides/_rels/slide43.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hyperlink" Target="LEED/WE%20IWUR%20Prerequisite.pdf" TargetMode="External"/><Relationship Id="rId2" Type="http://schemas.openxmlformats.org/officeDocument/2006/relationships/notesSlide" Target="../notesSlides/notesSlide43.xml"/><Relationship Id="rId1" Type="http://schemas.openxmlformats.org/officeDocument/2006/relationships/slideLayout" Target="../slideLayouts/slideLayout7.xml"/><Relationship Id="rId4" Type="http://schemas.openxmlformats.org/officeDocument/2006/relationships/image" Target="../media/image69.jpg"/></Relationships>
</file>

<file path=ppt/slides/_rels/slide45.xml.rels><?xml version="1.0" encoding="UTF-8" standalone="yes"?>
<Relationships xmlns="http://schemas.openxmlformats.org/package/2006/relationships"><Relationship Id="rId3" Type="http://schemas.openxmlformats.org/officeDocument/2006/relationships/hyperlink" Target="LEED%20IWUR%20Example.pdf" TargetMode="External"/><Relationship Id="rId2" Type="http://schemas.openxmlformats.org/officeDocument/2006/relationships/notesSlide" Target="../notesSlides/notesSlide44.xml"/><Relationship Id="rId1" Type="http://schemas.openxmlformats.org/officeDocument/2006/relationships/slideLayout" Target="../slideLayouts/slideLayout7.xml"/><Relationship Id="rId4" Type="http://schemas.openxmlformats.org/officeDocument/2006/relationships/image" Target="../media/image70.png"/></Relationships>
</file>

<file path=ppt/slides/_rels/slide5.xml.rels><?xml version="1.0" encoding="UTF-8" standalone="yes"?>
<Relationships xmlns="http://schemas.openxmlformats.org/package/2006/relationships"><Relationship Id="rId3" Type="http://schemas.openxmlformats.org/officeDocument/2006/relationships/hyperlink" Target="http://www.iapmo.org/"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hyperlink" Target="http://www.bsc.ca.gov/codes.aspx"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hyperlink" Target="http://epubs.iapmo.org/2016/CPC/#p=1"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3" Type="http://schemas.openxmlformats.org/officeDocument/2006/relationships/hyperlink" Target="http://www.homedepot.com/b/Plumbing-Pipes-Fittings/N-5yc1vZbqpf"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8320" y="727659"/>
            <a:ext cx="8595360" cy="5749341"/>
          </a:xfrm>
          <a:prstGeom prst="rect">
            <a:avLst/>
          </a:prstGeom>
        </p:spPr>
      </p:pic>
      <p:sp>
        <p:nvSpPr>
          <p:cNvPr id="8" name="TextBox 7">
            <a:extLst>
              <a:ext uri="{FF2B5EF4-FFF2-40B4-BE49-F238E27FC236}">
                <a16:creationId xmlns:a16="http://schemas.microsoft.com/office/drawing/2014/main" id="{F12E599B-6420-415E-8689-79A7340D31A9}"/>
              </a:ext>
            </a:extLst>
          </p:cNvPr>
          <p:cNvSpPr txBox="1"/>
          <p:nvPr/>
        </p:nvSpPr>
        <p:spPr>
          <a:xfrm>
            <a:off x="0" y="0"/>
            <a:ext cx="12192000" cy="646331"/>
          </a:xfrm>
          <a:prstGeom prst="rect">
            <a:avLst/>
          </a:prstGeom>
          <a:solidFill>
            <a:schemeClr val="accent1">
              <a:lumMod val="50000"/>
            </a:schemeClr>
          </a:solidFill>
        </p:spPr>
        <p:txBody>
          <a:bodyPr wrap="none" rtlCol="0" anchor="ctr" anchorCtr="1">
            <a:noAutofit/>
          </a:bodyPr>
          <a:lstStyle/>
          <a:p>
            <a:r>
              <a:rPr lang="en-US" altLang="en-US" sz="4000" b="1" dirty="0">
                <a:solidFill>
                  <a:schemeClr val="bg1"/>
                </a:solidFill>
              </a:rPr>
              <a:t>Plumbing Systems</a:t>
            </a:r>
            <a:endParaRPr lang="en-US" sz="4000" b="1" dirty="0">
              <a:solidFill>
                <a:schemeClr val="bg1"/>
              </a:solidFill>
            </a:endParaRPr>
          </a:p>
        </p:txBody>
      </p:sp>
      <p:sp>
        <p:nvSpPr>
          <p:cNvPr id="9" name="TextBox 8">
            <a:extLst>
              <a:ext uri="{FF2B5EF4-FFF2-40B4-BE49-F238E27FC236}">
                <a16:creationId xmlns:a16="http://schemas.microsoft.com/office/drawing/2014/main" id="{D0F6BD33-47C3-4BC7-B582-C111DEE2DC6D}"/>
              </a:ext>
            </a:extLst>
          </p:cNvPr>
          <p:cNvSpPr txBox="1"/>
          <p:nvPr/>
        </p:nvSpPr>
        <p:spPr>
          <a:xfrm>
            <a:off x="0" y="6571128"/>
            <a:ext cx="12192000" cy="365760"/>
          </a:xfrm>
          <a:prstGeom prst="rect">
            <a:avLst/>
          </a:prstGeom>
          <a:solidFill>
            <a:schemeClr val="accent1">
              <a:lumMod val="50000"/>
            </a:schemeClr>
          </a:solidFill>
        </p:spPr>
        <p:txBody>
          <a:bodyPr wrap="none" rtlCol="0" anchor="ctr" anchorCtr="0">
            <a:noAutofit/>
          </a:bodyPr>
          <a:lstStyle/>
          <a:p>
            <a:r>
              <a:rPr lang="en-US" dirty="0">
                <a:solidFill>
                  <a:schemeClr val="bg1"/>
                </a:solidFill>
              </a:rPr>
              <a:t>CMGT235 Mechanical and Electrical Systems</a:t>
            </a:r>
          </a:p>
        </p:txBody>
      </p:sp>
      <p:sp>
        <p:nvSpPr>
          <p:cNvPr id="10" name="Slide Number Placeholder 8">
            <a:extLst>
              <a:ext uri="{FF2B5EF4-FFF2-40B4-BE49-F238E27FC236}">
                <a16:creationId xmlns:a16="http://schemas.microsoft.com/office/drawing/2014/main" id="{3A043C7B-17FC-4DBC-A507-6478F32E2D80}"/>
              </a:ext>
            </a:extLst>
          </p:cNvPr>
          <p:cNvSpPr>
            <a:spLocks noGrp="1"/>
          </p:cNvSpPr>
          <p:nvPr>
            <p:ph type="sldNum" sz="quarter" idx="12"/>
          </p:nvPr>
        </p:nvSpPr>
        <p:spPr>
          <a:xfrm>
            <a:off x="11062446" y="6571763"/>
            <a:ext cx="1129553" cy="365125"/>
          </a:xfrm>
        </p:spPr>
        <p:txBody>
          <a:bodyPr/>
          <a:lstStyle/>
          <a:p>
            <a:fld id="{4FC86C7A-08C2-43F7-9379-B682BE8193DF}" type="slidenum">
              <a:rPr lang="en-US" smtClean="0">
                <a:solidFill>
                  <a:schemeClr val="bg1"/>
                </a:solidFill>
              </a:rPr>
              <a:t>1</a:t>
            </a:fld>
            <a:endParaRPr lang="en-US" dirty="0">
              <a:solidFill>
                <a:schemeClr val="bg1"/>
              </a:solidFill>
            </a:endParaRPr>
          </a:p>
        </p:txBody>
      </p:sp>
    </p:spTree>
    <p:extLst>
      <p:ext uri="{BB962C8B-B14F-4D97-AF65-F5344CB8AC3E}">
        <p14:creationId xmlns:p14="http://schemas.microsoft.com/office/powerpoint/2010/main" val="24343109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822960"/>
            <a:ext cx="12192000" cy="461665"/>
          </a:xfrm>
          <a:prstGeom prst="rect">
            <a:avLst/>
          </a:prstGeom>
          <a:noFill/>
        </p:spPr>
        <p:txBody>
          <a:bodyPr wrap="square" lIns="91440" rIns="91440" rtlCol="0">
            <a:spAutoFit/>
          </a:bodyPr>
          <a:lstStyle/>
          <a:p>
            <a:r>
              <a:rPr lang="en-US" sz="2400" b="1" dirty="0"/>
              <a:t>PLASTIC PIPE AND FITTINGS</a:t>
            </a:r>
          </a:p>
        </p:txBody>
      </p:sp>
      <p:sp>
        <p:nvSpPr>
          <p:cNvPr id="8" name="TextBox 7">
            <a:extLst>
              <a:ext uri="{FF2B5EF4-FFF2-40B4-BE49-F238E27FC236}">
                <a16:creationId xmlns:a16="http://schemas.microsoft.com/office/drawing/2014/main" id="{A5850EDC-5C33-4624-A4EC-8FEE3B7389DC}"/>
              </a:ext>
            </a:extLst>
          </p:cNvPr>
          <p:cNvSpPr txBox="1"/>
          <p:nvPr/>
        </p:nvSpPr>
        <p:spPr>
          <a:xfrm>
            <a:off x="0" y="0"/>
            <a:ext cx="12192000" cy="646331"/>
          </a:xfrm>
          <a:prstGeom prst="rect">
            <a:avLst/>
          </a:prstGeom>
          <a:solidFill>
            <a:schemeClr val="accent1">
              <a:lumMod val="50000"/>
            </a:schemeClr>
          </a:solidFill>
        </p:spPr>
        <p:txBody>
          <a:bodyPr wrap="none" rtlCol="0" anchor="ctr" anchorCtr="1">
            <a:noAutofit/>
          </a:bodyPr>
          <a:lstStyle/>
          <a:p>
            <a:r>
              <a:rPr lang="en-US" altLang="en-US" sz="4000" b="1" dirty="0">
                <a:solidFill>
                  <a:schemeClr val="bg1"/>
                </a:solidFill>
              </a:rPr>
              <a:t>Plumbing Material</a:t>
            </a:r>
            <a:endParaRPr lang="en-US" sz="4000" b="1" dirty="0">
              <a:solidFill>
                <a:schemeClr val="bg1"/>
              </a:solidFill>
            </a:endParaRPr>
          </a:p>
        </p:txBody>
      </p:sp>
      <p:sp>
        <p:nvSpPr>
          <p:cNvPr id="11" name="TextBox 10">
            <a:extLst>
              <a:ext uri="{FF2B5EF4-FFF2-40B4-BE49-F238E27FC236}">
                <a16:creationId xmlns:a16="http://schemas.microsoft.com/office/drawing/2014/main" id="{EE9F37B1-EC6E-493B-A22C-4ACB09DB9274}"/>
              </a:ext>
            </a:extLst>
          </p:cNvPr>
          <p:cNvSpPr txBox="1"/>
          <p:nvPr/>
        </p:nvSpPr>
        <p:spPr>
          <a:xfrm>
            <a:off x="0" y="6571128"/>
            <a:ext cx="12192000" cy="365760"/>
          </a:xfrm>
          <a:prstGeom prst="rect">
            <a:avLst/>
          </a:prstGeom>
          <a:solidFill>
            <a:schemeClr val="accent1">
              <a:lumMod val="50000"/>
            </a:schemeClr>
          </a:solidFill>
        </p:spPr>
        <p:txBody>
          <a:bodyPr wrap="none" rtlCol="0" anchor="ctr" anchorCtr="0">
            <a:noAutofit/>
          </a:bodyPr>
          <a:lstStyle/>
          <a:p>
            <a:r>
              <a:rPr lang="en-US" dirty="0">
                <a:solidFill>
                  <a:schemeClr val="bg1"/>
                </a:solidFill>
              </a:rPr>
              <a:t>CMGT235 Mechanical and Electrical Systems</a:t>
            </a:r>
          </a:p>
        </p:txBody>
      </p:sp>
      <p:sp>
        <p:nvSpPr>
          <p:cNvPr id="12" name="Slide Number Placeholder 8">
            <a:extLst>
              <a:ext uri="{FF2B5EF4-FFF2-40B4-BE49-F238E27FC236}">
                <a16:creationId xmlns:a16="http://schemas.microsoft.com/office/drawing/2014/main" id="{97DA872D-5F1F-444A-8AA5-BBD8299A08D5}"/>
              </a:ext>
            </a:extLst>
          </p:cNvPr>
          <p:cNvSpPr>
            <a:spLocks noGrp="1"/>
          </p:cNvSpPr>
          <p:nvPr>
            <p:ph type="sldNum" sz="quarter" idx="12"/>
          </p:nvPr>
        </p:nvSpPr>
        <p:spPr>
          <a:xfrm>
            <a:off x="11062446" y="6571763"/>
            <a:ext cx="1129553" cy="365125"/>
          </a:xfrm>
        </p:spPr>
        <p:txBody>
          <a:bodyPr/>
          <a:lstStyle/>
          <a:p>
            <a:fld id="{4FC86C7A-08C2-43F7-9379-B682BE8193DF}" type="slidenum">
              <a:rPr lang="en-US" smtClean="0">
                <a:solidFill>
                  <a:schemeClr val="bg1"/>
                </a:solidFill>
              </a:rPr>
              <a:t>10</a:t>
            </a:fld>
            <a:endParaRPr lang="en-US" dirty="0">
              <a:solidFill>
                <a:schemeClr val="bg1"/>
              </a:solidFill>
            </a:endParaRPr>
          </a:p>
        </p:txBody>
      </p:sp>
      <p:pic>
        <p:nvPicPr>
          <p:cNvPr id="10" name="Picture 9">
            <a:extLst>
              <a:ext uri="{FF2B5EF4-FFF2-40B4-BE49-F238E27FC236}">
                <a16:creationId xmlns:a16="http://schemas.microsoft.com/office/drawing/2014/main" id="{4E4C4493-4551-48D5-9FB2-990352E05999}"/>
              </a:ext>
            </a:extLst>
          </p:cNvPr>
          <p:cNvPicPr>
            <a:picLocks noChangeAspect="1"/>
          </p:cNvPicPr>
          <p:nvPr/>
        </p:nvPicPr>
        <p:blipFill>
          <a:blip r:embed="rId3"/>
          <a:stretch>
            <a:fillRect/>
          </a:stretch>
        </p:blipFill>
        <p:spPr>
          <a:xfrm>
            <a:off x="1581150" y="2981325"/>
            <a:ext cx="9029700" cy="2886075"/>
          </a:xfrm>
          <a:prstGeom prst="rect">
            <a:avLst/>
          </a:prstGeom>
        </p:spPr>
      </p:pic>
      <p:pic>
        <p:nvPicPr>
          <p:cNvPr id="7" name="Picture 6">
            <a:hlinkClick r:id="rId4"/>
            <a:extLst>
              <a:ext uri="{FF2B5EF4-FFF2-40B4-BE49-F238E27FC236}">
                <a16:creationId xmlns:a16="http://schemas.microsoft.com/office/drawing/2014/main" id="{D41BF8A6-18A3-4B3C-B237-6CB9AD7B3C1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84889" y="1890295"/>
            <a:ext cx="2222222" cy="774603"/>
          </a:xfrm>
          <a:prstGeom prst="rect">
            <a:avLst/>
          </a:prstGeom>
        </p:spPr>
      </p:pic>
    </p:spTree>
    <p:extLst>
      <p:ext uri="{BB962C8B-B14F-4D97-AF65-F5344CB8AC3E}">
        <p14:creationId xmlns:p14="http://schemas.microsoft.com/office/powerpoint/2010/main" val="11167434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822960"/>
            <a:ext cx="12192000" cy="1938992"/>
          </a:xfrm>
          <a:prstGeom prst="rect">
            <a:avLst/>
          </a:prstGeom>
          <a:noFill/>
        </p:spPr>
        <p:txBody>
          <a:bodyPr wrap="square" lIns="91440" rIns="91440" rtlCol="0">
            <a:spAutoFit/>
          </a:bodyPr>
          <a:lstStyle/>
          <a:p>
            <a:r>
              <a:rPr lang="en-US" sz="2400" b="1" dirty="0"/>
              <a:t>PLASTIC PIPE AND FITTINGS</a:t>
            </a:r>
          </a:p>
          <a:p>
            <a:r>
              <a:rPr lang="en-US" sz="2400" u="sng" dirty="0"/>
              <a:t>Plastics</a:t>
            </a:r>
            <a:endParaRPr lang="en-US" sz="2400" dirty="0"/>
          </a:p>
          <a:p>
            <a:r>
              <a:rPr lang="en-US" sz="2400" dirty="0"/>
              <a:t>Petroleum-based products</a:t>
            </a:r>
          </a:p>
          <a:p>
            <a:r>
              <a:rPr lang="en-US" sz="2400" dirty="0"/>
              <a:t>Thermosetting resin – cannot be re-melted after it is formed and cured</a:t>
            </a:r>
          </a:p>
          <a:p>
            <a:r>
              <a:rPr lang="en-US" sz="2400" dirty="0"/>
              <a:t>Thermoplastic resin – can be heated and reformed</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6401" y="4096049"/>
            <a:ext cx="4599871" cy="1828800"/>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86600" y="4096049"/>
            <a:ext cx="2438400" cy="1828800"/>
          </a:xfrm>
          <a:prstGeom prst="rect">
            <a:avLst/>
          </a:prstGeom>
        </p:spPr>
      </p:pic>
      <p:sp>
        <p:nvSpPr>
          <p:cNvPr id="8" name="TextBox 7">
            <a:extLst>
              <a:ext uri="{FF2B5EF4-FFF2-40B4-BE49-F238E27FC236}">
                <a16:creationId xmlns:a16="http://schemas.microsoft.com/office/drawing/2014/main" id="{A5850EDC-5C33-4624-A4EC-8FEE3B7389DC}"/>
              </a:ext>
            </a:extLst>
          </p:cNvPr>
          <p:cNvSpPr txBox="1"/>
          <p:nvPr/>
        </p:nvSpPr>
        <p:spPr>
          <a:xfrm>
            <a:off x="0" y="0"/>
            <a:ext cx="12192000" cy="646331"/>
          </a:xfrm>
          <a:prstGeom prst="rect">
            <a:avLst/>
          </a:prstGeom>
          <a:solidFill>
            <a:schemeClr val="accent1">
              <a:lumMod val="50000"/>
            </a:schemeClr>
          </a:solidFill>
        </p:spPr>
        <p:txBody>
          <a:bodyPr wrap="none" rtlCol="0" anchor="ctr" anchorCtr="1">
            <a:noAutofit/>
          </a:bodyPr>
          <a:lstStyle/>
          <a:p>
            <a:r>
              <a:rPr lang="en-US" altLang="en-US" sz="4000" b="1" dirty="0">
                <a:solidFill>
                  <a:schemeClr val="bg1"/>
                </a:solidFill>
              </a:rPr>
              <a:t>Plumbing Material</a:t>
            </a:r>
            <a:endParaRPr lang="en-US" sz="4000" b="1" dirty="0">
              <a:solidFill>
                <a:schemeClr val="bg1"/>
              </a:solidFill>
            </a:endParaRPr>
          </a:p>
        </p:txBody>
      </p:sp>
      <p:sp>
        <p:nvSpPr>
          <p:cNvPr id="11" name="TextBox 10">
            <a:extLst>
              <a:ext uri="{FF2B5EF4-FFF2-40B4-BE49-F238E27FC236}">
                <a16:creationId xmlns:a16="http://schemas.microsoft.com/office/drawing/2014/main" id="{EE9F37B1-EC6E-493B-A22C-4ACB09DB9274}"/>
              </a:ext>
            </a:extLst>
          </p:cNvPr>
          <p:cNvSpPr txBox="1"/>
          <p:nvPr/>
        </p:nvSpPr>
        <p:spPr>
          <a:xfrm>
            <a:off x="0" y="6571128"/>
            <a:ext cx="12192000" cy="365760"/>
          </a:xfrm>
          <a:prstGeom prst="rect">
            <a:avLst/>
          </a:prstGeom>
          <a:solidFill>
            <a:schemeClr val="accent1">
              <a:lumMod val="50000"/>
            </a:schemeClr>
          </a:solidFill>
        </p:spPr>
        <p:txBody>
          <a:bodyPr wrap="none" rtlCol="0" anchor="ctr" anchorCtr="0">
            <a:noAutofit/>
          </a:bodyPr>
          <a:lstStyle/>
          <a:p>
            <a:r>
              <a:rPr lang="en-US" dirty="0">
                <a:solidFill>
                  <a:schemeClr val="bg1"/>
                </a:solidFill>
              </a:rPr>
              <a:t>CMGT235 Mechanical and Electrical Systems</a:t>
            </a:r>
          </a:p>
        </p:txBody>
      </p:sp>
      <p:sp>
        <p:nvSpPr>
          <p:cNvPr id="12" name="Slide Number Placeholder 8">
            <a:extLst>
              <a:ext uri="{FF2B5EF4-FFF2-40B4-BE49-F238E27FC236}">
                <a16:creationId xmlns:a16="http://schemas.microsoft.com/office/drawing/2014/main" id="{97DA872D-5F1F-444A-8AA5-BBD8299A08D5}"/>
              </a:ext>
            </a:extLst>
          </p:cNvPr>
          <p:cNvSpPr>
            <a:spLocks noGrp="1"/>
          </p:cNvSpPr>
          <p:nvPr>
            <p:ph type="sldNum" sz="quarter" idx="12"/>
          </p:nvPr>
        </p:nvSpPr>
        <p:spPr>
          <a:xfrm>
            <a:off x="11062446" y="6571763"/>
            <a:ext cx="1129553" cy="365125"/>
          </a:xfrm>
        </p:spPr>
        <p:txBody>
          <a:bodyPr/>
          <a:lstStyle/>
          <a:p>
            <a:fld id="{4FC86C7A-08C2-43F7-9379-B682BE8193DF}" type="slidenum">
              <a:rPr lang="en-US" smtClean="0">
                <a:solidFill>
                  <a:schemeClr val="bg1"/>
                </a:solidFill>
              </a:rPr>
              <a:t>11</a:t>
            </a:fld>
            <a:endParaRPr lang="en-US" dirty="0">
              <a:solidFill>
                <a:schemeClr val="bg1"/>
              </a:solidFill>
            </a:endParaRPr>
          </a:p>
        </p:txBody>
      </p:sp>
    </p:spTree>
    <p:extLst>
      <p:ext uri="{BB962C8B-B14F-4D97-AF65-F5344CB8AC3E}">
        <p14:creationId xmlns:p14="http://schemas.microsoft.com/office/powerpoint/2010/main" val="15248067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822960"/>
            <a:ext cx="12192000" cy="2677656"/>
          </a:xfrm>
          <a:prstGeom prst="rect">
            <a:avLst/>
          </a:prstGeom>
          <a:noFill/>
        </p:spPr>
        <p:txBody>
          <a:bodyPr wrap="square" lIns="91440" rIns="91440" rtlCol="0">
            <a:spAutoFit/>
          </a:bodyPr>
          <a:lstStyle/>
          <a:p>
            <a:r>
              <a:rPr lang="en-US" sz="2400" u="sng" dirty="0"/>
              <a:t>Plastic Pipe</a:t>
            </a:r>
            <a:endParaRPr lang="en-US" sz="2400" dirty="0"/>
          </a:p>
          <a:p>
            <a:r>
              <a:rPr lang="en-US" sz="2400" dirty="0"/>
              <a:t>Excellent resistance to solvents and corrosives</a:t>
            </a:r>
          </a:p>
          <a:p>
            <a:r>
              <a:rPr lang="en-US" sz="2400" dirty="0"/>
              <a:t>Resistance to heat and high temperature</a:t>
            </a:r>
          </a:p>
          <a:p>
            <a:r>
              <a:rPr lang="en-US" sz="2400" dirty="0"/>
              <a:t>Smooth interior walls</a:t>
            </a:r>
          </a:p>
          <a:p>
            <a:r>
              <a:rPr lang="en-US" sz="2400" dirty="0"/>
              <a:t>Resist bacteria growth</a:t>
            </a:r>
          </a:p>
          <a:p>
            <a:r>
              <a:rPr lang="en-US" sz="2400" dirty="0"/>
              <a:t>Good flexibility</a:t>
            </a:r>
          </a:p>
          <a:p>
            <a:r>
              <a:rPr lang="en-US" sz="2400" dirty="0"/>
              <a:t>Do not conduct electricity</a:t>
            </a:r>
          </a:p>
        </p:txBody>
      </p:sp>
      <p:pic>
        <p:nvPicPr>
          <p:cNvPr id="8" name="Picture 7">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4600" y="3500616"/>
            <a:ext cx="3200400" cy="3200400"/>
          </a:xfrm>
          <a:prstGeom prst="rect">
            <a:avLst/>
          </a:prstGeom>
        </p:spPr>
      </p:pic>
      <p:sp>
        <p:nvSpPr>
          <p:cNvPr id="10" name="TextBox 9">
            <a:extLst>
              <a:ext uri="{FF2B5EF4-FFF2-40B4-BE49-F238E27FC236}">
                <a16:creationId xmlns:a16="http://schemas.microsoft.com/office/drawing/2014/main" id="{27358FDF-F631-4B6E-9AFB-DEBB200B6031}"/>
              </a:ext>
            </a:extLst>
          </p:cNvPr>
          <p:cNvSpPr txBox="1"/>
          <p:nvPr/>
        </p:nvSpPr>
        <p:spPr>
          <a:xfrm>
            <a:off x="0" y="0"/>
            <a:ext cx="12192000" cy="646331"/>
          </a:xfrm>
          <a:prstGeom prst="rect">
            <a:avLst/>
          </a:prstGeom>
          <a:solidFill>
            <a:schemeClr val="accent1">
              <a:lumMod val="50000"/>
            </a:schemeClr>
          </a:solidFill>
        </p:spPr>
        <p:txBody>
          <a:bodyPr wrap="none" rtlCol="0" anchor="ctr" anchorCtr="1">
            <a:noAutofit/>
          </a:bodyPr>
          <a:lstStyle/>
          <a:p>
            <a:r>
              <a:rPr lang="en-US" altLang="en-US" sz="4000" b="1" dirty="0">
                <a:solidFill>
                  <a:schemeClr val="bg1"/>
                </a:solidFill>
              </a:rPr>
              <a:t>Plumbing Material</a:t>
            </a:r>
            <a:endParaRPr lang="en-US" sz="4000" b="1" dirty="0">
              <a:solidFill>
                <a:schemeClr val="bg1"/>
              </a:solidFill>
            </a:endParaRPr>
          </a:p>
        </p:txBody>
      </p:sp>
      <p:sp>
        <p:nvSpPr>
          <p:cNvPr id="11" name="TextBox 10">
            <a:extLst>
              <a:ext uri="{FF2B5EF4-FFF2-40B4-BE49-F238E27FC236}">
                <a16:creationId xmlns:a16="http://schemas.microsoft.com/office/drawing/2014/main" id="{C6D558F5-F471-4D99-903A-ACCB4453CE90}"/>
              </a:ext>
            </a:extLst>
          </p:cNvPr>
          <p:cNvSpPr txBox="1"/>
          <p:nvPr/>
        </p:nvSpPr>
        <p:spPr>
          <a:xfrm>
            <a:off x="0" y="6571128"/>
            <a:ext cx="12192000" cy="365760"/>
          </a:xfrm>
          <a:prstGeom prst="rect">
            <a:avLst/>
          </a:prstGeom>
          <a:solidFill>
            <a:schemeClr val="accent1">
              <a:lumMod val="50000"/>
            </a:schemeClr>
          </a:solidFill>
        </p:spPr>
        <p:txBody>
          <a:bodyPr wrap="none" rtlCol="0" anchor="ctr" anchorCtr="0">
            <a:noAutofit/>
          </a:bodyPr>
          <a:lstStyle/>
          <a:p>
            <a:r>
              <a:rPr lang="en-US" dirty="0">
                <a:solidFill>
                  <a:schemeClr val="bg1"/>
                </a:solidFill>
              </a:rPr>
              <a:t>CMGT235 Mechanical and Electrical Systems</a:t>
            </a:r>
          </a:p>
        </p:txBody>
      </p:sp>
      <p:sp>
        <p:nvSpPr>
          <p:cNvPr id="12" name="Slide Number Placeholder 8">
            <a:extLst>
              <a:ext uri="{FF2B5EF4-FFF2-40B4-BE49-F238E27FC236}">
                <a16:creationId xmlns:a16="http://schemas.microsoft.com/office/drawing/2014/main" id="{D8E721F0-7E60-47D2-A6D0-F287D2F9A179}"/>
              </a:ext>
            </a:extLst>
          </p:cNvPr>
          <p:cNvSpPr>
            <a:spLocks noGrp="1"/>
          </p:cNvSpPr>
          <p:nvPr>
            <p:ph type="sldNum" sz="quarter" idx="12"/>
          </p:nvPr>
        </p:nvSpPr>
        <p:spPr>
          <a:xfrm>
            <a:off x="11062446" y="6571763"/>
            <a:ext cx="1129553" cy="365125"/>
          </a:xfrm>
        </p:spPr>
        <p:txBody>
          <a:bodyPr/>
          <a:lstStyle/>
          <a:p>
            <a:fld id="{4FC86C7A-08C2-43F7-9379-B682BE8193DF}" type="slidenum">
              <a:rPr lang="en-US" smtClean="0">
                <a:solidFill>
                  <a:schemeClr val="bg1"/>
                </a:solidFill>
              </a:rPr>
              <a:t>12</a:t>
            </a:fld>
            <a:endParaRPr lang="en-US" dirty="0">
              <a:solidFill>
                <a:schemeClr val="bg1"/>
              </a:solidFill>
            </a:endParaRPr>
          </a:p>
        </p:txBody>
      </p:sp>
      <p:pic>
        <p:nvPicPr>
          <p:cNvPr id="14" name="Picture 13" descr="A picture containing indoor, sink, bathroom, wall&#10;&#10;Description automatically generated">
            <a:extLst>
              <a:ext uri="{FF2B5EF4-FFF2-40B4-BE49-F238E27FC236}">
                <a16:creationId xmlns:a16="http://schemas.microsoft.com/office/drawing/2014/main" id="{F23DB418-9C21-4F27-A232-37B5EF729A4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48500" y="3441700"/>
            <a:ext cx="3810000" cy="2857500"/>
          </a:xfrm>
          <a:prstGeom prst="rect">
            <a:avLst/>
          </a:prstGeom>
        </p:spPr>
      </p:pic>
    </p:spTree>
    <p:extLst>
      <p:ext uri="{BB962C8B-B14F-4D97-AF65-F5344CB8AC3E}">
        <p14:creationId xmlns:p14="http://schemas.microsoft.com/office/powerpoint/2010/main" val="28892612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822960"/>
            <a:ext cx="12192000" cy="2677656"/>
          </a:xfrm>
          <a:prstGeom prst="rect">
            <a:avLst/>
          </a:prstGeom>
          <a:noFill/>
        </p:spPr>
        <p:txBody>
          <a:bodyPr wrap="square" lIns="91440" rIns="91440" rtlCol="0">
            <a:spAutoFit/>
          </a:bodyPr>
          <a:lstStyle/>
          <a:p>
            <a:r>
              <a:rPr lang="en-US" sz="2400" u="sng" dirty="0"/>
              <a:t>Plastic Piping Used for Plumbing</a:t>
            </a:r>
            <a:r>
              <a:rPr lang="en-US" sz="2400" dirty="0"/>
              <a:t>		</a:t>
            </a:r>
            <a:r>
              <a:rPr lang="en-US" sz="2400" u="sng" dirty="0"/>
              <a:t>Some Jurisdictions</a:t>
            </a:r>
          </a:p>
          <a:p>
            <a:r>
              <a:rPr lang="en-US" sz="2400" dirty="0"/>
              <a:t>Acrylonitrile-Butadiene-Styrene (ABS)	Polyethylene (PE)</a:t>
            </a:r>
          </a:p>
          <a:p>
            <a:r>
              <a:rPr lang="en-US" sz="2400" dirty="0"/>
              <a:t>Polyvinyl Chloride (PVC)			Polybutylene (PB)	</a:t>
            </a:r>
          </a:p>
          <a:p>
            <a:r>
              <a:rPr lang="en-US" sz="2400" dirty="0"/>
              <a:t>Chlorinated Polyvinyl Chloride (CPVC)	Polypropylene (PP)</a:t>
            </a:r>
          </a:p>
          <a:p>
            <a:r>
              <a:rPr lang="en-US" sz="2400" dirty="0"/>
              <a:t>Cross-Linked Polyethylene (</a:t>
            </a:r>
            <a:r>
              <a:rPr lang="en-US" sz="2400" dirty="0">
                <a:hlinkClick r:id="rId3"/>
              </a:rPr>
              <a:t>PEX</a:t>
            </a:r>
            <a:r>
              <a:rPr lang="en-US" sz="2400" dirty="0"/>
              <a:t>)		 </a:t>
            </a:r>
          </a:p>
          <a:p>
            <a:endParaRPr lang="en-US" sz="2400" dirty="0"/>
          </a:p>
          <a:p>
            <a:r>
              <a:rPr lang="en-US" sz="2400" dirty="0"/>
              <a:t>Local plumbing code determines what type may be used.</a:t>
            </a:r>
          </a:p>
        </p:txBody>
      </p:sp>
      <p:pic>
        <p:nvPicPr>
          <p:cNvPr id="9" name="Picture 8">
            <a:hlinkClick r:id="rId4"/>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15000" y="5348399"/>
            <a:ext cx="762000" cy="762000"/>
          </a:xfrm>
          <a:prstGeom prst="rect">
            <a:avLst/>
          </a:prstGeom>
        </p:spPr>
      </p:pic>
      <p:sp>
        <p:nvSpPr>
          <p:cNvPr id="10" name="TextBox 9">
            <a:extLst>
              <a:ext uri="{FF2B5EF4-FFF2-40B4-BE49-F238E27FC236}">
                <a16:creationId xmlns:a16="http://schemas.microsoft.com/office/drawing/2014/main" id="{39927CCE-45CF-441B-8929-825F14C9F2F0}"/>
              </a:ext>
            </a:extLst>
          </p:cNvPr>
          <p:cNvSpPr txBox="1"/>
          <p:nvPr/>
        </p:nvSpPr>
        <p:spPr>
          <a:xfrm>
            <a:off x="0" y="0"/>
            <a:ext cx="12192000" cy="646331"/>
          </a:xfrm>
          <a:prstGeom prst="rect">
            <a:avLst/>
          </a:prstGeom>
          <a:solidFill>
            <a:schemeClr val="accent1">
              <a:lumMod val="50000"/>
            </a:schemeClr>
          </a:solidFill>
        </p:spPr>
        <p:txBody>
          <a:bodyPr wrap="none" rtlCol="0" anchor="ctr" anchorCtr="1">
            <a:noAutofit/>
          </a:bodyPr>
          <a:lstStyle/>
          <a:p>
            <a:r>
              <a:rPr lang="en-US" altLang="en-US" sz="4000" b="1" dirty="0">
                <a:solidFill>
                  <a:schemeClr val="bg1"/>
                </a:solidFill>
              </a:rPr>
              <a:t>Plumbing Material</a:t>
            </a:r>
            <a:endParaRPr lang="en-US" sz="4000" b="1" dirty="0">
              <a:solidFill>
                <a:schemeClr val="bg1"/>
              </a:solidFill>
            </a:endParaRPr>
          </a:p>
        </p:txBody>
      </p:sp>
      <p:sp>
        <p:nvSpPr>
          <p:cNvPr id="11" name="TextBox 10">
            <a:extLst>
              <a:ext uri="{FF2B5EF4-FFF2-40B4-BE49-F238E27FC236}">
                <a16:creationId xmlns:a16="http://schemas.microsoft.com/office/drawing/2014/main" id="{3967EA3A-E2F8-49DC-B3B1-EB6FE56D215A}"/>
              </a:ext>
            </a:extLst>
          </p:cNvPr>
          <p:cNvSpPr txBox="1"/>
          <p:nvPr/>
        </p:nvSpPr>
        <p:spPr>
          <a:xfrm>
            <a:off x="0" y="6571128"/>
            <a:ext cx="12192000" cy="365760"/>
          </a:xfrm>
          <a:prstGeom prst="rect">
            <a:avLst/>
          </a:prstGeom>
          <a:solidFill>
            <a:schemeClr val="accent1">
              <a:lumMod val="50000"/>
            </a:schemeClr>
          </a:solidFill>
        </p:spPr>
        <p:txBody>
          <a:bodyPr wrap="none" rtlCol="0" anchor="ctr" anchorCtr="0">
            <a:noAutofit/>
          </a:bodyPr>
          <a:lstStyle/>
          <a:p>
            <a:r>
              <a:rPr lang="en-US" dirty="0">
                <a:solidFill>
                  <a:schemeClr val="bg1"/>
                </a:solidFill>
              </a:rPr>
              <a:t>CMGT235 Mechanical and Electrical Systems</a:t>
            </a:r>
          </a:p>
        </p:txBody>
      </p:sp>
      <p:sp>
        <p:nvSpPr>
          <p:cNvPr id="12" name="Slide Number Placeholder 8">
            <a:extLst>
              <a:ext uri="{FF2B5EF4-FFF2-40B4-BE49-F238E27FC236}">
                <a16:creationId xmlns:a16="http://schemas.microsoft.com/office/drawing/2014/main" id="{8CFFF74C-5967-4FAE-9ABB-EC52C79D6BA4}"/>
              </a:ext>
            </a:extLst>
          </p:cNvPr>
          <p:cNvSpPr>
            <a:spLocks noGrp="1"/>
          </p:cNvSpPr>
          <p:nvPr>
            <p:ph type="sldNum" sz="quarter" idx="12"/>
          </p:nvPr>
        </p:nvSpPr>
        <p:spPr>
          <a:xfrm>
            <a:off x="11062446" y="6571763"/>
            <a:ext cx="1129553" cy="365125"/>
          </a:xfrm>
        </p:spPr>
        <p:txBody>
          <a:bodyPr/>
          <a:lstStyle/>
          <a:p>
            <a:fld id="{4FC86C7A-08C2-43F7-9379-B682BE8193DF}" type="slidenum">
              <a:rPr lang="en-US" smtClean="0">
                <a:solidFill>
                  <a:schemeClr val="bg1"/>
                </a:solidFill>
              </a:rPr>
              <a:t>13</a:t>
            </a:fld>
            <a:endParaRPr lang="en-US" dirty="0">
              <a:solidFill>
                <a:schemeClr val="bg1"/>
              </a:solidFill>
            </a:endParaRPr>
          </a:p>
        </p:txBody>
      </p:sp>
    </p:spTree>
    <p:extLst>
      <p:ext uri="{BB962C8B-B14F-4D97-AF65-F5344CB8AC3E}">
        <p14:creationId xmlns:p14="http://schemas.microsoft.com/office/powerpoint/2010/main" val="7307096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p:cNvGraphicFramePr>
            <a:graphicFrameLocks noGrp="1"/>
          </p:cNvGraphicFramePr>
          <p:nvPr>
            <p:extLst>
              <p:ext uri="{D42A27DB-BD31-4B8C-83A1-F6EECF244321}">
                <p14:modId xmlns:p14="http://schemas.microsoft.com/office/powerpoint/2010/main" val="2895113205"/>
              </p:ext>
            </p:extLst>
          </p:nvPr>
        </p:nvGraphicFramePr>
        <p:xfrm>
          <a:off x="17253" y="1066801"/>
          <a:ext cx="12157495" cy="4724399"/>
        </p:xfrm>
        <a:graphic>
          <a:graphicData uri="http://schemas.openxmlformats.org/drawingml/2006/table">
            <a:tbl>
              <a:tblPr firstRow="1" firstCol="1" bandRow="1">
                <a:tableStyleId>{5C22544A-7EE6-4342-B048-85BDC9FD1C3A}</a:tableStyleId>
              </a:tblPr>
              <a:tblGrid>
                <a:gridCol w="1736785">
                  <a:extLst>
                    <a:ext uri="{9D8B030D-6E8A-4147-A177-3AD203B41FA5}">
                      <a16:colId xmlns:a16="http://schemas.microsoft.com/office/drawing/2014/main" val="20000"/>
                    </a:ext>
                  </a:extLst>
                </a:gridCol>
                <a:gridCol w="1736785">
                  <a:extLst>
                    <a:ext uri="{9D8B030D-6E8A-4147-A177-3AD203B41FA5}">
                      <a16:colId xmlns:a16="http://schemas.microsoft.com/office/drawing/2014/main" val="20001"/>
                    </a:ext>
                  </a:extLst>
                </a:gridCol>
                <a:gridCol w="1736785">
                  <a:extLst>
                    <a:ext uri="{9D8B030D-6E8A-4147-A177-3AD203B41FA5}">
                      <a16:colId xmlns:a16="http://schemas.microsoft.com/office/drawing/2014/main" val="20002"/>
                    </a:ext>
                  </a:extLst>
                </a:gridCol>
                <a:gridCol w="1736785">
                  <a:extLst>
                    <a:ext uri="{9D8B030D-6E8A-4147-A177-3AD203B41FA5}">
                      <a16:colId xmlns:a16="http://schemas.microsoft.com/office/drawing/2014/main" val="20003"/>
                    </a:ext>
                  </a:extLst>
                </a:gridCol>
                <a:gridCol w="1736785">
                  <a:extLst>
                    <a:ext uri="{9D8B030D-6E8A-4147-A177-3AD203B41FA5}">
                      <a16:colId xmlns:a16="http://schemas.microsoft.com/office/drawing/2014/main" val="20004"/>
                    </a:ext>
                  </a:extLst>
                </a:gridCol>
                <a:gridCol w="1736785">
                  <a:extLst>
                    <a:ext uri="{9D8B030D-6E8A-4147-A177-3AD203B41FA5}">
                      <a16:colId xmlns:a16="http://schemas.microsoft.com/office/drawing/2014/main" val="20005"/>
                    </a:ext>
                  </a:extLst>
                </a:gridCol>
                <a:gridCol w="1736785">
                  <a:extLst>
                    <a:ext uri="{9D8B030D-6E8A-4147-A177-3AD203B41FA5}">
                      <a16:colId xmlns:a16="http://schemas.microsoft.com/office/drawing/2014/main" val="20006"/>
                    </a:ext>
                  </a:extLst>
                </a:gridCol>
              </a:tblGrid>
              <a:tr h="1090244">
                <a:tc>
                  <a:txBody>
                    <a:bodyPr/>
                    <a:lstStyle/>
                    <a:p>
                      <a:pPr marL="0" marR="0">
                        <a:lnSpc>
                          <a:spcPct val="115000"/>
                        </a:lnSpc>
                        <a:spcBef>
                          <a:spcPts val="0"/>
                        </a:spcBef>
                        <a:spcAft>
                          <a:spcPts val="0"/>
                        </a:spcAft>
                      </a:pPr>
                      <a:r>
                        <a:rPr lang="en-US" sz="2000" dirty="0">
                          <a:effectLst/>
                        </a:rPr>
                        <a:t>APPLICATION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27513" marR="127513" marT="0" marB="0"/>
                </a:tc>
                <a:tc>
                  <a:txBody>
                    <a:bodyPr/>
                    <a:lstStyle/>
                    <a:p>
                      <a:pPr marL="0" marR="0">
                        <a:lnSpc>
                          <a:spcPct val="115000"/>
                        </a:lnSpc>
                        <a:spcBef>
                          <a:spcPts val="0"/>
                        </a:spcBef>
                        <a:spcAft>
                          <a:spcPts val="0"/>
                        </a:spcAft>
                      </a:pPr>
                      <a:r>
                        <a:rPr lang="en-US" sz="2000">
                          <a:effectLst/>
                        </a:rPr>
                        <a:t>Water Distribution</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127513" marR="127513" marT="0" marB="0"/>
                </a:tc>
                <a:tc>
                  <a:txBody>
                    <a:bodyPr/>
                    <a:lstStyle/>
                    <a:p>
                      <a:pPr marL="0" marR="0">
                        <a:lnSpc>
                          <a:spcPct val="115000"/>
                        </a:lnSpc>
                        <a:spcBef>
                          <a:spcPts val="0"/>
                        </a:spcBef>
                        <a:spcAft>
                          <a:spcPts val="0"/>
                        </a:spcAft>
                      </a:pPr>
                      <a:r>
                        <a:rPr lang="en-US" sz="2000">
                          <a:effectLst/>
                        </a:rPr>
                        <a:t>Sewer and Mains</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127513" marR="127513" marT="0" marB="0"/>
                </a:tc>
                <a:tc>
                  <a:txBody>
                    <a:bodyPr/>
                    <a:lstStyle/>
                    <a:p>
                      <a:pPr marL="0" marR="0">
                        <a:lnSpc>
                          <a:spcPct val="115000"/>
                        </a:lnSpc>
                        <a:spcBef>
                          <a:spcPts val="0"/>
                        </a:spcBef>
                        <a:spcAft>
                          <a:spcPts val="0"/>
                        </a:spcAft>
                      </a:pPr>
                      <a:r>
                        <a:rPr lang="en-US" sz="2000">
                          <a:effectLst/>
                        </a:rPr>
                        <a:t>Drain, waste, and Vent</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127513" marR="127513" marT="0" marB="0"/>
                </a:tc>
                <a:tc>
                  <a:txBody>
                    <a:bodyPr/>
                    <a:lstStyle/>
                    <a:p>
                      <a:pPr marL="0" marR="0">
                        <a:lnSpc>
                          <a:spcPct val="115000"/>
                        </a:lnSpc>
                        <a:spcBef>
                          <a:spcPts val="0"/>
                        </a:spcBef>
                        <a:spcAft>
                          <a:spcPts val="0"/>
                        </a:spcAft>
                      </a:pPr>
                      <a:r>
                        <a:rPr lang="en-US" sz="2000" dirty="0">
                          <a:effectLst/>
                        </a:rPr>
                        <a:t>Hot  and Cold Water Distribution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27513" marR="127513" marT="0" marB="0"/>
                </a:tc>
                <a:tc>
                  <a:txBody>
                    <a:bodyPr/>
                    <a:lstStyle/>
                    <a:p>
                      <a:pPr marL="0" marR="0">
                        <a:lnSpc>
                          <a:spcPct val="115000"/>
                        </a:lnSpc>
                        <a:spcBef>
                          <a:spcPts val="0"/>
                        </a:spcBef>
                        <a:spcAft>
                          <a:spcPts val="0"/>
                        </a:spcAft>
                      </a:pPr>
                      <a:r>
                        <a:rPr lang="en-US" sz="2000">
                          <a:effectLst/>
                        </a:rPr>
                        <a:t>Fire Sprinklers</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127513" marR="127513" marT="0" marB="0"/>
                </a:tc>
                <a:tc>
                  <a:txBody>
                    <a:bodyPr/>
                    <a:lstStyle/>
                    <a:p>
                      <a:pPr marL="0" marR="0">
                        <a:lnSpc>
                          <a:spcPct val="115000"/>
                        </a:lnSpc>
                        <a:spcBef>
                          <a:spcPts val="0"/>
                        </a:spcBef>
                        <a:spcAft>
                          <a:spcPts val="0"/>
                        </a:spcAft>
                      </a:pPr>
                      <a:r>
                        <a:rPr lang="en-US" sz="2000">
                          <a:effectLst/>
                        </a:rPr>
                        <a:t>Industrial Process Piping</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127513" marR="127513" marT="0" marB="0"/>
                </a:tc>
                <a:extLst>
                  <a:ext uri="{0D108BD9-81ED-4DB2-BD59-A6C34878D82A}">
                    <a16:rowId xmlns:a16="http://schemas.microsoft.com/office/drawing/2014/main" val="10000"/>
                  </a:ext>
                </a:extLst>
              </a:tr>
              <a:tr h="1453659">
                <a:tc>
                  <a:txBody>
                    <a:bodyPr/>
                    <a:lstStyle/>
                    <a:p>
                      <a:pPr marL="0" marR="0">
                        <a:lnSpc>
                          <a:spcPct val="115000"/>
                        </a:lnSpc>
                        <a:spcBef>
                          <a:spcPts val="0"/>
                        </a:spcBef>
                        <a:spcAft>
                          <a:spcPts val="0"/>
                        </a:spcAft>
                      </a:pPr>
                      <a:r>
                        <a:rPr lang="en-US" sz="2000">
                          <a:effectLst/>
                        </a:rPr>
                        <a:t>COLOR</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127513" marR="127513" marT="0" marB="0"/>
                </a:tc>
                <a:tc>
                  <a:txBody>
                    <a:bodyPr/>
                    <a:lstStyle/>
                    <a:p>
                      <a:pPr marL="0" marR="0">
                        <a:lnSpc>
                          <a:spcPct val="115000"/>
                        </a:lnSpc>
                        <a:spcBef>
                          <a:spcPts val="0"/>
                        </a:spcBef>
                        <a:spcAft>
                          <a:spcPts val="0"/>
                        </a:spcAft>
                      </a:pPr>
                      <a:r>
                        <a:rPr lang="en-US" sz="2000" dirty="0">
                          <a:effectLst/>
                        </a:rPr>
                        <a:t>Black, light blue, white, clear, or gray</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27513" marR="127513" marT="0" marB="0"/>
                </a:tc>
                <a:tc>
                  <a:txBody>
                    <a:bodyPr/>
                    <a:lstStyle/>
                    <a:p>
                      <a:pPr marL="0" marR="0">
                        <a:lnSpc>
                          <a:spcPct val="115000"/>
                        </a:lnSpc>
                        <a:spcBef>
                          <a:spcPts val="0"/>
                        </a:spcBef>
                        <a:spcAft>
                          <a:spcPts val="0"/>
                        </a:spcAft>
                      </a:pPr>
                      <a:r>
                        <a:rPr lang="en-US" sz="2000" dirty="0">
                          <a:effectLst/>
                        </a:rPr>
                        <a:t>Green, white, black, or gray</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27513" marR="127513" marT="0" marB="0"/>
                </a:tc>
                <a:tc>
                  <a:txBody>
                    <a:bodyPr/>
                    <a:lstStyle/>
                    <a:p>
                      <a:pPr marL="0" marR="0">
                        <a:lnSpc>
                          <a:spcPct val="115000"/>
                        </a:lnSpc>
                        <a:spcBef>
                          <a:spcPts val="0"/>
                        </a:spcBef>
                        <a:spcAft>
                          <a:spcPts val="0"/>
                        </a:spcAft>
                      </a:pPr>
                      <a:r>
                        <a:rPr lang="en-US" sz="2000">
                          <a:effectLst/>
                        </a:rPr>
                        <a:t>Black, or white</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127513" marR="127513" marT="0" marB="0"/>
                </a:tc>
                <a:tc>
                  <a:txBody>
                    <a:bodyPr/>
                    <a:lstStyle/>
                    <a:p>
                      <a:pPr marL="0" marR="0">
                        <a:lnSpc>
                          <a:spcPct val="115000"/>
                        </a:lnSpc>
                        <a:spcBef>
                          <a:spcPts val="0"/>
                        </a:spcBef>
                        <a:spcAft>
                          <a:spcPts val="0"/>
                        </a:spcAft>
                      </a:pPr>
                      <a:r>
                        <a:rPr lang="en-US" sz="2000">
                          <a:effectLst/>
                        </a:rPr>
                        <a:t>Tan, red, white, blue, silver, or clear</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127513" marR="127513" marT="0" marB="0"/>
                </a:tc>
                <a:tc>
                  <a:txBody>
                    <a:bodyPr/>
                    <a:lstStyle/>
                    <a:p>
                      <a:pPr marL="0" marR="0">
                        <a:lnSpc>
                          <a:spcPct val="115000"/>
                        </a:lnSpc>
                        <a:spcBef>
                          <a:spcPts val="0"/>
                        </a:spcBef>
                        <a:spcAft>
                          <a:spcPts val="0"/>
                        </a:spcAft>
                      </a:pPr>
                      <a:r>
                        <a:rPr lang="en-US" sz="2000">
                          <a:effectLst/>
                        </a:rPr>
                        <a:t>Orange</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127513" marR="127513" marT="0" marB="0"/>
                </a:tc>
                <a:tc>
                  <a:txBody>
                    <a:bodyPr/>
                    <a:lstStyle/>
                    <a:p>
                      <a:pPr marL="0" marR="0">
                        <a:lnSpc>
                          <a:spcPct val="115000"/>
                        </a:lnSpc>
                        <a:spcBef>
                          <a:spcPts val="0"/>
                        </a:spcBef>
                        <a:spcAft>
                          <a:spcPts val="0"/>
                        </a:spcAft>
                      </a:pPr>
                      <a:r>
                        <a:rPr lang="en-US" sz="2000">
                          <a:effectLst/>
                        </a:rPr>
                        <a:t>Dark gray – PVC</a:t>
                      </a:r>
                    </a:p>
                    <a:p>
                      <a:pPr marL="0" marR="0">
                        <a:lnSpc>
                          <a:spcPct val="115000"/>
                        </a:lnSpc>
                        <a:spcBef>
                          <a:spcPts val="0"/>
                        </a:spcBef>
                        <a:spcAft>
                          <a:spcPts val="0"/>
                        </a:spcAft>
                      </a:pPr>
                      <a:r>
                        <a:rPr lang="en-US" sz="2000">
                          <a:effectLst/>
                        </a:rPr>
                        <a:t>Light gray - CPVC</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127513" marR="127513" marT="0" marB="0"/>
                </a:tc>
                <a:extLst>
                  <a:ext uri="{0D108BD9-81ED-4DB2-BD59-A6C34878D82A}">
                    <a16:rowId xmlns:a16="http://schemas.microsoft.com/office/drawing/2014/main" val="10001"/>
                  </a:ext>
                </a:extLst>
              </a:tr>
              <a:tr h="363416">
                <a:tc rowSpan="6">
                  <a:txBody>
                    <a:bodyPr/>
                    <a:lstStyle/>
                    <a:p>
                      <a:pPr marL="0" marR="0">
                        <a:lnSpc>
                          <a:spcPct val="115000"/>
                        </a:lnSpc>
                        <a:spcBef>
                          <a:spcPts val="0"/>
                        </a:spcBef>
                        <a:spcAft>
                          <a:spcPts val="0"/>
                        </a:spcAft>
                      </a:pPr>
                      <a:r>
                        <a:rPr lang="en-US" sz="2000">
                          <a:effectLst/>
                        </a:rPr>
                        <a:t>PLASTIC PIPING MATERIALS</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124207" marR="124207" marT="62104" marB="62104"/>
                </a:tc>
                <a:tc>
                  <a:txBody>
                    <a:bodyPr/>
                    <a:lstStyle/>
                    <a:p>
                      <a:pPr marL="0" marR="0">
                        <a:lnSpc>
                          <a:spcPct val="115000"/>
                        </a:lnSpc>
                        <a:spcBef>
                          <a:spcPts val="0"/>
                        </a:spcBef>
                        <a:spcAft>
                          <a:spcPts val="0"/>
                        </a:spcAft>
                      </a:pPr>
                      <a:r>
                        <a:rPr lang="en-US" sz="2000">
                          <a:effectLst/>
                        </a:rPr>
                        <a:t>ABS</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127513" marR="127513" marT="0" marB="0"/>
                </a:tc>
                <a:tc>
                  <a:txBody>
                    <a:bodyPr/>
                    <a:lstStyle/>
                    <a:p>
                      <a:pPr marL="0" marR="0">
                        <a:lnSpc>
                          <a:spcPct val="115000"/>
                        </a:lnSpc>
                        <a:spcBef>
                          <a:spcPts val="0"/>
                        </a:spcBef>
                        <a:spcAft>
                          <a:spcPts val="0"/>
                        </a:spcAft>
                      </a:pPr>
                      <a:r>
                        <a:rPr lang="en-US" sz="2000" dirty="0">
                          <a:effectLst/>
                        </a:rPr>
                        <a:t>ABS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27513" marR="127513" marT="0" marB="0"/>
                </a:tc>
                <a:tc>
                  <a:txBody>
                    <a:bodyPr/>
                    <a:lstStyle/>
                    <a:p>
                      <a:pPr marL="0" marR="0">
                        <a:lnSpc>
                          <a:spcPct val="115000"/>
                        </a:lnSpc>
                        <a:spcBef>
                          <a:spcPts val="0"/>
                        </a:spcBef>
                        <a:spcAft>
                          <a:spcPts val="0"/>
                        </a:spcAft>
                      </a:pPr>
                      <a:r>
                        <a:rPr lang="en-US" sz="2000">
                          <a:effectLst/>
                        </a:rPr>
                        <a:t>ABS</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127513" marR="127513" marT="0" marB="0"/>
                </a:tc>
                <a:tc>
                  <a:txBody>
                    <a:bodyPr/>
                    <a:lstStyle/>
                    <a:p>
                      <a:pPr marL="0" marR="0">
                        <a:lnSpc>
                          <a:spcPct val="115000"/>
                        </a:lnSpc>
                        <a:spcBef>
                          <a:spcPts val="0"/>
                        </a:spcBef>
                        <a:spcAft>
                          <a:spcPts val="0"/>
                        </a:spcAft>
                      </a:pPr>
                      <a:r>
                        <a:rPr lang="en-US" sz="2000">
                          <a:effectLst/>
                        </a:rPr>
                        <a:t>CPVC</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127513" marR="127513" marT="0" marB="0"/>
                </a:tc>
                <a:tc>
                  <a:txBody>
                    <a:bodyPr/>
                    <a:lstStyle/>
                    <a:p>
                      <a:pPr marL="0" marR="0">
                        <a:lnSpc>
                          <a:spcPct val="115000"/>
                        </a:lnSpc>
                        <a:spcBef>
                          <a:spcPts val="0"/>
                        </a:spcBef>
                        <a:spcAft>
                          <a:spcPts val="0"/>
                        </a:spcAft>
                      </a:pPr>
                      <a:r>
                        <a:rPr lang="en-US" sz="2000">
                          <a:effectLst/>
                        </a:rPr>
                        <a:t>CPVC</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127513" marR="127513" marT="0" marB="0"/>
                </a:tc>
                <a:tc>
                  <a:txBody>
                    <a:bodyPr/>
                    <a:lstStyle/>
                    <a:p>
                      <a:pPr marL="0" marR="0">
                        <a:lnSpc>
                          <a:spcPct val="115000"/>
                        </a:lnSpc>
                        <a:spcBef>
                          <a:spcPts val="0"/>
                        </a:spcBef>
                        <a:spcAft>
                          <a:spcPts val="0"/>
                        </a:spcAft>
                      </a:pPr>
                      <a:r>
                        <a:rPr lang="en-US" sz="2000">
                          <a:effectLst/>
                        </a:rPr>
                        <a:t>PVC</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127513" marR="127513" marT="0" marB="0"/>
                </a:tc>
                <a:extLst>
                  <a:ext uri="{0D108BD9-81ED-4DB2-BD59-A6C34878D82A}">
                    <a16:rowId xmlns:a16="http://schemas.microsoft.com/office/drawing/2014/main" val="10002"/>
                  </a:ext>
                </a:extLst>
              </a:tr>
              <a:tr h="363416">
                <a:tc vMerge="1">
                  <a:txBody>
                    <a:bodyPr/>
                    <a:lstStyle/>
                    <a:p>
                      <a:endParaRPr lang="en-US"/>
                    </a:p>
                  </a:txBody>
                  <a:tcPr/>
                </a:tc>
                <a:tc>
                  <a:txBody>
                    <a:bodyPr/>
                    <a:lstStyle/>
                    <a:p>
                      <a:pPr marL="0" marR="0">
                        <a:lnSpc>
                          <a:spcPct val="115000"/>
                        </a:lnSpc>
                        <a:spcBef>
                          <a:spcPts val="0"/>
                        </a:spcBef>
                        <a:spcAft>
                          <a:spcPts val="0"/>
                        </a:spcAft>
                      </a:pPr>
                      <a:r>
                        <a:rPr lang="en-US" sz="2000">
                          <a:effectLst/>
                        </a:rPr>
                        <a:t>PVC</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127513" marR="127513" marT="0" marB="0"/>
                </a:tc>
                <a:tc>
                  <a:txBody>
                    <a:bodyPr/>
                    <a:lstStyle/>
                    <a:p>
                      <a:pPr marL="0" marR="0">
                        <a:lnSpc>
                          <a:spcPct val="115000"/>
                        </a:lnSpc>
                        <a:spcBef>
                          <a:spcPts val="0"/>
                        </a:spcBef>
                        <a:spcAft>
                          <a:spcPts val="0"/>
                        </a:spcAft>
                      </a:pPr>
                      <a:r>
                        <a:rPr lang="en-US" sz="2000">
                          <a:effectLst/>
                        </a:rPr>
                        <a:t>PVC</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127513" marR="127513" marT="0" marB="0"/>
                </a:tc>
                <a:tc>
                  <a:txBody>
                    <a:bodyPr/>
                    <a:lstStyle/>
                    <a:p>
                      <a:pPr marL="0" marR="0">
                        <a:lnSpc>
                          <a:spcPct val="115000"/>
                        </a:lnSpc>
                        <a:spcBef>
                          <a:spcPts val="0"/>
                        </a:spcBef>
                        <a:spcAft>
                          <a:spcPts val="0"/>
                        </a:spcAft>
                      </a:pPr>
                      <a:r>
                        <a:rPr lang="en-US" sz="2000">
                          <a:effectLst/>
                        </a:rPr>
                        <a:t>PVC</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127513" marR="127513" marT="0" marB="0"/>
                </a:tc>
                <a:tc>
                  <a:txBody>
                    <a:bodyPr/>
                    <a:lstStyle/>
                    <a:p>
                      <a:pPr marL="0" marR="0">
                        <a:lnSpc>
                          <a:spcPct val="115000"/>
                        </a:lnSpc>
                        <a:spcBef>
                          <a:spcPts val="0"/>
                        </a:spcBef>
                        <a:spcAft>
                          <a:spcPts val="0"/>
                        </a:spcAft>
                      </a:pPr>
                      <a:r>
                        <a:rPr lang="en-US" sz="2000">
                          <a:effectLst/>
                        </a:rPr>
                        <a:t>PEX</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127513" marR="127513" marT="0" marB="0"/>
                </a:tc>
                <a:tc>
                  <a:txBody>
                    <a:bodyPr/>
                    <a:lstStyle/>
                    <a:p>
                      <a:pPr marL="0" marR="0">
                        <a:lnSpc>
                          <a:spcPct val="115000"/>
                        </a:lnSpc>
                        <a:spcBef>
                          <a:spcPts val="0"/>
                        </a:spcBef>
                        <a:spcAft>
                          <a:spcPts val="0"/>
                        </a:spcAft>
                      </a:pPr>
                      <a:r>
                        <a:rPr lang="en-US" sz="2000">
                          <a:effectLst/>
                        </a:rPr>
                        <a:t>PB</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127513" marR="127513" marT="0" marB="0"/>
                </a:tc>
                <a:tc>
                  <a:txBody>
                    <a:bodyPr/>
                    <a:lstStyle/>
                    <a:p>
                      <a:pPr marL="0" marR="0">
                        <a:lnSpc>
                          <a:spcPct val="115000"/>
                        </a:lnSpc>
                        <a:spcBef>
                          <a:spcPts val="0"/>
                        </a:spcBef>
                        <a:spcAft>
                          <a:spcPts val="0"/>
                        </a:spcAft>
                      </a:pPr>
                      <a:r>
                        <a:rPr lang="en-US" sz="2000">
                          <a:effectLst/>
                        </a:rPr>
                        <a:t>CPVC</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127513" marR="127513" marT="0" marB="0"/>
                </a:tc>
                <a:extLst>
                  <a:ext uri="{0D108BD9-81ED-4DB2-BD59-A6C34878D82A}">
                    <a16:rowId xmlns:a16="http://schemas.microsoft.com/office/drawing/2014/main" val="10003"/>
                  </a:ext>
                </a:extLst>
              </a:tr>
              <a:tr h="363416">
                <a:tc vMerge="1">
                  <a:txBody>
                    <a:bodyPr/>
                    <a:lstStyle/>
                    <a:p>
                      <a:endParaRPr lang="en-US"/>
                    </a:p>
                  </a:txBody>
                  <a:tcPr/>
                </a:tc>
                <a:tc>
                  <a:txBody>
                    <a:bodyPr/>
                    <a:lstStyle/>
                    <a:p>
                      <a:pPr marL="0" marR="0">
                        <a:lnSpc>
                          <a:spcPct val="115000"/>
                        </a:lnSpc>
                        <a:spcBef>
                          <a:spcPts val="0"/>
                        </a:spcBef>
                        <a:spcAft>
                          <a:spcPts val="0"/>
                        </a:spcAft>
                      </a:pPr>
                      <a:r>
                        <a:rPr lang="en-US" sz="2000">
                          <a:effectLst/>
                        </a:rPr>
                        <a:t>CPVC</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127513" marR="127513" marT="0" marB="0"/>
                </a:tc>
                <a:tc>
                  <a:txBody>
                    <a:bodyPr/>
                    <a:lstStyle/>
                    <a:p>
                      <a:pPr marL="0" marR="0">
                        <a:lnSpc>
                          <a:spcPct val="115000"/>
                        </a:lnSpc>
                        <a:spcBef>
                          <a:spcPts val="0"/>
                        </a:spcBef>
                        <a:spcAft>
                          <a:spcPts val="0"/>
                        </a:spcAft>
                      </a:pPr>
                      <a:r>
                        <a:rPr lang="en-US" sz="2000">
                          <a:effectLst/>
                        </a:rPr>
                        <a:t>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127513" marR="127513" marT="0" marB="0"/>
                </a:tc>
                <a:tc>
                  <a:txBody>
                    <a:bodyPr/>
                    <a:lstStyle/>
                    <a:p>
                      <a:pPr marL="0" marR="0">
                        <a:lnSpc>
                          <a:spcPct val="115000"/>
                        </a:lnSpc>
                        <a:spcBef>
                          <a:spcPts val="0"/>
                        </a:spcBef>
                        <a:spcAft>
                          <a:spcPts val="0"/>
                        </a:spcAft>
                      </a:pPr>
                      <a:r>
                        <a:rPr lang="en-US" sz="2000">
                          <a:effectLst/>
                        </a:rPr>
                        <a:t>PP</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127513" marR="127513" marT="0" marB="0"/>
                </a:tc>
                <a:tc>
                  <a:txBody>
                    <a:bodyPr/>
                    <a:lstStyle/>
                    <a:p>
                      <a:pPr marL="0" marR="0">
                        <a:lnSpc>
                          <a:spcPct val="115000"/>
                        </a:lnSpc>
                        <a:spcBef>
                          <a:spcPts val="0"/>
                        </a:spcBef>
                        <a:spcAft>
                          <a:spcPts val="0"/>
                        </a:spcAft>
                      </a:pPr>
                      <a:r>
                        <a:rPr lang="en-US" sz="2000">
                          <a:effectLst/>
                        </a:rPr>
                        <a:t>PB</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127513" marR="127513" marT="0" marB="0"/>
                </a:tc>
                <a:tc>
                  <a:txBody>
                    <a:bodyPr/>
                    <a:lstStyle/>
                    <a:p>
                      <a:pPr marL="0" marR="0">
                        <a:lnSpc>
                          <a:spcPct val="115000"/>
                        </a:lnSpc>
                        <a:spcBef>
                          <a:spcPts val="0"/>
                        </a:spcBef>
                        <a:spcAft>
                          <a:spcPts val="0"/>
                        </a:spcAft>
                      </a:pPr>
                      <a:r>
                        <a:rPr lang="en-US" sz="2000">
                          <a:effectLst/>
                        </a:rPr>
                        <a:t>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127513" marR="127513" marT="0" marB="0"/>
                </a:tc>
                <a:tc>
                  <a:txBody>
                    <a:bodyPr/>
                    <a:lstStyle/>
                    <a:p>
                      <a:pPr marL="0" marR="0">
                        <a:lnSpc>
                          <a:spcPct val="115000"/>
                        </a:lnSpc>
                        <a:spcBef>
                          <a:spcPts val="0"/>
                        </a:spcBef>
                        <a:spcAft>
                          <a:spcPts val="0"/>
                        </a:spcAft>
                      </a:pPr>
                      <a:r>
                        <a:rPr lang="en-US" sz="2000">
                          <a:effectLst/>
                        </a:rPr>
                        <a:t>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127513" marR="127513" marT="0" marB="0"/>
                </a:tc>
                <a:extLst>
                  <a:ext uri="{0D108BD9-81ED-4DB2-BD59-A6C34878D82A}">
                    <a16:rowId xmlns:a16="http://schemas.microsoft.com/office/drawing/2014/main" val="10004"/>
                  </a:ext>
                </a:extLst>
              </a:tr>
              <a:tr h="363416">
                <a:tc vMerge="1">
                  <a:txBody>
                    <a:bodyPr/>
                    <a:lstStyle/>
                    <a:p>
                      <a:endParaRPr lang="en-US"/>
                    </a:p>
                  </a:txBody>
                  <a:tcPr/>
                </a:tc>
                <a:tc>
                  <a:txBody>
                    <a:bodyPr/>
                    <a:lstStyle/>
                    <a:p>
                      <a:pPr marL="0" marR="0">
                        <a:lnSpc>
                          <a:spcPct val="115000"/>
                        </a:lnSpc>
                        <a:spcBef>
                          <a:spcPts val="0"/>
                        </a:spcBef>
                        <a:spcAft>
                          <a:spcPts val="0"/>
                        </a:spcAft>
                      </a:pPr>
                      <a:r>
                        <a:rPr lang="en-US" sz="2000">
                          <a:effectLst/>
                        </a:rPr>
                        <a:t>PEX</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127513" marR="127513" marT="0" marB="0"/>
                </a:tc>
                <a:tc>
                  <a:txBody>
                    <a:bodyPr/>
                    <a:lstStyle/>
                    <a:p>
                      <a:pPr marL="0" marR="0">
                        <a:lnSpc>
                          <a:spcPct val="115000"/>
                        </a:lnSpc>
                        <a:spcBef>
                          <a:spcPts val="0"/>
                        </a:spcBef>
                        <a:spcAft>
                          <a:spcPts val="0"/>
                        </a:spcAft>
                      </a:pPr>
                      <a:r>
                        <a:rPr lang="en-US" sz="2000">
                          <a:effectLst/>
                        </a:rPr>
                        <a:t>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127513" marR="127513" marT="0" marB="0"/>
                </a:tc>
                <a:tc>
                  <a:txBody>
                    <a:bodyPr/>
                    <a:lstStyle/>
                    <a:p>
                      <a:pPr marL="0" marR="0">
                        <a:lnSpc>
                          <a:spcPct val="115000"/>
                        </a:lnSpc>
                        <a:spcBef>
                          <a:spcPts val="0"/>
                        </a:spcBef>
                        <a:spcAft>
                          <a:spcPts val="0"/>
                        </a:spcAft>
                      </a:pPr>
                      <a:r>
                        <a:rPr lang="en-US" sz="2000">
                          <a:effectLst/>
                        </a:rPr>
                        <a:t>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127513" marR="127513" marT="0" marB="0"/>
                </a:tc>
                <a:tc>
                  <a:txBody>
                    <a:bodyPr/>
                    <a:lstStyle/>
                    <a:p>
                      <a:pPr marL="0" marR="0">
                        <a:lnSpc>
                          <a:spcPct val="115000"/>
                        </a:lnSpc>
                        <a:spcBef>
                          <a:spcPts val="0"/>
                        </a:spcBef>
                        <a:spcAft>
                          <a:spcPts val="0"/>
                        </a:spcAft>
                      </a:pPr>
                      <a:r>
                        <a:rPr lang="en-US" sz="2000">
                          <a:effectLst/>
                        </a:rPr>
                        <a:t>PP</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127513" marR="127513" marT="0" marB="0"/>
                </a:tc>
                <a:tc>
                  <a:txBody>
                    <a:bodyPr/>
                    <a:lstStyle/>
                    <a:p>
                      <a:pPr marL="0" marR="0">
                        <a:lnSpc>
                          <a:spcPct val="115000"/>
                        </a:lnSpc>
                        <a:spcBef>
                          <a:spcPts val="0"/>
                        </a:spcBef>
                        <a:spcAft>
                          <a:spcPts val="0"/>
                        </a:spcAft>
                      </a:pPr>
                      <a:r>
                        <a:rPr lang="en-US" sz="2000">
                          <a:effectLst/>
                        </a:rPr>
                        <a:t>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127513" marR="127513" marT="0" marB="0"/>
                </a:tc>
                <a:tc>
                  <a:txBody>
                    <a:bodyPr/>
                    <a:lstStyle/>
                    <a:p>
                      <a:pPr marL="0" marR="0">
                        <a:lnSpc>
                          <a:spcPct val="115000"/>
                        </a:lnSpc>
                        <a:spcBef>
                          <a:spcPts val="0"/>
                        </a:spcBef>
                        <a:spcAft>
                          <a:spcPts val="0"/>
                        </a:spcAft>
                      </a:pPr>
                      <a:r>
                        <a:rPr lang="en-US" sz="2000">
                          <a:effectLst/>
                        </a:rPr>
                        <a:t>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127513" marR="127513" marT="0" marB="0"/>
                </a:tc>
                <a:extLst>
                  <a:ext uri="{0D108BD9-81ED-4DB2-BD59-A6C34878D82A}">
                    <a16:rowId xmlns:a16="http://schemas.microsoft.com/office/drawing/2014/main" val="10005"/>
                  </a:ext>
                </a:extLst>
              </a:tr>
              <a:tr h="363416">
                <a:tc vMerge="1">
                  <a:txBody>
                    <a:bodyPr/>
                    <a:lstStyle/>
                    <a:p>
                      <a:endParaRPr lang="en-US"/>
                    </a:p>
                  </a:txBody>
                  <a:tcPr/>
                </a:tc>
                <a:tc>
                  <a:txBody>
                    <a:bodyPr/>
                    <a:lstStyle/>
                    <a:p>
                      <a:pPr marL="0" marR="0">
                        <a:lnSpc>
                          <a:spcPct val="115000"/>
                        </a:lnSpc>
                        <a:spcBef>
                          <a:spcPts val="0"/>
                        </a:spcBef>
                        <a:spcAft>
                          <a:spcPts val="0"/>
                        </a:spcAft>
                      </a:pPr>
                      <a:r>
                        <a:rPr lang="en-US" sz="2000" dirty="0">
                          <a:effectLst/>
                        </a:rPr>
                        <a:t>PE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27513" marR="127513" marT="0" marB="0"/>
                </a:tc>
                <a:tc>
                  <a:txBody>
                    <a:bodyPr/>
                    <a:lstStyle/>
                    <a:p>
                      <a:pPr marL="0" marR="0">
                        <a:lnSpc>
                          <a:spcPct val="115000"/>
                        </a:lnSpc>
                        <a:spcBef>
                          <a:spcPts val="0"/>
                        </a:spcBef>
                        <a:spcAft>
                          <a:spcPts val="0"/>
                        </a:spcAft>
                      </a:pPr>
                      <a:r>
                        <a:rPr lang="en-US" sz="2000">
                          <a:effectLst/>
                        </a:rPr>
                        <a:t>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127513" marR="127513" marT="0" marB="0"/>
                </a:tc>
                <a:tc>
                  <a:txBody>
                    <a:bodyPr/>
                    <a:lstStyle/>
                    <a:p>
                      <a:pPr marL="0" marR="0">
                        <a:lnSpc>
                          <a:spcPct val="115000"/>
                        </a:lnSpc>
                        <a:spcBef>
                          <a:spcPts val="0"/>
                        </a:spcBef>
                        <a:spcAft>
                          <a:spcPts val="0"/>
                        </a:spcAft>
                      </a:pPr>
                      <a:r>
                        <a:rPr lang="en-US" sz="2000">
                          <a:effectLst/>
                        </a:rPr>
                        <a:t>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127513" marR="127513" marT="0" marB="0"/>
                </a:tc>
                <a:tc>
                  <a:txBody>
                    <a:bodyPr/>
                    <a:lstStyle/>
                    <a:p>
                      <a:pPr marL="0" marR="0">
                        <a:lnSpc>
                          <a:spcPct val="115000"/>
                        </a:lnSpc>
                        <a:spcBef>
                          <a:spcPts val="0"/>
                        </a:spcBef>
                        <a:spcAft>
                          <a:spcPts val="0"/>
                        </a:spcAft>
                      </a:pPr>
                      <a:r>
                        <a:rPr lang="en-US" sz="2000">
                          <a:effectLst/>
                        </a:rPr>
                        <a:t>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127513" marR="127513" marT="0" marB="0"/>
                </a:tc>
                <a:tc>
                  <a:txBody>
                    <a:bodyPr/>
                    <a:lstStyle/>
                    <a:p>
                      <a:pPr marL="0" marR="0">
                        <a:lnSpc>
                          <a:spcPct val="115000"/>
                        </a:lnSpc>
                        <a:spcBef>
                          <a:spcPts val="0"/>
                        </a:spcBef>
                        <a:spcAft>
                          <a:spcPts val="0"/>
                        </a:spcAft>
                      </a:pPr>
                      <a:r>
                        <a:rPr lang="en-US" sz="2000">
                          <a:effectLst/>
                        </a:rPr>
                        <a:t>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127513" marR="127513" marT="0" marB="0"/>
                </a:tc>
                <a:tc>
                  <a:txBody>
                    <a:bodyPr/>
                    <a:lstStyle/>
                    <a:p>
                      <a:pPr marL="0" marR="0">
                        <a:lnSpc>
                          <a:spcPct val="115000"/>
                        </a:lnSpc>
                        <a:spcBef>
                          <a:spcPts val="0"/>
                        </a:spcBef>
                        <a:spcAft>
                          <a:spcPts val="0"/>
                        </a:spcAft>
                      </a:pPr>
                      <a:r>
                        <a:rPr lang="en-US" sz="2000">
                          <a:effectLst/>
                        </a:rPr>
                        <a:t>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127513" marR="127513" marT="0" marB="0"/>
                </a:tc>
                <a:extLst>
                  <a:ext uri="{0D108BD9-81ED-4DB2-BD59-A6C34878D82A}">
                    <a16:rowId xmlns:a16="http://schemas.microsoft.com/office/drawing/2014/main" val="10006"/>
                  </a:ext>
                </a:extLst>
              </a:tr>
              <a:tr h="363416">
                <a:tc vMerge="1">
                  <a:txBody>
                    <a:bodyPr/>
                    <a:lstStyle/>
                    <a:p>
                      <a:endParaRPr lang="en-US"/>
                    </a:p>
                  </a:txBody>
                  <a:tcPr/>
                </a:tc>
                <a:tc>
                  <a:txBody>
                    <a:bodyPr/>
                    <a:lstStyle/>
                    <a:p>
                      <a:pPr marL="0" marR="0">
                        <a:lnSpc>
                          <a:spcPct val="115000"/>
                        </a:lnSpc>
                        <a:spcBef>
                          <a:spcPts val="0"/>
                        </a:spcBef>
                        <a:spcAft>
                          <a:spcPts val="0"/>
                        </a:spcAft>
                      </a:pPr>
                      <a:r>
                        <a:rPr lang="en-US" sz="2000">
                          <a:effectLst/>
                        </a:rPr>
                        <a:t>PB</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127513" marR="127513" marT="0" marB="0"/>
                </a:tc>
                <a:tc>
                  <a:txBody>
                    <a:bodyPr/>
                    <a:lstStyle/>
                    <a:p>
                      <a:pPr marL="0" marR="0">
                        <a:lnSpc>
                          <a:spcPct val="115000"/>
                        </a:lnSpc>
                        <a:spcBef>
                          <a:spcPts val="0"/>
                        </a:spcBef>
                        <a:spcAft>
                          <a:spcPts val="0"/>
                        </a:spcAft>
                      </a:pPr>
                      <a:r>
                        <a:rPr lang="en-US" sz="2000">
                          <a:effectLst/>
                        </a:rPr>
                        <a:t>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127513" marR="127513" marT="0" marB="0"/>
                </a:tc>
                <a:tc>
                  <a:txBody>
                    <a:bodyPr/>
                    <a:lstStyle/>
                    <a:p>
                      <a:pPr marL="0" marR="0">
                        <a:lnSpc>
                          <a:spcPct val="115000"/>
                        </a:lnSpc>
                        <a:spcBef>
                          <a:spcPts val="0"/>
                        </a:spcBef>
                        <a:spcAft>
                          <a:spcPts val="0"/>
                        </a:spcAft>
                      </a:pPr>
                      <a:r>
                        <a:rPr lang="en-US" sz="2000">
                          <a:effectLst/>
                        </a:rPr>
                        <a:t>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127513" marR="127513" marT="0" marB="0"/>
                </a:tc>
                <a:tc>
                  <a:txBody>
                    <a:bodyPr/>
                    <a:lstStyle/>
                    <a:p>
                      <a:pPr marL="0" marR="0">
                        <a:lnSpc>
                          <a:spcPct val="115000"/>
                        </a:lnSpc>
                        <a:spcBef>
                          <a:spcPts val="0"/>
                        </a:spcBef>
                        <a:spcAft>
                          <a:spcPts val="0"/>
                        </a:spcAft>
                      </a:pPr>
                      <a:r>
                        <a:rPr lang="en-US" sz="2000">
                          <a:effectLst/>
                        </a:rPr>
                        <a:t>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127513" marR="127513" marT="0" marB="0"/>
                </a:tc>
                <a:tc>
                  <a:txBody>
                    <a:bodyPr/>
                    <a:lstStyle/>
                    <a:p>
                      <a:pPr marL="0" marR="0">
                        <a:lnSpc>
                          <a:spcPct val="115000"/>
                        </a:lnSpc>
                        <a:spcBef>
                          <a:spcPts val="0"/>
                        </a:spcBef>
                        <a:spcAft>
                          <a:spcPts val="0"/>
                        </a:spcAft>
                      </a:pPr>
                      <a:r>
                        <a:rPr lang="en-US" sz="2000">
                          <a:effectLst/>
                        </a:rPr>
                        <a:t>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127513" marR="127513" marT="0" marB="0"/>
                </a:tc>
                <a:tc>
                  <a:txBody>
                    <a:bodyPr/>
                    <a:lstStyle/>
                    <a:p>
                      <a:pPr marL="0" marR="0">
                        <a:lnSpc>
                          <a:spcPct val="115000"/>
                        </a:lnSpc>
                        <a:spcBef>
                          <a:spcPts val="0"/>
                        </a:spcBef>
                        <a:spcAft>
                          <a:spcPts val="0"/>
                        </a:spcAft>
                      </a:pPr>
                      <a:r>
                        <a:rPr lang="en-US" sz="2000" dirty="0">
                          <a:effectLst/>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27513" marR="127513" marT="0" marB="0"/>
                </a:tc>
                <a:extLst>
                  <a:ext uri="{0D108BD9-81ED-4DB2-BD59-A6C34878D82A}">
                    <a16:rowId xmlns:a16="http://schemas.microsoft.com/office/drawing/2014/main" val="10007"/>
                  </a:ext>
                </a:extLst>
              </a:tr>
            </a:tbl>
          </a:graphicData>
        </a:graphic>
      </p:graphicFrame>
      <p:sp>
        <p:nvSpPr>
          <p:cNvPr id="6" name="TextBox 5">
            <a:extLst>
              <a:ext uri="{FF2B5EF4-FFF2-40B4-BE49-F238E27FC236}">
                <a16:creationId xmlns:a16="http://schemas.microsoft.com/office/drawing/2014/main" id="{86A1405D-CB28-4375-BF73-E1BF66C27E81}"/>
              </a:ext>
            </a:extLst>
          </p:cNvPr>
          <p:cNvSpPr txBox="1"/>
          <p:nvPr/>
        </p:nvSpPr>
        <p:spPr>
          <a:xfrm>
            <a:off x="0" y="0"/>
            <a:ext cx="12192000" cy="646331"/>
          </a:xfrm>
          <a:prstGeom prst="rect">
            <a:avLst/>
          </a:prstGeom>
          <a:solidFill>
            <a:schemeClr val="accent1">
              <a:lumMod val="50000"/>
            </a:schemeClr>
          </a:solidFill>
        </p:spPr>
        <p:txBody>
          <a:bodyPr wrap="none" rtlCol="0" anchor="ctr" anchorCtr="1">
            <a:noAutofit/>
          </a:bodyPr>
          <a:lstStyle/>
          <a:p>
            <a:r>
              <a:rPr lang="en-US" altLang="en-US" sz="4000" b="1" dirty="0">
                <a:solidFill>
                  <a:schemeClr val="bg1"/>
                </a:solidFill>
              </a:rPr>
              <a:t>Plumbing Material</a:t>
            </a:r>
            <a:endParaRPr lang="en-US" sz="4000" b="1" dirty="0">
              <a:solidFill>
                <a:schemeClr val="bg1"/>
              </a:solidFill>
            </a:endParaRPr>
          </a:p>
        </p:txBody>
      </p:sp>
      <p:sp>
        <p:nvSpPr>
          <p:cNvPr id="10" name="TextBox 9">
            <a:extLst>
              <a:ext uri="{FF2B5EF4-FFF2-40B4-BE49-F238E27FC236}">
                <a16:creationId xmlns:a16="http://schemas.microsoft.com/office/drawing/2014/main" id="{FABA631D-76AA-40AA-ACEF-3100125CCA37}"/>
              </a:ext>
            </a:extLst>
          </p:cNvPr>
          <p:cNvSpPr txBox="1"/>
          <p:nvPr/>
        </p:nvSpPr>
        <p:spPr>
          <a:xfrm>
            <a:off x="0" y="6571128"/>
            <a:ext cx="12192000" cy="365760"/>
          </a:xfrm>
          <a:prstGeom prst="rect">
            <a:avLst/>
          </a:prstGeom>
          <a:solidFill>
            <a:schemeClr val="accent1">
              <a:lumMod val="50000"/>
            </a:schemeClr>
          </a:solidFill>
        </p:spPr>
        <p:txBody>
          <a:bodyPr wrap="none" rtlCol="0" anchor="ctr" anchorCtr="0">
            <a:noAutofit/>
          </a:bodyPr>
          <a:lstStyle/>
          <a:p>
            <a:r>
              <a:rPr lang="en-US" dirty="0">
                <a:solidFill>
                  <a:schemeClr val="bg1"/>
                </a:solidFill>
              </a:rPr>
              <a:t>CMGT235 Mechanical and Electrical Systems</a:t>
            </a:r>
          </a:p>
        </p:txBody>
      </p:sp>
      <p:sp>
        <p:nvSpPr>
          <p:cNvPr id="11" name="Slide Number Placeholder 8">
            <a:extLst>
              <a:ext uri="{FF2B5EF4-FFF2-40B4-BE49-F238E27FC236}">
                <a16:creationId xmlns:a16="http://schemas.microsoft.com/office/drawing/2014/main" id="{5F484A27-7205-43F1-9D7E-9B7C78D7A1CE}"/>
              </a:ext>
            </a:extLst>
          </p:cNvPr>
          <p:cNvSpPr>
            <a:spLocks noGrp="1"/>
          </p:cNvSpPr>
          <p:nvPr>
            <p:ph type="sldNum" sz="quarter" idx="12"/>
          </p:nvPr>
        </p:nvSpPr>
        <p:spPr>
          <a:xfrm>
            <a:off x="11062446" y="6571763"/>
            <a:ext cx="1129553" cy="365125"/>
          </a:xfrm>
        </p:spPr>
        <p:txBody>
          <a:bodyPr/>
          <a:lstStyle/>
          <a:p>
            <a:fld id="{4FC86C7A-08C2-43F7-9379-B682BE8193DF}" type="slidenum">
              <a:rPr lang="en-US" smtClean="0">
                <a:solidFill>
                  <a:schemeClr val="bg1"/>
                </a:solidFill>
              </a:rPr>
              <a:t>14</a:t>
            </a:fld>
            <a:endParaRPr lang="en-US" dirty="0">
              <a:solidFill>
                <a:schemeClr val="bg1"/>
              </a:solidFill>
            </a:endParaRPr>
          </a:p>
        </p:txBody>
      </p:sp>
    </p:spTree>
    <p:extLst>
      <p:ext uri="{BB962C8B-B14F-4D97-AF65-F5344CB8AC3E}">
        <p14:creationId xmlns:p14="http://schemas.microsoft.com/office/powerpoint/2010/main" val="35328067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822960"/>
            <a:ext cx="8610600" cy="4154984"/>
          </a:xfrm>
          <a:prstGeom prst="rect">
            <a:avLst/>
          </a:prstGeom>
          <a:noFill/>
        </p:spPr>
        <p:txBody>
          <a:bodyPr wrap="square" lIns="91440" rIns="91440" rtlCol="0">
            <a:spAutoFit/>
          </a:bodyPr>
          <a:lstStyle/>
          <a:p>
            <a:r>
              <a:rPr lang="en-US" sz="2400" b="1" i="1" dirty="0"/>
              <a:t>Acrylonitrile-Butadiene- Styrene (ABS) Pipe and Fittings</a:t>
            </a:r>
            <a:endParaRPr lang="en-US" sz="2400" dirty="0"/>
          </a:p>
          <a:p>
            <a:r>
              <a:rPr lang="en-US" sz="2400" dirty="0"/>
              <a:t>Schedule 40 ABS DWV</a:t>
            </a:r>
          </a:p>
          <a:p>
            <a:r>
              <a:rPr lang="en-US" sz="2400" dirty="0"/>
              <a:t>Black plastic</a:t>
            </a:r>
          </a:p>
          <a:p>
            <a:r>
              <a:rPr lang="en-US" sz="2400" dirty="0"/>
              <a:t>Sanitary Drainage and vent piping</a:t>
            </a:r>
          </a:p>
          <a:p>
            <a:r>
              <a:rPr lang="en-US" sz="2400" dirty="0"/>
              <a:t>Aboveground and underground storm water drainage</a:t>
            </a:r>
          </a:p>
          <a:p>
            <a:r>
              <a:rPr lang="en-US" sz="2400" dirty="0"/>
              <a:t>Easier to install and cheaper than metal pipe. Less time needed to rough-in than metal DWV</a:t>
            </a:r>
          </a:p>
          <a:p>
            <a:r>
              <a:rPr lang="en-US" sz="2400" dirty="0"/>
              <a:t>-40°F to 180°F</a:t>
            </a:r>
          </a:p>
          <a:p>
            <a:r>
              <a:rPr lang="en-US" sz="2400" dirty="0"/>
              <a:t>No priming required</a:t>
            </a:r>
          </a:p>
          <a:p>
            <a:r>
              <a:rPr lang="en-US" sz="2400" dirty="0"/>
              <a:t>1 ¼” – 6”</a:t>
            </a:r>
          </a:p>
          <a:p>
            <a:r>
              <a:rPr lang="en-US" sz="2400" dirty="0"/>
              <a:t>10’ and 20’ pipe lengths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73582" y="2528602"/>
            <a:ext cx="2453640" cy="3657600"/>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53200" y="4448842"/>
            <a:ext cx="2316480" cy="1737360"/>
          </a:xfrm>
          <a:prstGeom prst="rect">
            <a:avLst/>
          </a:prstGeom>
        </p:spPr>
      </p:pic>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02061" y="4448842"/>
            <a:ext cx="2604008" cy="1737360"/>
          </a:xfrm>
          <a:prstGeom prst="rect">
            <a:avLst/>
          </a:prstGeom>
        </p:spPr>
      </p:pic>
      <p:sp>
        <p:nvSpPr>
          <p:cNvPr id="10" name="TextBox 9">
            <a:extLst>
              <a:ext uri="{FF2B5EF4-FFF2-40B4-BE49-F238E27FC236}">
                <a16:creationId xmlns:a16="http://schemas.microsoft.com/office/drawing/2014/main" id="{7C82B6D7-9772-455A-8B34-0076D777C04A}"/>
              </a:ext>
            </a:extLst>
          </p:cNvPr>
          <p:cNvSpPr txBox="1"/>
          <p:nvPr/>
        </p:nvSpPr>
        <p:spPr>
          <a:xfrm>
            <a:off x="0" y="0"/>
            <a:ext cx="12192000" cy="646331"/>
          </a:xfrm>
          <a:prstGeom prst="rect">
            <a:avLst/>
          </a:prstGeom>
          <a:solidFill>
            <a:schemeClr val="accent1">
              <a:lumMod val="50000"/>
            </a:schemeClr>
          </a:solidFill>
        </p:spPr>
        <p:txBody>
          <a:bodyPr wrap="none" rtlCol="0" anchor="ctr" anchorCtr="1">
            <a:noAutofit/>
          </a:bodyPr>
          <a:lstStyle/>
          <a:p>
            <a:r>
              <a:rPr lang="en-US" altLang="en-US" sz="4000" b="1" dirty="0">
                <a:solidFill>
                  <a:schemeClr val="bg1"/>
                </a:solidFill>
              </a:rPr>
              <a:t>Plumbing Material</a:t>
            </a:r>
            <a:endParaRPr lang="en-US" sz="4000" b="1" dirty="0">
              <a:solidFill>
                <a:schemeClr val="bg1"/>
              </a:solidFill>
            </a:endParaRPr>
          </a:p>
        </p:txBody>
      </p:sp>
      <p:sp>
        <p:nvSpPr>
          <p:cNvPr id="13" name="TextBox 12">
            <a:extLst>
              <a:ext uri="{FF2B5EF4-FFF2-40B4-BE49-F238E27FC236}">
                <a16:creationId xmlns:a16="http://schemas.microsoft.com/office/drawing/2014/main" id="{D3F9E557-F450-47C2-8356-D30FFBBEDF24}"/>
              </a:ext>
            </a:extLst>
          </p:cNvPr>
          <p:cNvSpPr txBox="1"/>
          <p:nvPr/>
        </p:nvSpPr>
        <p:spPr>
          <a:xfrm>
            <a:off x="0" y="6571128"/>
            <a:ext cx="12192000" cy="365760"/>
          </a:xfrm>
          <a:prstGeom prst="rect">
            <a:avLst/>
          </a:prstGeom>
          <a:solidFill>
            <a:schemeClr val="accent1">
              <a:lumMod val="50000"/>
            </a:schemeClr>
          </a:solidFill>
        </p:spPr>
        <p:txBody>
          <a:bodyPr wrap="none" rtlCol="0" anchor="ctr" anchorCtr="0">
            <a:noAutofit/>
          </a:bodyPr>
          <a:lstStyle/>
          <a:p>
            <a:r>
              <a:rPr lang="en-US" dirty="0">
                <a:solidFill>
                  <a:schemeClr val="bg1"/>
                </a:solidFill>
              </a:rPr>
              <a:t>CMGT235 Mechanical and Electrical Systems</a:t>
            </a:r>
          </a:p>
        </p:txBody>
      </p:sp>
      <p:sp>
        <p:nvSpPr>
          <p:cNvPr id="15" name="Slide Number Placeholder 8">
            <a:extLst>
              <a:ext uri="{FF2B5EF4-FFF2-40B4-BE49-F238E27FC236}">
                <a16:creationId xmlns:a16="http://schemas.microsoft.com/office/drawing/2014/main" id="{21E19BEC-A1EE-4AAA-9420-EE7A9FD71BC4}"/>
              </a:ext>
            </a:extLst>
          </p:cNvPr>
          <p:cNvSpPr>
            <a:spLocks noGrp="1"/>
          </p:cNvSpPr>
          <p:nvPr>
            <p:ph type="sldNum" sz="quarter" idx="12"/>
          </p:nvPr>
        </p:nvSpPr>
        <p:spPr>
          <a:xfrm>
            <a:off x="11062446" y="6571763"/>
            <a:ext cx="1129553" cy="365125"/>
          </a:xfrm>
        </p:spPr>
        <p:txBody>
          <a:bodyPr/>
          <a:lstStyle/>
          <a:p>
            <a:fld id="{4FC86C7A-08C2-43F7-9379-B682BE8193DF}" type="slidenum">
              <a:rPr lang="en-US" smtClean="0">
                <a:solidFill>
                  <a:schemeClr val="bg1"/>
                </a:solidFill>
              </a:rPr>
              <a:t>15</a:t>
            </a:fld>
            <a:endParaRPr lang="en-US" dirty="0">
              <a:solidFill>
                <a:schemeClr val="bg1"/>
              </a:solidFill>
            </a:endParaRPr>
          </a:p>
        </p:txBody>
      </p:sp>
      <p:pic>
        <p:nvPicPr>
          <p:cNvPr id="16" name="Picture 15">
            <a:hlinkClick r:id="rId6" action="ppaction://hlinkfile"/>
            <a:extLst>
              <a:ext uri="{FF2B5EF4-FFF2-40B4-BE49-F238E27FC236}">
                <a16:creationId xmlns:a16="http://schemas.microsoft.com/office/drawing/2014/main" id="{FB336E5D-33EC-42A4-AA61-BBCBFE53F0E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289291" y="822960"/>
            <a:ext cx="2222222" cy="774603"/>
          </a:xfrm>
          <a:prstGeom prst="rect">
            <a:avLst/>
          </a:prstGeom>
        </p:spPr>
      </p:pic>
    </p:spTree>
    <p:extLst>
      <p:ext uri="{BB962C8B-B14F-4D97-AF65-F5344CB8AC3E}">
        <p14:creationId xmlns:p14="http://schemas.microsoft.com/office/powerpoint/2010/main" val="5626660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12" y="822960"/>
            <a:ext cx="12187287" cy="4524315"/>
          </a:xfrm>
          <a:prstGeom prst="rect">
            <a:avLst/>
          </a:prstGeom>
          <a:noFill/>
        </p:spPr>
        <p:txBody>
          <a:bodyPr wrap="square" lIns="91440" rIns="91440" rtlCol="0">
            <a:spAutoFit/>
          </a:bodyPr>
          <a:lstStyle/>
          <a:p>
            <a:r>
              <a:rPr lang="en-US" sz="2400" b="1" i="1" dirty="0"/>
              <a:t>Polyvinyl Chloride (PVC) Pipe and Fittings</a:t>
            </a:r>
            <a:endParaRPr lang="en-US" sz="2400" dirty="0"/>
          </a:p>
          <a:p>
            <a:r>
              <a:rPr lang="en-US" sz="2400" dirty="0"/>
              <a:t>Schedule 40 PVC DWV</a:t>
            </a:r>
          </a:p>
          <a:p>
            <a:r>
              <a:rPr lang="en-US" sz="2400" dirty="0"/>
              <a:t>White plastic</a:t>
            </a:r>
          </a:p>
          <a:p>
            <a:r>
              <a:rPr lang="en-US" sz="2400" dirty="0"/>
              <a:t>Sanitary Drainage and vent piping</a:t>
            </a:r>
          </a:p>
          <a:p>
            <a:r>
              <a:rPr lang="en-US" sz="2400" dirty="0"/>
              <a:t>Aboveground and underground storm water drainage</a:t>
            </a:r>
          </a:p>
          <a:p>
            <a:r>
              <a:rPr lang="en-US" sz="2400" dirty="0"/>
              <a:t>Water mains</a:t>
            </a:r>
          </a:p>
          <a:p>
            <a:r>
              <a:rPr lang="en-US" sz="2400" dirty="0"/>
              <a:t>Water service lines</a:t>
            </a:r>
          </a:p>
          <a:p>
            <a:r>
              <a:rPr lang="en-US" sz="2400" dirty="0"/>
              <a:t>Joined by solvent cementing</a:t>
            </a:r>
          </a:p>
          <a:p>
            <a:r>
              <a:rPr lang="en-US" sz="2400" dirty="0"/>
              <a:t>1 ¼” – 6”</a:t>
            </a:r>
          </a:p>
          <a:p>
            <a:r>
              <a:rPr lang="en-US" sz="2400" dirty="0"/>
              <a:t>10’ and 20’ pipe lengths</a:t>
            </a:r>
          </a:p>
          <a:p>
            <a:r>
              <a:rPr lang="en-US" sz="2400" dirty="0"/>
              <a:t>Up to 16” available – underground drainage piping</a:t>
            </a:r>
          </a:p>
          <a:p>
            <a:r>
              <a:rPr lang="en-US" sz="2400" dirty="0"/>
              <a:t>ABS can only be joined to PVC using the proper transition coupling</a:t>
            </a:r>
          </a:p>
        </p:txBody>
      </p:sp>
      <p:pic>
        <p:nvPicPr>
          <p:cNvPr id="11" name="Picture 10"/>
          <p:cNvPicPr/>
          <p:nvPr/>
        </p:nvPicPr>
        <p:blipFill>
          <a:blip r:embed="rId3">
            <a:extLst>
              <a:ext uri="{28A0092B-C50C-407E-A947-70E740481C1C}">
                <a14:useLocalDpi xmlns:a14="http://schemas.microsoft.com/office/drawing/2010/main" val="0"/>
              </a:ext>
            </a:extLst>
          </a:blip>
          <a:stretch>
            <a:fillRect/>
          </a:stretch>
        </p:blipFill>
        <p:spPr>
          <a:xfrm>
            <a:off x="8763000" y="2438400"/>
            <a:ext cx="2651760" cy="1351915"/>
          </a:xfrm>
          <a:prstGeom prst="rect">
            <a:avLst/>
          </a:prstGeom>
        </p:spPr>
      </p:pic>
      <p:sp>
        <p:nvSpPr>
          <p:cNvPr id="9" name="TextBox 8">
            <a:extLst>
              <a:ext uri="{FF2B5EF4-FFF2-40B4-BE49-F238E27FC236}">
                <a16:creationId xmlns:a16="http://schemas.microsoft.com/office/drawing/2014/main" id="{AD360F93-D6AA-4D56-BC35-346871AFCCBC}"/>
              </a:ext>
            </a:extLst>
          </p:cNvPr>
          <p:cNvSpPr txBox="1"/>
          <p:nvPr/>
        </p:nvSpPr>
        <p:spPr>
          <a:xfrm>
            <a:off x="0" y="0"/>
            <a:ext cx="12192000" cy="646331"/>
          </a:xfrm>
          <a:prstGeom prst="rect">
            <a:avLst/>
          </a:prstGeom>
          <a:solidFill>
            <a:schemeClr val="accent1">
              <a:lumMod val="50000"/>
            </a:schemeClr>
          </a:solidFill>
        </p:spPr>
        <p:txBody>
          <a:bodyPr wrap="none" rtlCol="0" anchor="ctr" anchorCtr="1">
            <a:noAutofit/>
          </a:bodyPr>
          <a:lstStyle/>
          <a:p>
            <a:r>
              <a:rPr lang="en-US" altLang="en-US" sz="4000" b="1" dirty="0">
                <a:solidFill>
                  <a:schemeClr val="bg1"/>
                </a:solidFill>
              </a:rPr>
              <a:t>Plumbing Material</a:t>
            </a:r>
            <a:endParaRPr lang="en-US" sz="4000" b="1" dirty="0">
              <a:solidFill>
                <a:schemeClr val="bg1"/>
              </a:solidFill>
            </a:endParaRPr>
          </a:p>
        </p:txBody>
      </p:sp>
      <p:sp>
        <p:nvSpPr>
          <p:cNvPr id="10" name="TextBox 9">
            <a:extLst>
              <a:ext uri="{FF2B5EF4-FFF2-40B4-BE49-F238E27FC236}">
                <a16:creationId xmlns:a16="http://schemas.microsoft.com/office/drawing/2014/main" id="{3D06482E-8377-4A47-87C8-6C0CC05902B1}"/>
              </a:ext>
            </a:extLst>
          </p:cNvPr>
          <p:cNvSpPr txBox="1"/>
          <p:nvPr/>
        </p:nvSpPr>
        <p:spPr>
          <a:xfrm>
            <a:off x="0" y="6571128"/>
            <a:ext cx="12192000" cy="365760"/>
          </a:xfrm>
          <a:prstGeom prst="rect">
            <a:avLst/>
          </a:prstGeom>
          <a:solidFill>
            <a:schemeClr val="accent1">
              <a:lumMod val="50000"/>
            </a:schemeClr>
          </a:solidFill>
        </p:spPr>
        <p:txBody>
          <a:bodyPr wrap="none" rtlCol="0" anchor="ctr" anchorCtr="0">
            <a:noAutofit/>
          </a:bodyPr>
          <a:lstStyle/>
          <a:p>
            <a:r>
              <a:rPr lang="en-US" dirty="0">
                <a:solidFill>
                  <a:schemeClr val="bg1"/>
                </a:solidFill>
              </a:rPr>
              <a:t>CMGT235 Mechanical and Electrical Systems</a:t>
            </a:r>
          </a:p>
        </p:txBody>
      </p:sp>
      <p:sp>
        <p:nvSpPr>
          <p:cNvPr id="12" name="Slide Number Placeholder 8">
            <a:extLst>
              <a:ext uri="{FF2B5EF4-FFF2-40B4-BE49-F238E27FC236}">
                <a16:creationId xmlns:a16="http://schemas.microsoft.com/office/drawing/2014/main" id="{2C2A1699-0263-460A-BE01-98C2C025CD11}"/>
              </a:ext>
            </a:extLst>
          </p:cNvPr>
          <p:cNvSpPr>
            <a:spLocks noGrp="1"/>
          </p:cNvSpPr>
          <p:nvPr>
            <p:ph type="sldNum" sz="quarter" idx="12"/>
          </p:nvPr>
        </p:nvSpPr>
        <p:spPr>
          <a:xfrm>
            <a:off x="11062446" y="6571763"/>
            <a:ext cx="1129553" cy="365125"/>
          </a:xfrm>
        </p:spPr>
        <p:txBody>
          <a:bodyPr/>
          <a:lstStyle/>
          <a:p>
            <a:fld id="{4FC86C7A-08C2-43F7-9379-B682BE8193DF}" type="slidenum">
              <a:rPr lang="en-US" smtClean="0">
                <a:solidFill>
                  <a:schemeClr val="bg1"/>
                </a:solidFill>
              </a:rPr>
              <a:t>16</a:t>
            </a:fld>
            <a:endParaRPr lang="en-US" dirty="0">
              <a:solidFill>
                <a:schemeClr val="bg1"/>
              </a:solidFill>
            </a:endParaRPr>
          </a:p>
        </p:txBody>
      </p:sp>
      <p:pic>
        <p:nvPicPr>
          <p:cNvPr id="13" name="Picture 12">
            <a:hlinkClick r:id="rId4" action="ppaction://hlinkfile"/>
            <a:extLst>
              <a:ext uri="{FF2B5EF4-FFF2-40B4-BE49-F238E27FC236}">
                <a16:creationId xmlns:a16="http://schemas.microsoft.com/office/drawing/2014/main" id="{5F24DB1F-8F0E-4E0F-973F-98FF660AC8C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89291" y="822960"/>
            <a:ext cx="2222222" cy="774603"/>
          </a:xfrm>
          <a:prstGeom prst="rect">
            <a:avLst/>
          </a:prstGeom>
        </p:spPr>
      </p:pic>
    </p:spTree>
    <p:extLst>
      <p:ext uri="{BB962C8B-B14F-4D97-AF65-F5344CB8AC3E}">
        <p14:creationId xmlns:p14="http://schemas.microsoft.com/office/powerpoint/2010/main" val="41187077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822960"/>
            <a:ext cx="12192000" cy="4154984"/>
          </a:xfrm>
          <a:prstGeom prst="rect">
            <a:avLst/>
          </a:prstGeom>
          <a:noFill/>
        </p:spPr>
        <p:txBody>
          <a:bodyPr wrap="square" lIns="91440" rIns="91440" rtlCol="0">
            <a:spAutoFit/>
          </a:bodyPr>
          <a:lstStyle/>
          <a:p>
            <a:r>
              <a:rPr lang="en-US" sz="2400" b="1" i="1" dirty="0"/>
              <a:t>Chlorinated Polyvinyl Chloride (CPVC) Pipe and Fittings</a:t>
            </a:r>
            <a:endParaRPr lang="en-US" sz="2400" dirty="0"/>
          </a:p>
          <a:p>
            <a:r>
              <a:rPr lang="en-US" sz="2400" dirty="0"/>
              <a:t>Cream-colored thermoplastic</a:t>
            </a:r>
          </a:p>
          <a:p>
            <a:r>
              <a:rPr lang="en-US" sz="2400" dirty="0"/>
              <a:t>Commonly used for hot and cold water distribution</a:t>
            </a:r>
          </a:p>
          <a:p>
            <a:r>
              <a:rPr lang="en-US" sz="2400" dirty="0"/>
              <a:t>Potable water distribution</a:t>
            </a:r>
          </a:p>
          <a:p>
            <a:r>
              <a:rPr lang="en-US" sz="2400" dirty="0"/>
              <a:t>Fire Suppression Materials</a:t>
            </a:r>
          </a:p>
          <a:p>
            <a:r>
              <a:rPr lang="en-US" sz="2400" dirty="0"/>
              <a:t>Industry fluid handling</a:t>
            </a:r>
          </a:p>
          <a:p>
            <a:r>
              <a:rPr lang="en-US" sz="2400" dirty="0"/>
              <a:t>Rated for 180°F at 100 psi of pressure</a:t>
            </a:r>
          </a:p>
          <a:p>
            <a:r>
              <a:rPr lang="en-US" sz="2400" dirty="0"/>
              <a:t>Joined by solvent cementing</a:t>
            </a:r>
          </a:p>
          <a:p>
            <a:r>
              <a:rPr lang="en-US" sz="2400" dirty="0"/>
              <a:t>½” to 12”</a:t>
            </a:r>
          </a:p>
          <a:p>
            <a:r>
              <a:rPr lang="en-US" sz="2400" dirty="0"/>
              <a:t>Schedule 40 and Schedule 80</a:t>
            </a:r>
          </a:p>
          <a:p>
            <a:r>
              <a:rPr lang="en-US" sz="2400" dirty="0"/>
              <a:t>10’ pipe length</a:t>
            </a: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47646" y="2148274"/>
            <a:ext cx="4114800" cy="3465576"/>
          </a:xfrm>
          <a:prstGeom prst="rect">
            <a:avLst/>
          </a:prstGeom>
        </p:spPr>
      </p:pic>
      <p:sp>
        <p:nvSpPr>
          <p:cNvPr id="9" name="TextBox 8">
            <a:extLst>
              <a:ext uri="{FF2B5EF4-FFF2-40B4-BE49-F238E27FC236}">
                <a16:creationId xmlns:a16="http://schemas.microsoft.com/office/drawing/2014/main" id="{E4DDC5F7-40DA-4C3B-9245-8061B614CC9A}"/>
              </a:ext>
            </a:extLst>
          </p:cNvPr>
          <p:cNvSpPr txBox="1"/>
          <p:nvPr/>
        </p:nvSpPr>
        <p:spPr>
          <a:xfrm>
            <a:off x="0" y="0"/>
            <a:ext cx="12192000" cy="646331"/>
          </a:xfrm>
          <a:prstGeom prst="rect">
            <a:avLst/>
          </a:prstGeom>
          <a:solidFill>
            <a:schemeClr val="accent1">
              <a:lumMod val="50000"/>
            </a:schemeClr>
          </a:solidFill>
        </p:spPr>
        <p:txBody>
          <a:bodyPr wrap="none" rtlCol="0" anchor="ctr" anchorCtr="1">
            <a:noAutofit/>
          </a:bodyPr>
          <a:lstStyle/>
          <a:p>
            <a:r>
              <a:rPr lang="en-US" altLang="en-US" sz="4000" b="1" dirty="0">
                <a:solidFill>
                  <a:schemeClr val="bg1"/>
                </a:solidFill>
              </a:rPr>
              <a:t>Plumbing Material</a:t>
            </a:r>
            <a:endParaRPr lang="en-US" sz="4000" b="1" dirty="0">
              <a:solidFill>
                <a:schemeClr val="bg1"/>
              </a:solidFill>
            </a:endParaRPr>
          </a:p>
        </p:txBody>
      </p:sp>
      <p:sp>
        <p:nvSpPr>
          <p:cNvPr id="11" name="TextBox 10">
            <a:extLst>
              <a:ext uri="{FF2B5EF4-FFF2-40B4-BE49-F238E27FC236}">
                <a16:creationId xmlns:a16="http://schemas.microsoft.com/office/drawing/2014/main" id="{E5BBC595-AEBF-4474-BD97-69F4C8050819}"/>
              </a:ext>
            </a:extLst>
          </p:cNvPr>
          <p:cNvSpPr txBox="1"/>
          <p:nvPr/>
        </p:nvSpPr>
        <p:spPr>
          <a:xfrm>
            <a:off x="0" y="6571128"/>
            <a:ext cx="12192000" cy="365760"/>
          </a:xfrm>
          <a:prstGeom prst="rect">
            <a:avLst/>
          </a:prstGeom>
          <a:solidFill>
            <a:schemeClr val="accent1">
              <a:lumMod val="50000"/>
            </a:schemeClr>
          </a:solidFill>
        </p:spPr>
        <p:txBody>
          <a:bodyPr wrap="none" rtlCol="0" anchor="ctr" anchorCtr="0">
            <a:noAutofit/>
          </a:bodyPr>
          <a:lstStyle/>
          <a:p>
            <a:r>
              <a:rPr lang="en-US" dirty="0">
                <a:solidFill>
                  <a:schemeClr val="bg1"/>
                </a:solidFill>
              </a:rPr>
              <a:t>CMGT235 Mechanical and Electrical Systems</a:t>
            </a:r>
          </a:p>
        </p:txBody>
      </p:sp>
      <p:sp>
        <p:nvSpPr>
          <p:cNvPr id="12" name="Slide Number Placeholder 8">
            <a:extLst>
              <a:ext uri="{FF2B5EF4-FFF2-40B4-BE49-F238E27FC236}">
                <a16:creationId xmlns:a16="http://schemas.microsoft.com/office/drawing/2014/main" id="{A0964BF8-7A09-43F8-A7D1-2DC23C2170F1}"/>
              </a:ext>
            </a:extLst>
          </p:cNvPr>
          <p:cNvSpPr>
            <a:spLocks noGrp="1"/>
          </p:cNvSpPr>
          <p:nvPr>
            <p:ph type="sldNum" sz="quarter" idx="12"/>
          </p:nvPr>
        </p:nvSpPr>
        <p:spPr>
          <a:xfrm>
            <a:off x="11062446" y="6571763"/>
            <a:ext cx="1129553" cy="365125"/>
          </a:xfrm>
        </p:spPr>
        <p:txBody>
          <a:bodyPr/>
          <a:lstStyle/>
          <a:p>
            <a:fld id="{4FC86C7A-08C2-43F7-9379-B682BE8193DF}" type="slidenum">
              <a:rPr lang="en-US" smtClean="0">
                <a:solidFill>
                  <a:schemeClr val="bg1"/>
                </a:solidFill>
              </a:rPr>
              <a:t>17</a:t>
            </a:fld>
            <a:endParaRPr lang="en-US" dirty="0">
              <a:solidFill>
                <a:schemeClr val="bg1"/>
              </a:solidFill>
            </a:endParaRPr>
          </a:p>
        </p:txBody>
      </p:sp>
      <p:pic>
        <p:nvPicPr>
          <p:cNvPr id="13" name="Picture 12">
            <a:hlinkClick r:id="rId4" action="ppaction://hlinkfile"/>
            <a:extLst>
              <a:ext uri="{FF2B5EF4-FFF2-40B4-BE49-F238E27FC236}">
                <a16:creationId xmlns:a16="http://schemas.microsoft.com/office/drawing/2014/main" id="{0BC7A91E-E8C5-4F87-B650-1CAB670CD6B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89291" y="822960"/>
            <a:ext cx="2222222" cy="774603"/>
          </a:xfrm>
          <a:prstGeom prst="rect">
            <a:avLst/>
          </a:prstGeom>
        </p:spPr>
      </p:pic>
    </p:spTree>
    <p:extLst>
      <p:ext uri="{BB962C8B-B14F-4D97-AF65-F5344CB8AC3E}">
        <p14:creationId xmlns:p14="http://schemas.microsoft.com/office/powerpoint/2010/main" val="31442969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822960"/>
            <a:ext cx="12192000" cy="3785652"/>
          </a:xfrm>
          <a:prstGeom prst="rect">
            <a:avLst/>
          </a:prstGeom>
          <a:noFill/>
        </p:spPr>
        <p:txBody>
          <a:bodyPr wrap="square" lIns="91440" rIns="91440" rtlCol="0">
            <a:spAutoFit/>
          </a:bodyPr>
          <a:lstStyle/>
          <a:p>
            <a:r>
              <a:rPr lang="en-US" sz="2400" b="1" i="1" dirty="0"/>
              <a:t>Cross-Linked Polyethylene (PEX) Pipe and Fittings</a:t>
            </a:r>
            <a:endParaRPr lang="en-US" sz="2400" dirty="0"/>
          </a:p>
          <a:p>
            <a:r>
              <a:rPr lang="en-US" sz="2400" dirty="0"/>
              <a:t>Water Service piping</a:t>
            </a:r>
          </a:p>
          <a:p>
            <a:r>
              <a:rPr lang="en-US" sz="2400" dirty="0"/>
              <a:t>Hot and cold water distribution</a:t>
            </a:r>
          </a:p>
          <a:p>
            <a:r>
              <a:rPr lang="en-US" sz="2400" dirty="0"/>
              <a:t>¼” to 2”</a:t>
            </a:r>
          </a:p>
          <a:p>
            <a:r>
              <a:rPr lang="en-US" sz="2400" dirty="0"/>
              <a:t>Straight lengths of 20’</a:t>
            </a:r>
          </a:p>
          <a:p>
            <a:r>
              <a:rPr lang="en-US" sz="2400" dirty="0"/>
              <a:t>Coils of 100’, 300’, 400’, 500’, and 1000’</a:t>
            </a:r>
          </a:p>
          <a:p>
            <a:r>
              <a:rPr lang="en-US" sz="2400" dirty="0"/>
              <a:t>Fast to install</a:t>
            </a:r>
          </a:p>
          <a:p>
            <a:r>
              <a:rPr lang="en-US" sz="2400" dirty="0"/>
              <a:t>Corrosion resistance</a:t>
            </a:r>
          </a:p>
          <a:p>
            <a:r>
              <a:rPr lang="en-US" sz="2400" dirty="0"/>
              <a:t>Superior strength</a:t>
            </a:r>
          </a:p>
          <a:p>
            <a:r>
              <a:rPr lang="en-US" sz="2400" dirty="0"/>
              <a:t>High-temperature and high-pressure resistant</a:t>
            </a:r>
          </a:p>
        </p:txBody>
      </p:sp>
      <p:pic>
        <p:nvPicPr>
          <p:cNvPr id="8" name="Picture 7"/>
          <p:cNvPicPr/>
          <p:nvPr/>
        </p:nvPicPr>
        <p:blipFill>
          <a:blip r:embed="rId3">
            <a:extLst>
              <a:ext uri="{28A0092B-C50C-407E-A947-70E740481C1C}">
                <a14:useLocalDpi xmlns:a14="http://schemas.microsoft.com/office/drawing/2010/main" val="0"/>
              </a:ext>
            </a:extLst>
          </a:blip>
          <a:stretch>
            <a:fillRect/>
          </a:stretch>
        </p:blipFill>
        <p:spPr>
          <a:xfrm>
            <a:off x="8153400" y="2715786"/>
            <a:ext cx="3108960" cy="1663065"/>
          </a:xfrm>
          <a:prstGeom prst="rect">
            <a:avLst/>
          </a:prstGeom>
        </p:spPr>
      </p:pic>
      <p:sp>
        <p:nvSpPr>
          <p:cNvPr id="10" name="TextBox 9">
            <a:extLst>
              <a:ext uri="{FF2B5EF4-FFF2-40B4-BE49-F238E27FC236}">
                <a16:creationId xmlns:a16="http://schemas.microsoft.com/office/drawing/2014/main" id="{C693A5B9-4B63-41A5-95DF-7D31FB4F6E1A}"/>
              </a:ext>
            </a:extLst>
          </p:cNvPr>
          <p:cNvSpPr txBox="1"/>
          <p:nvPr/>
        </p:nvSpPr>
        <p:spPr>
          <a:xfrm>
            <a:off x="0" y="0"/>
            <a:ext cx="12192000" cy="646331"/>
          </a:xfrm>
          <a:prstGeom prst="rect">
            <a:avLst/>
          </a:prstGeom>
          <a:solidFill>
            <a:schemeClr val="accent1">
              <a:lumMod val="50000"/>
            </a:schemeClr>
          </a:solidFill>
        </p:spPr>
        <p:txBody>
          <a:bodyPr wrap="none" rtlCol="0" anchor="ctr" anchorCtr="1">
            <a:noAutofit/>
          </a:bodyPr>
          <a:lstStyle/>
          <a:p>
            <a:r>
              <a:rPr lang="en-US" altLang="en-US" sz="4000" b="1" dirty="0">
                <a:solidFill>
                  <a:schemeClr val="bg1"/>
                </a:solidFill>
              </a:rPr>
              <a:t>Plumbing Material</a:t>
            </a:r>
            <a:endParaRPr lang="en-US" sz="4000" b="1" dirty="0">
              <a:solidFill>
                <a:schemeClr val="bg1"/>
              </a:solidFill>
            </a:endParaRPr>
          </a:p>
        </p:txBody>
      </p:sp>
      <p:sp>
        <p:nvSpPr>
          <p:cNvPr id="11" name="TextBox 10">
            <a:extLst>
              <a:ext uri="{FF2B5EF4-FFF2-40B4-BE49-F238E27FC236}">
                <a16:creationId xmlns:a16="http://schemas.microsoft.com/office/drawing/2014/main" id="{95D0E4CA-F7C9-4EF1-BFC6-56181C5DD48D}"/>
              </a:ext>
            </a:extLst>
          </p:cNvPr>
          <p:cNvSpPr txBox="1"/>
          <p:nvPr/>
        </p:nvSpPr>
        <p:spPr>
          <a:xfrm>
            <a:off x="0" y="6571128"/>
            <a:ext cx="12192000" cy="365760"/>
          </a:xfrm>
          <a:prstGeom prst="rect">
            <a:avLst/>
          </a:prstGeom>
          <a:solidFill>
            <a:schemeClr val="accent1">
              <a:lumMod val="50000"/>
            </a:schemeClr>
          </a:solidFill>
        </p:spPr>
        <p:txBody>
          <a:bodyPr wrap="none" rtlCol="0" anchor="ctr" anchorCtr="0">
            <a:noAutofit/>
          </a:bodyPr>
          <a:lstStyle/>
          <a:p>
            <a:r>
              <a:rPr lang="en-US" dirty="0">
                <a:solidFill>
                  <a:schemeClr val="bg1"/>
                </a:solidFill>
              </a:rPr>
              <a:t>CMGT235 Mechanical and Electrical Systems</a:t>
            </a:r>
          </a:p>
        </p:txBody>
      </p:sp>
      <p:sp>
        <p:nvSpPr>
          <p:cNvPr id="12" name="Slide Number Placeholder 8">
            <a:extLst>
              <a:ext uri="{FF2B5EF4-FFF2-40B4-BE49-F238E27FC236}">
                <a16:creationId xmlns:a16="http://schemas.microsoft.com/office/drawing/2014/main" id="{D4F922BA-E193-4710-AE73-D845137BFEE2}"/>
              </a:ext>
            </a:extLst>
          </p:cNvPr>
          <p:cNvSpPr>
            <a:spLocks noGrp="1"/>
          </p:cNvSpPr>
          <p:nvPr>
            <p:ph type="sldNum" sz="quarter" idx="12"/>
          </p:nvPr>
        </p:nvSpPr>
        <p:spPr>
          <a:xfrm>
            <a:off x="11062446" y="6571763"/>
            <a:ext cx="1129553" cy="365125"/>
          </a:xfrm>
        </p:spPr>
        <p:txBody>
          <a:bodyPr/>
          <a:lstStyle/>
          <a:p>
            <a:fld id="{4FC86C7A-08C2-43F7-9379-B682BE8193DF}" type="slidenum">
              <a:rPr lang="en-US" smtClean="0">
                <a:solidFill>
                  <a:schemeClr val="bg1"/>
                </a:solidFill>
              </a:rPr>
              <a:t>18</a:t>
            </a:fld>
            <a:endParaRPr lang="en-US" dirty="0">
              <a:solidFill>
                <a:schemeClr val="bg1"/>
              </a:solidFill>
            </a:endParaRPr>
          </a:p>
        </p:txBody>
      </p:sp>
      <p:pic>
        <p:nvPicPr>
          <p:cNvPr id="13" name="Picture 12">
            <a:hlinkClick r:id="rId4" action="ppaction://hlinkfile"/>
            <a:extLst>
              <a:ext uri="{FF2B5EF4-FFF2-40B4-BE49-F238E27FC236}">
                <a16:creationId xmlns:a16="http://schemas.microsoft.com/office/drawing/2014/main" id="{09BC6770-BA87-4EFA-B903-BD6A32409A5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89291" y="822960"/>
            <a:ext cx="2222222" cy="774603"/>
          </a:xfrm>
          <a:prstGeom prst="rect">
            <a:avLst/>
          </a:prstGeom>
        </p:spPr>
      </p:pic>
    </p:spTree>
    <p:extLst>
      <p:ext uri="{BB962C8B-B14F-4D97-AF65-F5344CB8AC3E}">
        <p14:creationId xmlns:p14="http://schemas.microsoft.com/office/powerpoint/2010/main" val="28469097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822960"/>
            <a:ext cx="12192000" cy="461665"/>
          </a:xfrm>
          <a:prstGeom prst="rect">
            <a:avLst/>
          </a:prstGeom>
          <a:noFill/>
        </p:spPr>
        <p:txBody>
          <a:bodyPr wrap="square" lIns="91440" rIns="91440" rtlCol="0">
            <a:spAutoFit/>
          </a:bodyPr>
          <a:lstStyle/>
          <a:p>
            <a:r>
              <a:rPr lang="en-US" sz="2400" dirty="0"/>
              <a:t>Cross-Linked Polyethylene (PEX)</a:t>
            </a:r>
          </a:p>
        </p:txBody>
      </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18560" y="1600200"/>
            <a:ext cx="4754880" cy="4000688"/>
          </a:xfrm>
          <a:prstGeom prst="rect">
            <a:avLst/>
          </a:prstGeom>
        </p:spPr>
      </p:pic>
      <p:sp>
        <p:nvSpPr>
          <p:cNvPr id="10" name="TextBox 9">
            <a:extLst>
              <a:ext uri="{FF2B5EF4-FFF2-40B4-BE49-F238E27FC236}">
                <a16:creationId xmlns:a16="http://schemas.microsoft.com/office/drawing/2014/main" id="{3E39C9B1-C68D-475B-97DC-DC2553290380}"/>
              </a:ext>
            </a:extLst>
          </p:cNvPr>
          <p:cNvSpPr txBox="1"/>
          <p:nvPr/>
        </p:nvSpPr>
        <p:spPr>
          <a:xfrm>
            <a:off x="0" y="0"/>
            <a:ext cx="12192000" cy="646331"/>
          </a:xfrm>
          <a:prstGeom prst="rect">
            <a:avLst/>
          </a:prstGeom>
          <a:solidFill>
            <a:schemeClr val="accent1">
              <a:lumMod val="50000"/>
            </a:schemeClr>
          </a:solidFill>
        </p:spPr>
        <p:txBody>
          <a:bodyPr wrap="none" rtlCol="0" anchor="ctr" anchorCtr="1">
            <a:noAutofit/>
          </a:bodyPr>
          <a:lstStyle/>
          <a:p>
            <a:r>
              <a:rPr lang="en-US" altLang="en-US" sz="4000" b="1" dirty="0">
                <a:solidFill>
                  <a:schemeClr val="bg1"/>
                </a:solidFill>
              </a:rPr>
              <a:t>Plumbing Material</a:t>
            </a:r>
            <a:endParaRPr lang="en-US" sz="4000" b="1" dirty="0">
              <a:solidFill>
                <a:schemeClr val="bg1"/>
              </a:solidFill>
            </a:endParaRPr>
          </a:p>
        </p:txBody>
      </p:sp>
      <p:sp>
        <p:nvSpPr>
          <p:cNvPr id="11" name="TextBox 10">
            <a:extLst>
              <a:ext uri="{FF2B5EF4-FFF2-40B4-BE49-F238E27FC236}">
                <a16:creationId xmlns:a16="http://schemas.microsoft.com/office/drawing/2014/main" id="{AA008C23-DBB0-4226-9AB9-68491401053A}"/>
              </a:ext>
            </a:extLst>
          </p:cNvPr>
          <p:cNvSpPr txBox="1"/>
          <p:nvPr/>
        </p:nvSpPr>
        <p:spPr>
          <a:xfrm>
            <a:off x="0" y="6571128"/>
            <a:ext cx="12192000" cy="365760"/>
          </a:xfrm>
          <a:prstGeom prst="rect">
            <a:avLst/>
          </a:prstGeom>
          <a:solidFill>
            <a:schemeClr val="accent1">
              <a:lumMod val="50000"/>
            </a:schemeClr>
          </a:solidFill>
        </p:spPr>
        <p:txBody>
          <a:bodyPr wrap="none" rtlCol="0" anchor="ctr" anchorCtr="0">
            <a:noAutofit/>
          </a:bodyPr>
          <a:lstStyle/>
          <a:p>
            <a:r>
              <a:rPr lang="en-US" dirty="0">
                <a:solidFill>
                  <a:schemeClr val="bg1"/>
                </a:solidFill>
              </a:rPr>
              <a:t>CMGT235 Mechanical and Electrical Systems</a:t>
            </a:r>
          </a:p>
        </p:txBody>
      </p:sp>
      <p:sp>
        <p:nvSpPr>
          <p:cNvPr id="12" name="Slide Number Placeholder 8">
            <a:extLst>
              <a:ext uri="{FF2B5EF4-FFF2-40B4-BE49-F238E27FC236}">
                <a16:creationId xmlns:a16="http://schemas.microsoft.com/office/drawing/2014/main" id="{5B902B8C-808B-4ED8-B50A-C0E9741D5FCA}"/>
              </a:ext>
            </a:extLst>
          </p:cNvPr>
          <p:cNvSpPr>
            <a:spLocks noGrp="1"/>
          </p:cNvSpPr>
          <p:nvPr>
            <p:ph type="sldNum" sz="quarter" idx="12"/>
          </p:nvPr>
        </p:nvSpPr>
        <p:spPr>
          <a:xfrm>
            <a:off x="11062446" y="6571763"/>
            <a:ext cx="1129553" cy="365125"/>
          </a:xfrm>
        </p:spPr>
        <p:txBody>
          <a:bodyPr/>
          <a:lstStyle/>
          <a:p>
            <a:fld id="{4FC86C7A-08C2-43F7-9379-B682BE8193DF}" type="slidenum">
              <a:rPr lang="en-US" smtClean="0">
                <a:solidFill>
                  <a:schemeClr val="bg1"/>
                </a:solidFill>
              </a:rPr>
              <a:t>19</a:t>
            </a:fld>
            <a:endParaRPr lang="en-US" dirty="0">
              <a:solidFill>
                <a:schemeClr val="bg1"/>
              </a:solidFill>
            </a:endParaRPr>
          </a:p>
        </p:txBody>
      </p:sp>
    </p:spTree>
    <p:extLst>
      <p:ext uri="{BB962C8B-B14F-4D97-AF65-F5344CB8AC3E}">
        <p14:creationId xmlns:p14="http://schemas.microsoft.com/office/powerpoint/2010/main" val="16789623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8534400" y="6492876"/>
            <a:ext cx="2133600" cy="365125"/>
          </a:xfrm>
        </p:spPr>
        <p:txBody>
          <a:bodyPr/>
          <a:lstStyle/>
          <a:p>
            <a:fld id="{393A0BCC-DBB6-44EA-AA08-F8A4FB5A5F40}" type="slidenum">
              <a:rPr lang="en-US" smtClean="0"/>
              <a:t>2</a:t>
            </a:fld>
            <a:endParaRPr lang="en-US" dirty="0"/>
          </a:p>
        </p:txBody>
      </p:sp>
      <p:sp>
        <p:nvSpPr>
          <p:cNvPr id="8" name="TextBox 7">
            <a:extLst>
              <a:ext uri="{FF2B5EF4-FFF2-40B4-BE49-F238E27FC236}">
                <a16:creationId xmlns:a16="http://schemas.microsoft.com/office/drawing/2014/main" id="{A21E3EAF-E67E-4617-92FE-B77AD06793F9}"/>
              </a:ext>
            </a:extLst>
          </p:cNvPr>
          <p:cNvSpPr txBox="1"/>
          <p:nvPr/>
        </p:nvSpPr>
        <p:spPr>
          <a:xfrm>
            <a:off x="0" y="6571128"/>
            <a:ext cx="12192000" cy="365760"/>
          </a:xfrm>
          <a:prstGeom prst="rect">
            <a:avLst/>
          </a:prstGeom>
          <a:solidFill>
            <a:schemeClr val="accent1">
              <a:lumMod val="50000"/>
            </a:schemeClr>
          </a:solidFill>
        </p:spPr>
        <p:txBody>
          <a:bodyPr wrap="none" rtlCol="0" anchor="ctr" anchorCtr="0">
            <a:noAutofit/>
          </a:bodyPr>
          <a:lstStyle/>
          <a:p>
            <a:r>
              <a:rPr lang="en-US" dirty="0">
                <a:solidFill>
                  <a:schemeClr val="bg1"/>
                </a:solidFill>
              </a:rPr>
              <a:t>CMGT235 Mechanical and Electrical Systems</a:t>
            </a:r>
          </a:p>
        </p:txBody>
      </p:sp>
      <p:sp>
        <p:nvSpPr>
          <p:cNvPr id="10" name="Slide Number Placeholder 8">
            <a:extLst>
              <a:ext uri="{FF2B5EF4-FFF2-40B4-BE49-F238E27FC236}">
                <a16:creationId xmlns:a16="http://schemas.microsoft.com/office/drawing/2014/main" id="{87859756-9A15-44EB-9694-43C1E0EE44EC}"/>
              </a:ext>
            </a:extLst>
          </p:cNvPr>
          <p:cNvSpPr txBox="1">
            <a:spLocks/>
          </p:cNvSpPr>
          <p:nvPr/>
        </p:nvSpPr>
        <p:spPr>
          <a:xfrm>
            <a:off x="11062446" y="6571763"/>
            <a:ext cx="1129553"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FC86C7A-08C2-43F7-9379-B682BE8193DF}" type="slidenum">
              <a:rPr lang="en-US" smtClean="0">
                <a:solidFill>
                  <a:schemeClr val="bg1"/>
                </a:solidFill>
              </a:rPr>
              <a:pPr/>
              <a:t>2</a:t>
            </a:fld>
            <a:endParaRPr lang="en-US" dirty="0">
              <a:solidFill>
                <a:schemeClr val="bg1"/>
              </a:solidFill>
            </a:endParaRPr>
          </a:p>
        </p:txBody>
      </p:sp>
      <p:sp>
        <p:nvSpPr>
          <p:cNvPr id="11" name="TextBox 10">
            <a:extLst>
              <a:ext uri="{FF2B5EF4-FFF2-40B4-BE49-F238E27FC236}">
                <a16:creationId xmlns:a16="http://schemas.microsoft.com/office/drawing/2014/main" id="{941979E5-CB4F-4F72-9287-5E031253B3D8}"/>
              </a:ext>
            </a:extLst>
          </p:cNvPr>
          <p:cNvSpPr txBox="1"/>
          <p:nvPr/>
        </p:nvSpPr>
        <p:spPr>
          <a:xfrm>
            <a:off x="0" y="0"/>
            <a:ext cx="12192000" cy="646331"/>
          </a:xfrm>
          <a:prstGeom prst="rect">
            <a:avLst/>
          </a:prstGeom>
          <a:solidFill>
            <a:schemeClr val="accent1">
              <a:lumMod val="50000"/>
            </a:schemeClr>
          </a:solidFill>
        </p:spPr>
        <p:txBody>
          <a:bodyPr wrap="none" rtlCol="0" anchor="ctr" anchorCtr="1">
            <a:noAutofit/>
          </a:bodyPr>
          <a:lstStyle/>
          <a:p>
            <a:r>
              <a:rPr lang="en-US" altLang="en-US" sz="4000" b="1" dirty="0">
                <a:solidFill>
                  <a:schemeClr val="bg1"/>
                </a:solidFill>
              </a:rPr>
              <a:t>Plumbing Material</a:t>
            </a:r>
            <a:endParaRPr lang="en-US" sz="4000" b="1" dirty="0">
              <a:solidFill>
                <a:schemeClr val="bg1"/>
              </a:solidFill>
            </a:endParaRPr>
          </a:p>
        </p:txBody>
      </p:sp>
      <p:pic>
        <p:nvPicPr>
          <p:cNvPr id="5" name="Picture 4" descr="A picture containing clipart&#10;&#10;Description automatically generated">
            <a:extLst>
              <a:ext uri="{FF2B5EF4-FFF2-40B4-BE49-F238E27FC236}">
                <a16:creationId xmlns:a16="http://schemas.microsoft.com/office/drawing/2014/main" id="{F35D88EA-8799-4FED-B5EA-1566D4297E0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33316" y="2430780"/>
            <a:ext cx="3325368" cy="1996440"/>
          </a:xfrm>
          <a:prstGeom prst="rect">
            <a:avLst/>
          </a:prstGeom>
        </p:spPr>
      </p:pic>
      <p:sp>
        <p:nvSpPr>
          <p:cNvPr id="6" name="Rectangle 5">
            <a:extLst>
              <a:ext uri="{FF2B5EF4-FFF2-40B4-BE49-F238E27FC236}">
                <a16:creationId xmlns:a16="http://schemas.microsoft.com/office/drawing/2014/main" id="{AC2AD535-0D8F-4387-8D8E-85F5CB5928FB}"/>
              </a:ext>
            </a:extLst>
          </p:cNvPr>
          <p:cNvSpPr/>
          <p:nvPr/>
        </p:nvSpPr>
        <p:spPr>
          <a:xfrm>
            <a:off x="0" y="5163308"/>
            <a:ext cx="12192000" cy="461665"/>
          </a:xfrm>
          <a:prstGeom prst="rect">
            <a:avLst/>
          </a:prstGeom>
        </p:spPr>
        <p:txBody>
          <a:bodyPr wrap="square">
            <a:spAutoFit/>
          </a:bodyPr>
          <a:lstStyle/>
          <a:p>
            <a:pPr algn="ctr"/>
            <a:r>
              <a:rPr lang="en-US" sz="2400" b="1" dirty="0"/>
              <a:t>International Association of Plumbing and Mechanical Officials (IAPMO)</a:t>
            </a:r>
          </a:p>
        </p:txBody>
      </p:sp>
    </p:spTree>
    <p:extLst>
      <p:ext uri="{BB962C8B-B14F-4D97-AF65-F5344CB8AC3E}">
        <p14:creationId xmlns:p14="http://schemas.microsoft.com/office/powerpoint/2010/main" val="13968444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822960"/>
            <a:ext cx="12192000" cy="461665"/>
          </a:xfrm>
          <a:prstGeom prst="rect">
            <a:avLst/>
          </a:prstGeom>
          <a:noFill/>
        </p:spPr>
        <p:txBody>
          <a:bodyPr wrap="square" lIns="91440" rIns="91440" rtlCol="0">
            <a:spAutoFit/>
          </a:bodyPr>
          <a:lstStyle/>
          <a:p>
            <a:r>
              <a:rPr lang="en-US" sz="2400" b="1" dirty="0"/>
              <a:t>COPPER TUBE AND FITTINGS</a:t>
            </a:r>
          </a:p>
        </p:txBody>
      </p:sp>
      <p:pic>
        <p:nvPicPr>
          <p:cNvPr id="9" name="Picture 8">
            <a:hlinkClick r:id="rId3" action="ppaction://hlinkfile"/>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12720" y="1508258"/>
            <a:ext cx="6766560" cy="4513237"/>
          </a:xfrm>
          <a:prstGeom prst="rect">
            <a:avLst/>
          </a:prstGeom>
        </p:spPr>
      </p:pic>
      <p:pic>
        <p:nvPicPr>
          <p:cNvPr id="8" name="Picture 7">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668000" y="5867400"/>
            <a:ext cx="731520" cy="474572"/>
          </a:xfrm>
          <a:prstGeom prst="rect">
            <a:avLst/>
          </a:prstGeom>
        </p:spPr>
      </p:pic>
      <p:sp>
        <p:nvSpPr>
          <p:cNvPr id="11" name="TextBox 10">
            <a:extLst>
              <a:ext uri="{FF2B5EF4-FFF2-40B4-BE49-F238E27FC236}">
                <a16:creationId xmlns:a16="http://schemas.microsoft.com/office/drawing/2014/main" id="{D45A2DD3-2C8D-4100-92A9-D58F664D4E7C}"/>
              </a:ext>
            </a:extLst>
          </p:cNvPr>
          <p:cNvSpPr txBox="1"/>
          <p:nvPr/>
        </p:nvSpPr>
        <p:spPr>
          <a:xfrm>
            <a:off x="0" y="0"/>
            <a:ext cx="12192000" cy="646331"/>
          </a:xfrm>
          <a:prstGeom prst="rect">
            <a:avLst/>
          </a:prstGeom>
          <a:solidFill>
            <a:schemeClr val="accent1">
              <a:lumMod val="50000"/>
            </a:schemeClr>
          </a:solidFill>
        </p:spPr>
        <p:txBody>
          <a:bodyPr wrap="none" rtlCol="0" anchor="ctr" anchorCtr="1">
            <a:noAutofit/>
          </a:bodyPr>
          <a:lstStyle/>
          <a:p>
            <a:r>
              <a:rPr lang="en-US" altLang="en-US" sz="4000" b="1" dirty="0">
                <a:solidFill>
                  <a:schemeClr val="bg1"/>
                </a:solidFill>
              </a:rPr>
              <a:t>Plumbing Material</a:t>
            </a:r>
            <a:endParaRPr lang="en-US" sz="4000" b="1" dirty="0">
              <a:solidFill>
                <a:schemeClr val="bg1"/>
              </a:solidFill>
            </a:endParaRPr>
          </a:p>
        </p:txBody>
      </p:sp>
      <p:sp>
        <p:nvSpPr>
          <p:cNvPr id="12" name="TextBox 11">
            <a:extLst>
              <a:ext uri="{FF2B5EF4-FFF2-40B4-BE49-F238E27FC236}">
                <a16:creationId xmlns:a16="http://schemas.microsoft.com/office/drawing/2014/main" id="{A61BF64C-CF05-44C7-83F0-78AD7B6E7F88}"/>
              </a:ext>
            </a:extLst>
          </p:cNvPr>
          <p:cNvSpPr txBox="1"/>
          <p:nvPr/>
        </p:nvSpPr>
        <p:spPr>
          <a:xfrm>
            <a:off x="0" y="6571128"/>
            <a:ext cx="12192000" cy="365760"/>
          </a:xfrm>
          <a:prstGeom prst="rect">
            <a:avLst/>
          </a:prstGeom>
          <a:solidFill>
            <a:schemeClr val="accent1">
              <a:lumMod val="50000"/>
            </a:schemeClr>
          </a:solidFill>
        </p:spPr>
        <p:txBody>
          <a:bodyPr wrap="none" rtlCol="0" anchor="ctr" anchorCtr="0">
            <a:noAutofit/>
          </a:bodyPr>
          <a:lstStyle/>
          <a:p>
            <a:r>
              <a:rPr lang="en-US" dirty="0">
                <a:solidFill>
                  <a:schemeClr val="bg1"/>
                </a:solidFill>
              </a:rPr>
              <a:t>CMGT235 Mechanical and Electrical Systems</a:t>
            </a:r>
          </a:p>
        </p:txBody>
      </p:sp>
      <p:sp>
        <p:nvSpPr>
          <p:cNvPr id="13" name="Slide Number Placeholder 8">
            <a:extLst>
              <a:ext uri="{FF2B5EF4-FFF2-40B4-BE49-F238E27FC236}">
                <a16:creationId xmlns:a16="http://schemas.microsoft.com/office/drawing/2014/main" id="{CD74885B-C31F-42BF-9A85-9FD208DC1437}"/>
              </a:ext>
            </a:extLst>
          </p:cNvPr>
          <p:cNvSpPr>
            <a:spLocks noGrp="1"/>
          </p:cNvSpPr>
          <p:nvPr>
            <p:ph type="sldNum" sz="quarter" idx="12"/>
          </p:nvPr>
        </p:nvSpPr>
        <p:spPr>
          <a:xfrm>
            <a:off x="11062446" y="6571763"/>
            <a:ext cx="1129553" cy="365125"/>
          </a:xfrm>
        </p:spPr>
        <p:txBody>
          <a:bodyPr/>
          <a:lstStyle/>
          <a:p>
            <a:fld id="{4FC86C7A-08C2-43F7-9379-B682BE8193DF}" type="slidenum">
              <a:rPr lang="en-US" smtClean="0">
                <a:solidFill>
                  <a:schemeClr val="bg1"/>
                </a:solidFill>
              </a:rPr>
              <a:t>20</a:t>
            </a:fld>
            <a:endParaRPr lang="en-US" dirty="0">
              <a:solidFill>
                <a:schemeClr val="bg1"/>
              </a:solidFill>
            </a:endParaRPr>
          </a:p>
        </p:txBody>
      </p:sp>
    </p:spTree>
    <p:extLst>
      <p:ext uri="{BB962C8B-B14F-4D97-AF65-F5344CB8AC3E}">
        <p14:creationId xmlns:p14="http://schemas.microsoft.com/office/powerpoint/2010/main" val="6752973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822960"/>
            <a:ext cx="12192000" cy="4154984"/>
          </a:xfrm>
          <a:prstGeom prst="rect">
            <a:avLst/>
          </a:prstGeom>
          <a:noFill/>
        </p:spPr>
        <p:txBody>
          <a:bodyPr wrap="square" lIns="91440" rIns="91440" rtlCol="0">
            <a:spAutoFit/>
          </a:bodyPr>
          <a:lstStyle/>
          <a:p>
            <a:r>
              <a:rPr lang="en-US" sz="2400" b="1" i="1" dirty="0"/>
              <a:t>Copper Tube Fittings</a:t>
            </a:r>
            <a:endParaRPr lang="en-US" sz="2400" dirty="0"/>
          </a:p>
          <a:p>
            <a:r>
              <a:rPr lang="en-US" sz="2400" dirty="0"/>
              <a:t>Cast copper alloy</a:t>
            </a:r>
          </a:p>
          <a:p>
            <a:r>
              <a:rPr lang="en-US" sz="2400" dirty="0"/>
              <a:t>Cast Bronze</a:t>
            </a:r>
          </a:p>
          <a:p>
            <a:r>
              <a:rPr lang="en-US" sz="2400" dirty="0"/>
              <a:t>Wrought Copper</a:t>
            </a:r>
          </a:p>
          <a:p>
            <a:r>
              <a:rPr lang="en-US" sz="2400" dirty="0"/>
              <a:t> </a:t>
            </a:r>
          </a:p>
          <a:p>
            <a:r>
              <a:rPr lang="en-US" sz="2400" b="1" i="1" dirty="0"/>
              <a:t>Joining</a:t>
            </a:r>
            <a:endParaRPr lang="en-US" sz="2400" dirty="0"/>
          </a:p>
          <a:p>
            <a:r>
              <a:rPr lang="en-US" sz="2400" dirty="0"/>
              <a:t>Solder Joint Fittings</a:t>
            </a:r>
          </a:p>
          <a:p>
            <a:r>
              <a:rPr lang="en-US" sz="2400" dirty="0"/>
              <a:t>Copper Press Fittings</a:t>
            </a:r>
          </a:p>
          <a:p>
            <a:r>
              <a:rPr lang="en-US" sz="2400" dirty="0"/>
              <a:t>Rolled Groove Joint Fittings</a:t>
            </a:r>
          </a:p>
          <a:p>
            <a:r>
              <a:rPr lang="en-US" sz="2400" dirty="0"/>
              <a:t>Flared Joint Fittings</a:t>
            </a:r>
          </a:p>
          <a:p>
            <a:r>
              <a:rPr lang="en-US" sz="2400" dirty="0"/>
              <a:t>Compression Joint Fittings</a:t>
            </a:r>
          </a:p>
        </p:txBody>
      </p:sp>
      <p:pic>
        <p:nvPicPr>
          <p:cNvPr id="8" name="Picture 7">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21924" y="2381212"/>
            <a:ext cx="3566160" cy="2095576"/>
          </a:xfrm>
          <a:prstGeom prst="rect">
            <a:avLst/>
          </a:prstGeom>
        </p:spPr>
      </p:pic>
      <p:sp>
        <p:nvSpPr>
          <p:cNvPr id="10" name="TextBox 9">
            <a:extLst>
              <a:ext uri="{FF2B5EF4-FFF2-40B4-BE49-F238E27FC236}">
                <a16:creationId xmlns:a16="http://schemas.microsoft.com/office/drawing/2014/main" id="{E430C6E6-4330-4642-9AC9-34AA20C6C4E9}"/>
              </a:ext>
            </a:extLst>
          </p:cNvPr>
          <p:cNvSpPr txBox="1"/>
          <p:nvPr/>
        </p:nvSpPr>
        <p:spPr>
          <a:xfrm>
            <a:off x="0" y="0"/>
            <a:ext cx="12192000" cy="646331"/>
          </a:xfrm>
          <a:prstGeom prst="rect">
            <a:avLst/>
          </a:prstGeom>
          <a:solidFill>
            <a:schemeClr val="accent1">
              <a:lumMod val="50000"/>
            </a:schemeClr>
          </a:solidFill>
        </p:spPr>
        <p:txBody>
          <a:bodyPr wrap="none" rtlCol="0" anchor="ctr" anchorCtr="1">
            <a:noAutofit/>
          </a:bodyPr>
          <a:lstStyle/>
          <a:p>
            <a:r>
              <a:rPr lang="en-US" altLang="en-US" sz="4000" b="1" dirty="0">
                <a:solidFill>
                  <a:schemeClr val="bg1"/>
                </a:solidFill>
              </a:rPr>
              <a:t>Plumbing Material</a:t>
            </a:r>
            <a:endParaRPr lang="en-US" sz="4000" b="1" dirty="0">
              <a:solidFill>
                <a:schemeClr val="bg1"/>
              </a:solidFill>
            </a:endParaRPr>
          </a:p>
        </p:txBody>
      </p:sp>
      <p:sp>
        <p:nvSpPr>
          <p:cNvPr id="11" name="TextBox 10">
            <a:extLst>
              <a:ext uri="{FF2B5EF4-FFF2-40B4-BE49-F238E27FC236}">
                <a16:creationId xmlns:a16="http://schemas.microsoft.com/office/drawing/2014/main" id="{7D0C2685-C22E-4F44-A9BA-495DDACC5B16}"/>
              </a:ext>
            </a:extLst>
          </p:cNvPr>
          <p:cNvSpPr txBox="1"/>
          <p:nvPr/>
        </p:nvSpPr>
        <p:spPr>
          <a:xfrm>
            <a:off x="0" y="6571128"/>
            <a:ext cx="12192000" cy="365760"/>
          </a:xfrm>
          <a:prstGeom prst="rect">
            <a:avLst/>
          </a:prstGeom>
          <a:solidFill>
            <a:schemeClr val="accent1">
              <a:lumMod val="50000"/>
            </a:schemeClr>
          </a:solidFill>
        </p:spPr>
        <p:txBody>
          <a:bodyPr wrap="none" rtlCol="0" anchor="ctr" anchorCtr="0">
            <a:noAutofit/>
          </a:bodyPr>
          <a:lstStyle/>
          <a:p>
            <a:r>
              <a:rPr lang="en-US" dirty="0">
                <a:solidFill>
                  <a:schemeClr val="bg1"/>
                </a:solidFill>
              </a:rPr>
              <a:t>CMGT235 Mechanical and Electrical Systems</a:t>
            </a:r>
          </a:p>
        </p:txBody>
      </p:sp>
      <p:sp>
        <p:nvSpPr>
          <p:cNvPr id="12" name="Slide Number Placeholder 8">
            <a:extLst>
              <a:ext uri="{FF2B5EF4-FFF2-40B4-BE49-F238E27FC236}">
                <a16:creationId xmlns:a16="http://schemas.microsoft.com/office/drawing/2014/main" id="{4C4206F8-24A3-47A6-9432-2A2EF461B462}"/>
              </a:ext>
            </a:extLst>
          </p:cNvPr>
          <p:cNvSpPr>
            <a:spLocks noGrp="1"/>
          </p:cNvSpPr>
          <p:nvPr>
            <p:ph type="sldNum" sz="quarter" idx="12"/>
          </p:nvPr>
        </p:nvSpPr>
        <p:spPr>
          <a:xfrm>
            <a:off x="11062446" y="6571763"/>
            <a:ext cx="1129553" cy="365125"/>
          </a:xfrm>
        </p:spPr>
        <p:txBody>
          <a:bodyPr/>
          <a:lstStyle/>
          <a:p>
            <a:fld id="{4FC86C7A-08C2-43F7-9379-B682BE8193DF}" type="slidenum">
              <a:rPr lang="en-US" smtClean="0">
                <a:solidFill>
                  <a:schemeClr val="bg1"/>
                </a:solidFill>
              </a:rPr>
              <a:t>21</a:t>
            </a:fld>
            <a:endParaRPr lang="en-US" dirty="0">
              <a:solidFill>
                <a:schemeClr val="bg1"/>
              </a:solidFill>
            </a:endParaRPr>
          </a:p>
        </p:txBody>
      </p:sp>
    </p:spTree>
    <p:extLst>
      <p:ext uri="{BB962C8B-B14F-4D97-AF65-F5344CB8AC3E}">
        <p14:creationId xmlns:p14="http://schemas.microsoft.com/office/powerpoint/2010/main" val="9359779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822960"/>
            <a:ext cx="12192000" cy="3046988"/>
          </a:xfrm>
          <a:prstGeom prst="rect">
            <a:avLst/>
          </a:prstGeom>
          <a:noFill/>
        </p:spPr>
        <p:txBody>
          <a:bodyPr wrap="square" lIns="91440" rIns="91440" rtlCol="0">
            <a:spAutoFit/>
          </a:bodyPr>
          <a:lstStyle/>
          <a:p>
            <a:r>
              <a:rPr lang="en-US" sz="2400" b="1" dirty="0"/>
              <a:t>CAST IRON SOIL PIPE AND FITTINGS</a:t>
            </a:r>
            <a:endParaRPr lang="en-US" sz="2400" dirty="0"/>
          </a:p>
          <a:p>
            <a:pPr marL="342900" indent="-342900">
              <a:buFont typeface="Arial" panose="020B0604020202020204" pitchFamily="34" charset="0"/>
              <a:buChar char="•"/>
            </a:pPr>
            <a:r>
              <a:rPr lang="en-US" sz="2400" dirty="0"/>
              <a:t>Gray cast iron – strong, corrosion-resistant</a:t>
            </a:r>
          </a:p>
          <a:p>
            <a:pPr marL="342900" indent="-342900">
              <a:buFont typeface="Arial" panose="020B0604020202020204" pitchFamily="34" charset="0"/>
              <a:buChar char="•"/>
            </a:pPr>
            <a:r>
              <a:rPr lang="en-US" sz="2400" dirty="0" err="1"/>
              <a:t>Leakproof</a:t>
            </a:r>
            <a:r>
              <a:rPr lang="en-US" sz="2400" dirty="0"/>
              <a:t>, nonabsorbent, easily cut and joined</a:t>
            </a:r>
          </a:p>
          <a:p>
            <a:pPr marL="342900" indent="-342900">
              <a:buFont typeface="Arial" panose="020B0604020202020204" pitchFamily="34" charset="0"/>
              <a:buChar char="•"/>
            </a:pPr>
            <a:r>
              <a:rPr lang="en-US" sz="2400" dirty="0"/>
              <a:t>No-hub and Bell-and-spigot</a:t>
            </a:r>
          </a:p>
          <a:p>
            <a:endParaRPr lang="en-US" sz="2400" dirty="0"/>
          </a:p>
          <a:p>
            <a:r>
              <a:rPr lang="en-US" sz="2400" i="1" dirty="0"/>
              <a:t>No-hub</a:t>
            </a:r>
            <a:r>
              <a:rPr lang="en-US" sz="2400" dirty="0"/>
              <a:t>: aboveground sanitary drainage, vent, and storm water drainage piping</a:t>
            </a:r>
          </a:p>
          <a:p>
            <a:endParaRPr lang="en-US" sz="2400" dirty="0"/>
          </a:p>
          <a:p>
            <a:r>
              <a:rPr lang="en-US" sz="2400" i="1" dirty="0"/>
              <a:t>Bell-and-spigot</a:t>
            </a:r>
            <a:r>
              <a:rPr lang="en-US" sz="2400" dirty="0"/>
              <a:t>: underground sanitary drainage, vent, and storm water drainage piping</a:t>
            </a:r>
          </a:p>
        </p:txBody>
      </p:sp>
      <p:pic>
        <p:nvPicPr>
          <p:cNvPr id="8" name="Picture 7"/>
          <p:cNvPicPr/>
          <p:nvPr/>
        </p:nvPicPr>
        <p:blipFill>
          <a:blip r:embed="rId3">
            <a:extLst>
              <a:ext uri="{28A0092B-C50C-407E-A947-70E740481C1C}">
                <a14:useLocalDpi xmlns:a14="http://schemas.microsoft.com/office/drawing/2010/main" val="0"/>
              </a:ext>
            </a:extLst>
          </a:blip>
          <a:stretch>
            <a:fillRect/>
          </a:stretch>
        </p:blipFill>
        <p:spPr>
          <a:xfrm>
            <a:off x="10363200" y="1313787"/>
            <a:ext cx="1280160" cy="1280160"/>
          </a:xfrm>
          <a:prstGeom prst="rect">
            <a:avLst/>
          </a:prstGeom>
        </p:spPr>
      </p:pic>
      <p:pic>
        <p:nvPicPr>
          <p:cNvPr id="9" name="Picture 8">
            <a:hlinkClick r:id="rId4"/>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24200" y="4800601"/>
            <a:ext cx="5943600" cy="1209675"/>
          </a:xfrm>
          <a:prstGeom prst="rect">
            <a:avLst/>
          </a:prstGeom>
        </p:spPr>
      </p:pic>
      <p:sp>
        <p:nvSpPr>
          <p:cNvPr id="11" name="TextBox 10">
            <a:extLst>
              <a:ext uri="{FF2B5EF4-FFF2-40B4-BE49-F238E27FC236}">
                <a16:creationId xmlns:a16="http://schemas.microsoft.com/office/drawing/2014/main" id="{DD4B25B8-F0E8-46B7-8BF3-1376AEE9D1FA}"/>
              </a:ext>
            </a:extLst>
          </p:cNvPr>
          <p:cNvSpPr txBox="1"/>
          <p:nvPr/>
        </p:nvSpPr>
        <p:spPr>
          <a:xfrm>
            <a:off x="0" y="0"/>
            <a:ext cx="12192000" cy="646331"/>
          </a:xfrm>
          <a:prstGeom prst="rect">
            <a:avLst/>
          </a:prstGeom>
          <a:solidFill>
            <a:schemeClr val="accent1">
              <a:lumMod val="50000"/>
            </a:schemeClr>
          </a:solidFill>
        </p:spPr>
        <p:txBody>
          <a:bodyPr wrap="none" rtlCol="0" anchor="ctr" anchorCtr="1">
            <a:noAutofit/>
          </a:bodyPr>
          <a:lstStyle/>
          <a:p>
            <a:r>
              <a:rPr lang="en-US" altLang="en-US" sz="4000" b="1" dirty="0">
                <a:solidFill>
                  <a:schemeClr val="bg1"/>
                </a:solidFill>
              </a:rPr>
              <a:t>Plumbing Material</a:t>
            </a:r>
            <a:endParaRPr lang="en-US" sz="4000" b="1" dirty="0">
              <a:solidFill>
                <a:schemeClr val="bg1"/>
              </a:solidFill>
            </a:endParaRPr>
          </a:p>
        </p:txBody>
      </p:sp>
      <p:sp>
        <p:nvSpPr>
          <p:cNvPr id="12" name="TextBox 11">
            <a:extLst>
              <a:ext uri="{FF2B5EF4-FFF2-40B4-BE49-F238E27FC236}">
                <a16:creationId xmlns:a16="http://schemas.microsoft.com/office/drawing/2014/main" id="{FA37687A-F9B5-4DFD-9948-9E1076B4F08C}"/>
              </a:ext>
            </a:extLst>
          </p:cNvPr>
          <p:cNvSpPr txBox="1"/>
          <p:nvPr/>
        </p:nvSpPr>
        <p:spPr>
          <a:xfrm>
            <a:off x="0" y="6571128"/>
            <a:ext cx="12192000" cy="365760"/>
          </a:xfrm>
          <a:prstGeom prst="rect">
            <a:avLst/>
          </a:prstGeom>
          <a:solidFill>
            <a:schemeClr val="accent1">
              <a:lumMod val="50000"/>
            </a:schemeClr>
          </a:solidFill>
        </p:spPr>
        <p:txBody>
          <a:bodyPr wrap="none" rtlCol="0" anchor="ctr" anchorCtr="0">
            <a:noAutofit/>
          </a:bodyPr>
          <a:lstStyle/>
          <a:p>
            <a:r>
              <a:rPr lang="en-US" dirty="0">
                <a:solidFill>
                  <a:schemeClr val="bg1"/>
                </a:solidFill>
              </a:rPr>
              <a:t>CMGT235 Mechanical and Electrical Systems</a:t>
            </a:r>
          </a:p>
        </p:txBody>
      </p:sp>
      <p:sp>
        <p:nvSpPr>
          <p:cNvPr id="13" name="Slide Number Placeholder 8">
            <a:extLst>
              <a:ext uri="{FF2B5EF4-FFF2-40B4-BE49-F238E27FC236}">
                <a16:creationId xmlns:a16="http://schemas.microsoft.com/office/drawing/2014/main" id="{C41C770E-05CD-4F0B-BB37-0ECFDB8261F1}"/>
              </a:ext>
            </a:extLst>
          </p:cNvPr>
          <p:cNvSpPr>
            <a:spLocks noGrp="1"/>
          </p:cNvSpPr>
          <p:nvPr>
            <p:ph type="sldNum" sz="quarter" idx="12"/>
          </p:nvPr>
        </p:nvSpPr>
        <p:spPr>
          <a:xfrm>
            <a:off x="11062446" y="6571763"/>
            <a:ext cx="1129553" cy="365125"/>
          </a:xfrm>
        </p:spPr>
        <p:txBody>
          <a:bodyPr/>
          <a:lstStyle/>
          <a:p>
            <a:fld id="{4FC86C7A-08C2-43F7-9379-B682BE8193DF}" type="slidenum">
              <a:rPr lang="en-US" smtClean="0">
                <a:solidFill>
                  <a:schemeClr val="bg1"/>
                </a:solidFill>
              </a:rPr>
              <a:t>22</a:t>
            </a:fld>
            <a:endParaRPr lang="en-US" dirty="0">
              <a:solidFill>
                <a:schemeClr val="bg1"/>
              </a:solidFill>
            </a:endParaRPr>
          </a:p>
        </p:txBody>
      </p:sp>
    </p:spTree>
    <p:extLst>
      <p:ext uri="{BB962C8B-B14F-4D97-AF65-F5344CB8AC3E}">
        <p14:creationId xmlns:p14="http://schemas.microsoft.com/office/powerpoint/2010/main" val="30632113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822960"/>
            <a:ext cx="12192000" cy="1569660"/>
          </a:xfrm>
          <a:prstGeom prst="rect">
            <a:avLst/>
          </a:prstGeom>
          <a:noFill/>
        </p:spPr>
        <p:txBody>
          <a:bodyPr wrap="square" lIns="91440" rIns="91440" rtlCol="0">
            <a:spAutoFit/>
          </a:bodyPr>
          <a:lstStyle/>
          <a:p>
            <a:r>
              <a:rPr lang="en-US" sz="2400" b="1" dirty="0"/>
              <a:t>STEEL PIPE AND FITTINGS</a:t>
            </a:r>
          </a:p>
          <a:p>
            <a:pPr marL="342900" indent="-342900">
              <a:buFont typeface="Arial" panose="020B0604020202020204" pitchFamily="34" charset="0"/>
              <a:buChar char="•"/>
            </a:pPr>
            <a:r>
              <a:rPr lang="en-US" sz="2400" dirty="0"/>
              <a:t>Water distribution, sanitary waste and vent, storm water drainage, and gas piping Materials</a:t>
            </a:r>
          </a:p>
          <a:p>
            <a:pPr marL="342900" indent="-342900">
              <a:buFont typeface="Arial" panose="020B0604020202020204" pitchFamily="34" charset="0"/>
              <a:buChar char="•"/>
            </a:pPr>
            <a:r>
              <a:rPr lang="en-US" sz="2400" dirty="0"/>
              <a:t>Inexpensive, strong, and rugged</a:t>
            </a:r>
          </a:p>
          <a:p>
            <a:pPr marL="342900" indent="-342900">
              <a:buFont typeface="Arial" panose="020B0604020202020204" pitchFamily="34" charset="0"/>
              <a:buChar char="•"/>
            </a:pPr>
            <a:r>
              <a:rPr lang="en-US" sz="2400" dirty="0"/>
              <a:t>Weight and installation cost are factors</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7400" y="3845668"/>
            <a:ext cx="2664542" cy="1828800"/>
          </a:xfrm>
          <a:prstGeom prst="rect">
            <a:avLst/>
          </a:prstGeom>
        </p:spPr>
      </p:pic>
      <p:pic>
        <p:nvPicPr>
          <p:cNvPr id="9" name="Picture 8">
            <a:hlinkClick r:id="rId4"/>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77075" y="3845668"/>
            <a:ext cx="2304288" cy="1828800"/>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83684" y="3845668"/>
            <a:ext cx="2346036" cy="1828800"/>
          </a:xfrm>
          <a:prstGeom prst="rect">
            <a:avLst/>
          </a:prstGeom>
        </p:spPr>
      </p:pic>
      <p:sp>
        <p:nvSpPr>
          <p:cNvPr id="12" name="TextBox 11">
            <a:extLst>
              <a:ext uri="{FF2B5EF4-FFF2-40B4-BE49-F238E27FC236}">
                <a16:creationId xmlns:a16="http://schemas.microsoft.com/office/drawing/2014/main" id="{4AA2DB6B-5C65-4E41-96CC-734C1DAB64CE}"/>
              </a:ext>
            </a:extLst>
          </p:cNvPr>
          <p:cNvSpPr txBox="1"/>
          <p:nvPr/>
        </p:nvSpPr>
        <p:spPr>
          <a:xfrm>
            <a:off x="0" y="0"/>
            <a:ext cx="12192000" cy="646331"/>
          </a:xfrm>
          <a:prstGeom prst="rect">
            <a:avLst/>
          </a:prstGeom>
          <a:solidFill>
            <a:schemeClr val="accent1">
              <a:lumMod val="50000"/>
            </a:schemeClr>
          </a:solidFill>
        </p:spPr>
        <p:txBody>
          <a:bodyPr wrap="none" rtlCol="0" anchor="ctr" anchorCtr="1">
            <a:noAutofit/>
          </a:bodyPr>
          <a:lstStyle/>
          <a:p>
            <a:r>
              <a:rPr lang="en-US" altLang="en-US" sz="4000" b="1" dirty="0">
                <a:solidFill>
                  <a:schemeClr val="bg1"/>
                </a:solidFill>
              </a:rPr>
              <a:t>Plumbing Material</a:t>
            </a:r>
            <a:endParaRPr lang="en-US" sz="4000" b="1" dirty="0">
              <a:solidFill>
                <a:schemeClr val="bg1"/>
              </a:solidFill>
            </a:endParaRPr>
          </a:p>
        </p:txBody>
      </p:sp>
      <p:sp>
        <p:nvSpPr>
          <p:cNvPr id="13" name="TextBox 12">
            <a:extLst>
              <a:ext uri="{FF2B5EF4-FFF2-40B4-BE49-F238E27FC236}">
                <a16:creationId xmlns:a16="http://schemas.microsoft.com/office/drawing/2014/main" id="{4D0BD188-5ECD-4901-9B4A-C1CC7F070CE1}"/>
              </a:ext>
            </a:extLst>
          </p:cNvPr>
          <p:cNvSpPr txBox="1"/>
          <p:nvPr/>
        </p:nvSpPr>
        <p:spPr>
          <a:xfrm>
            <a:off x="0" y="6571128"/>
            <a:ext cx="12192000" cy="365760"/>
          </a:xfrm>
          <a:prstGeom prst="rect">
            <a:avLst/>
          </a:prstGeom>
          <a:solidFill>
            <a:schemeClr val="accent1">
              <a:lumMod val="50000"/>
            </a:schemeClr>
          </a:solidFill>
        </p:spPr>
        <p:txBody>
          <a:bodyPr wrap="none" rtlCol="0" anchor="ctr" anchorCtr="0">
            <a:noAutofit/>
          </a:bodyPr>
          <a:lstStyle/>
          <a:p>
            <a:r>
              <a:rPr lang="en-US" dirty="0">
                <a:solidFill>
                  <a:schemeClr val="bg1"/>
                </a:solidFill>
              </a:rPr>
              <a:t>CMGT235 Mechanical and Electrical Systems</a:t>
            </a:r>
          </a:p>
        </p:txBody>
      </p:sp>
      <p:sp>
        <p:nvSpPr>
          <p:cNvPr id="14" name="Slide Number Placeholder 8">
            <a:extLst>
              <a:ext uri="{FF2B5EF4-FFF2-40B4-BE49-F238E27FC236}">
                <a16:creationId xmlns:a16="http://schemas.microsoft.com/office/drawing/2014/main" id="{67487885-280C-4121-99AF-808947E6DE02}"/>
              </a:ext>
            </a:extLst>
          </p:cNvPr>
          <p:cNvSpPr>
            <a:spLocks noGrp="1"/>
          </p:cNvSpPr>
          <p:nvPr>
            <p:ph type="sldNum" sz="quarter" idx="12"/>
          </p:nvPr>
        </p:nvSpPr>
        <p:spPr>
          <a:xfrm>
            <a:off x="11062446" y="6571763"/>
            <a:ext cx="1129553" cy="365125"/>
          </a:xfrm>
        </p:spPr>
        <p:txBody>
          <a:bodyPr/>
          <a:lstStyle/>
          <a:p>
            <a:fld id="{4FC86C7A-08C2-43F7-9379-B682BE8193DF}" type="slidenum">
              <a:rPr lang="en-US" smtClean="0">
                <a:solidFill>
                  <a:schemeClr val="bg1"/>
                </a:solidFill>
              </a:rPr>
              <a:t>23</a:t>
            </a:fld>
            <a:endParaRPr lang="en-US" dirty="0">
              <a:solidFill>
                <a:schemeClr val="bg1"/>
              </a:solidFill>
            </a:endParaRPr>
          </a:p>
        </p:txBody>
      </p:sp>
    </p:spTree>
    <p:extLst>
      <p:ext uri="{BB962C8B-B14F-4D97-AF65-F5344CB8AC3E}">
        <p14:creationId xmlns:p14="http://schemas.microsoft.com/office/powerpoint/2010/main" val="28832708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822960"/>
            <a:ext cx="12192000" cy="461665"/>
          </a:xfrm>
          <a:prstGeom prst="rect">
            <a:avLst/>
          </a:prstGeom>
          <a:noFill/>
        </p:spPr>
        <p:txBody>
          <a:bodyPr wrap="square" lIns="91440" rIns="91440" rtlCol="0">
            <a:spAutoFit/>
          </a:bodyPr>
          <a:lstStyle/>
          <a:p>
            <a:r>
              <a:rPr lang="en-US" sz="2400" b="1" dirty="0"/>
              <a:t>READING REDUCING FITTINGS</a:t>
            </a:r>
            <a:endParaRPr lang="en-US" sz="2400"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0600" y="855954"/>
            <a:ext cx="5654114" cy="5486400"/>
          </a:xfrm>
          <a:prstGeom prst="rect">
            <a:avLst/>
          </a:prstGeom>
        </p:spPr>
      </p:pic>
      <p:sp>
        <p:nvSpPr>
          <p:cNvPr id="10" name="TextBox 9">
            <a:extLst>
              <a:ext uri="{FF2B5EF4-FFF2-40B4-BE49-F238E27FC236}">
                <a16:creationId xmlns:a16="http://schemas.microsoft.com/office/drawing/2014/main" id="{B941E3F1-1E01-4B84-9B53-177D8DFF23C0}"/>
              </a:ext>
            </a:extLst>
          </p:cNvPr>
          <p:cNvSpPr txBox="1"/>
          <p:nvPr/>
        </p:nvSpPr>
        <p:spPr>
          <a:xfrm>
            <a:off x="0" y="0"/>
            <a:ext cx="12192000" cy="646331"/>
          </a:xfrm>
          <a:prstGeom prst="rect">
            <a:avLst/>
          </a:prstGeom>
          <a:solidFill>
            <a:schemeClr val="accent1">
              <a:lumMod val="50000"/>
            </a:schemeClr>
          </a:solidFill>
        </p:spPr>
        <p:txBody>
          <a:bodyPr wrap="none" rtlCol="0" anchor="ctr" anchorCtr="1">
            <a:noAutofit/>
          </a:bodyPr>
          <a:lstStyle/>
          <a:p>
            <a:r>
              <a:rPr lang="en-US" altLang="en-US" sz="4000" b="1" dirty="0">
                <a:solidFill>
                  <a:schemeClr val="bg1"/>
                </a:solidFill>
              </a:rPr>
              <a:t>Plumbing Material</a:t>
            </a:r>
            <a:endParaRPr lang="en-US" sz="4000" b="1" dirty="0">
              <a:solidFill>
                <a:schemeClr val="bg1"/>
              </a:solidFill>
            </a:endParaRPr>
          </a:p>
        </p:txBody>
      </p:sp>
      <p:sp>
        <p:nvSpPr>
          <p:cNvPr id="11" name="TextBox 10">
            <a:extLst>
              <a:ext uri="{FF2B5EF4-FFF2-40B4-BE49-F238E27FC236}">
                <a16:creationId xmlns:a16="http://schemas.microsoft.com/office/drawing/2014/main" id="{2B8B0034-FE94-4992-9E64-5B9264475746}"/>
              </a:ext>
            </a:extLst>
          </p:cNvPr>
          <p:cNvSpPr txBox="1"/>
          <p:nvPr/>
        </p:nvSpPr>
        <p:spPr>
          <a:xfrm>
            <a:off x="0" y="6571128"/>
            <a:ext cx="12192000" cy="365760"/>
          </a:xfrm>
          <a:prstGeom prst="rect">
            <a:avLst/>
          </a:prstGeom>
          <a:solidFill>
            <a:schemeClr val="accent1">
              <a:lumMod val="50000"/>
            </a:schemeClr>
          </a:solidFill>
        </p:spPr>
        <p:txBody>
          <a:bodyPr wrap="none" rtlCol="0" anchor="ctr" anchorCtr="0">
            <a:noAutofit/>
          </a:bodyPr>
          <a:lstStyle/>
          <a:p>
            <a:r>
              <a:rPr lang="en-US" dirty="0">
                <a:solidFill>
                  <a:schemeClr val="bg1"/>
                </a:solidFill>
              </a:rPr>
              <a:t>CMGT235 Mechanical and Electrical Systems</a:t>
            </a:r>
          </a:p>
        </p:txBody>
      </p:sp>
      <p:sp>
        <p:nvSpPr>
          <p:cNvPr id="12" name="Slide Number Placeholder 8">
            <a:extLst>
              <a:ext uri="{FF2B5EF4-FFF2-40B4-BE49-F238E27FC236}">
                <a16:creationId xmlns:a16="http://schemas.microsoft.com/office/drawing/2014/main" id="{29C49DFC-6E2A-4FF7-AAA5-712B73FF1453}"/>
              </a:ext>
            </a:extLst>
          </p:cNvPr>
          <p:cNvSpPr>
            <a:spLocks noGrp="1"/>
          </p:cNvSpPr>
          <p:nvPr>
            <p:ph type="sldNum" sz="quarter" idx="12"/>
          </p:nvPr>
        </p:nvSpPr>
        <p:spPr>
          <a:xfrm>
            <a:off x="11062446" y="6571763"/>
            <a:ext cx="1129553" cy="365125"/>
          </a:xfrm>
        </p:spPr>
        <p:txBody>
          <a:bodyPr/>
          <a:lstStyle/>
          <a:p>
            <a:fld id="{4FC86C7A-08C2-43F7-9379-B682BE8193DF}" type="slidenum">
              <a:rPr lang="en-US" smtClean="0">
                <a:solidFill>
                  <a:schemeClr val="bg1"/>
                </a:solidFill>
              </a:rPr>
              <a:t>24</a:t>
            </a:fld>
            <a:endParaRPr lang="en-US" dirty="0">
              <a:solidFill>
                <a:schemeClr val="bg1"/>
              </a:solidFill>
            </a:endParaRPr>
          </a:p>
        </p:txBody>
      </p:sp>
    </p:spTree>
    <p:extLst>
      <p:ext uri="{BB962C8B-B14F-4D97-AF65-F5344CB8AC3E}">
        <p14:creationId xmlns:p14="http://schemas.microsoft.com/office/powerpoint/2010/main" val="35041839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822960"/>
            <a:ext cx="12192000" cy="1938992"/>
          </a:xfrm>
          <a:prstGeom prst="rect">
            <a:avLst/>
          </a:prstGeom>
          <a:noFill/>
        </p:spPr>
        <p:txBody>
          <a:bodyPr wrap="square" lIns="91440" rIns="91440" rtlCol="0">
            <a:spAutoFit/>
          </a:bodyPr>
          <a:lstStyle/>
          <a:p>
            <a:r>
              <a:rPr lang="en-US" sz="2400" b="1" dirty="0"/>
              <a:t>PLUMBING VALVES</a:t>
            </a:r>
            <a:endParaRPr lang="en-US" sz="2400" dirty="0"/>
          </a:p>
          <a:p>
            <a:pPr marL="342900" indent="-342900">
              <a:buFont typeface="Arial" panose="020B0604020202020204" pitchFamily="34" charset="0"/>
              <a:buChar char="•"/>
            </a:pPr>
            <a:r>
              <a:rPr lang="en-US" sz="2400" dirty="0"/>
              <a:t>Used to regulate fluid flow</a:t>
            </a:r>
          </a:p>
          <a:p>
            <a:pPr marL="342900" indent="-342900">
              <a:buFont typeface="Arial" panose="020B0604020202020204" pitchFamily="34" charset="0"/>
              <a:buChar char="•"/>
            </a:pPr>
            <a:r>
              <a:rPr lang="en-US" sz="2400" dirty="0"/>
              <a:t>On or off</a:t>
            </a:r>
          </a:p>
          <a:p>
            <a:pPr marL="342900" indent="-342900">
              <a:buFont typeface="Arial" panose="020B0604020202020204" pitchFamily="34" charset="0"/>
              <a:buChar char="•"/>
            </a:pPr>
            <a:r>
              <a:rPr lang="en-US" sz="2400" dirty="0"/>
              <a:t>Control direction, pressure, and/or temperature</a:t>
            </a:r>
          </a:p>
          <a:p>
            <a:endParaRPr lang="en-US" sz="2400" dirty="0"/>
          </a:p>
        </p:txBody>
      </p:sp>
      <p:sp>
        <p:nvSpPr>
          <p:cNvPr id="9" name="TextBox 8">
            <a:extLst>
              <a:ext uri="{FF2B5EF4-FFF2-40B4-BE49-F238E27FC236}">
                <a16:creationId xmlns:a16="http://schemas.microsoft.com/office/drawing/2014/main" id="{CE08B112-2F76-4467-9C47-FFBADF8C522C}"/>
              </a:ext>
            </a:extLst>
          </p:cNvPr>
          <p:cNvSpPr txBox="1"/>
          <p:nvPr/>
        </p:nvSpPr>
        <p:spPr>
          <a:xfrm>
            <a:off x="0" y="0"/>
            <a:ext cx="12192000" cy="646331"/>
          </a:xfrm>
          <a:prstGeom prst="rect">
            <a:avLst/>
          </a:prstGeom>
          <a:solidFill>
            <a:schemeClr val="accent1">
              <a:lumMod val="50000"/>
            </a:schemeClr>
          </a:solidFill>
        </p:spPr>
        <p:txBody>
          <a:bodyPr wrap="none" rtlCol="0" anchor="ctr" anchorCtr="1">
            <a:noAutofit/>
          </a:bodyPr>
          <a:lstStyle/>
          <a:p>
            <a:r>
              <a:rPr lang="en-US" altLang="en-US" sz="4000" b="1" dirty="0">
                <a:solidFill>
                  <a:schemeClr val="bg1"/>
                </a:solidFill>
              </a:rPr>
              <a:t>Plumbing Material</a:t>
            </a:r>
            <a:endParaRPr lang="en-US" sz="4000" b="1" dirty="0">
              <a:solidFill>
                <a:schemeClr val="bg1"/>
              </a:solidFill>
            </a:endParaRPr>
          </a:p>
        </p:txBody>
      </p:sp>
      <p:sp>
        <p:nvSpPr>
          <p:cNvPr id="10" name="TextBox 9">
            <a:extLst>
              <a:ext uri="{FF2B5EF4-FFF2-40B4-BE49-F238E27FC236}">
                <a16:creationId xmlns:a16="http://schemas.microsoft.com/office/drawing/2014/main" id="{63D1105B-B223-479A-AE6F-A4CA3C1D29B8}"/>
              </a:ext>
            </a:extLst>
          </p:cNvPr>
          <p:cNvSpPr txBox="1"/>
          <p:nvPr/>
        </p:nvSpPr>
        <p:spPr>
          <a:xfrm>
            <a:off x="0" y="6571128"/>
            <a:ext cx="12192000" cy="365760"/>
          </a:xfrm>
          <a:prstGeom prst="rect">
            <a:avLst/>
          </a:prstGeom>
          <a:solidFill>
            <a:schemeClr val="accent1">
              <a:lumMod val="50000"/>
            </a:schemeClr>
          </a:solidFill>
        </p:spPr>
        <p:txBody>
          <a:bodyPr wrap="none" rtlCol="0" anchor="ctr" anchorCtr="0">
            <a:noAutofit/>
          </a:bodyPr>
          <a:lstStyle/>
          <a:p>
            <a:r>
              <a:rPr lang="en-US" dirty="0">
                <a:solidFill>
                  <a:schemeClr val="bg1"/>
                </a:solidFill>
              </a:rPr>
              <a:t>CMGT235 Mechanical and Electrical Systems</a:t>
            </a:r>
          </a:p>
        </p:txBody>
      </p:sp>
      <p:sp>
        <p:nvSpPr>
          <p:cNvPr id="11" name="Slide Number Placeholder 8">
            <a:extLst>
              <a:ext uri="{FF2B5EF4-FFF2-40B4-BE49-F238E27FC236}">
                <a16:creationId xmlns:a16="http://schemas.microsoft.com/office/drawing/2014/main" id="{56AD3A64-142F-4CD1-9275-F2A27569CEBC}"/>
              </a:ext>
            </a:extLst>
          </p:cNvPr>
          <p:cNvSpPr>
            <a:spLocks noGrp="1"/>
          </p:cNvSpPr>
          <p:nvPr>
            <p:ph type="sldNum" sz="quarter" idx="12"/>
          </p:nvPr>
        </p:nvSpPr>
        <p:spPr>
          <a:xfrm>
            <a:off x="11062446" y="6571763"/>
            <a:ext cx="1129553" cy="365125"/>
          </a:xfrm>
        </p:spPr>
        <p:txBody>
          <a:bodyPr/>
          <a:lstStyle/>
          <a:p>
            <a:fld id="{4FC86C7A-08C2-43F7-9379-B682BE8193DF}" type="slidenum">
              <a:rPr lang="en-US" smtClean="0">
                <a:solidFill>
                  <a:schemeClr val="bg1"/>
                </a:solidFill>
              </a:rPr>
              <a:t>25</a:t>
            </a:fld>
            <a:endParaRPr lang="en-US" dirty="0">
              <a:solidFill>
                <a:schemeClr val="bg1"/>
              </a:solidFill>
            </a:endParaRPr>
          </a:p>
        </p:txBody>
      </p:sp>
      <p:pic>
        <p:nvPicPr>
          <p:cNvPr id="4" name="Picture 3">
            <a:extLst>
              <a:ext uri="{FF2B5EF4-FFF2-40B4-BE49-F238E27FC236}">
                <a16:creationId xmlns:a16="http://schemas.microsoft.com/office/drawing/2014/main" id="{CB394CB1-525F-4F58-B1B0-A03029E20684}"/>
              </a:ext>
            </a:extLst>
          </p:cNvPr>
          <p:cNvPicPr>
            <a:picLocks noChangeAspect="1"/>
          </p:cNvPicPr>
          <p:nvPr/>
        </p:nvPicPr>
        <p:blipFill>
          <a:blip r:embed="rId3"/>
          <a:stretch>
            <a:fillRect/>
          </a:stretch>
        </p:blipFill>
        <p:spPr>
          <a:xfrm>
            <a:off x="2800350" y="2495550"/>
            <a:ext cx="6591300" cy="3981450"/>
          </a:xfrm>
          <a:prstGeom prst="rect">
            <a:avLst/>
          </a:prstGeom>
        </p:spPr>
      </p:pic>
    </p:spTree>
    <p:extLst>
      <p:ext uri="{BB962C8B-B14F-4D97-AF65-F5344CB8AC3E}">
        <p14:creationId xmlns:p14="http://schemas.microsoft.com/office/powerpoint/2010/main" val="21408381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6600" y="853440"/>
            <a:ext cx="2456916" cy="210312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19800" y="929359"/>
            <a:ext cx="1878902" cy="2194560"/>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67250" y="3391578"/>
            <a:ext cx="2857500" cy="2543175"/>
          </a:xfrm>
          <a:prstGeom prst="rect">
            <a:avLst/>
          </a:prstGeom>
        </p:spPr>
      </p:pic>
      <p:sp>
        <p:nvSpPr>
          <p:cNvPr id="9" name="TextBox 8">
            <a:extLst>
              <a:ext uri="{FF2B5EF4-FFF2-40B4-BE49-F238E27FC236}">
                <a16:creationId xmlns:a16="http://schemas.microsoft.com/office/drawing/2014/main" id="{4DBA56BA-267E-4CD4-84FB-7757B3AD2290}"/>
              </a:ext>
            </a:extLst>
          </p:cNvPr>
          <p:cNvSpPr txBox="1"/>
          <p:nvPr/>
        </p:nvSpPr>
        <p:spPr>
          <a:xfrm>
            <a:off x="0" y="6571128"/>
            <a:ext cx="12192000" cy="365760"/>
          </a:xfrm>
          <a:prstGeom prst="rect">
            <a:avLst/>
          </a:prstGeom>
          <a:solidFill>
            <a:schemeClr val="accent1">
              <a:lumMod val="50000"/>
            </a:schemeClr>
          </a:solidFill>
        </p:spPr>
        <p:txBody>
          <a:bodyPr wrap="none" rtlCol="0" anchor="ctr" anchorCtr="0">
            <a:noAutofit/>
          </a:bodyPr>
          <a:lstStyle/>
          <a:p>
            <a:r>
              <a:rPr lang="en-US" dirty="0">
                <a:solidFill>
                  <a:schemeClr val="bg1"/>
                </a:solidFill>
              </a:rPr>
              <a:t>CMGT235 Mechanical and Electrical Systems</a:t>
            </a:r>
          </a:p>
        </p:txBody>
      </p:sp>
      <p:sp>
        <p:nvSpPr>
          <p:cNvPr id="10" name="Slide Number Placeholder 8">
            <a:extLst>
              <a:ext uri="{FF2B5EF4-FFF2-40B4-BE49-F238E27FC236}">
                <a16:creationId xmlns:a16="http://schemas.microsoft.com/office/drawing/2014/main" id="{95B1DFB5-4FE2-44A8-B82C-C4BE793CDFA7}"/>
              </a:ext>
            </a:extLst>
          </p:cNvPr>
          <p:cNvSpPr>
            <a:spLocks noGrp="1"/>
          </p:cNvSpPr>
          <p:nvPr>
            <p:ph type="sldNum" sz="quarter" idx="12"/>
          </p:nvPr>
        </p:nvSpPr>
        <p:spPr>
          <a:xfrm>
            <a:off x="11062446" y="6571763"/>
            <a:ext cx="1129553" cy="365125"/>
          </a:xfrm>
        </p:spPr>
        <p:txBody>
          <a:bodyPr/>
          <a:lstStyle/>
          <a:p>
            <a:fld id="{4FC86C7A-08C2-43F7-9379-B682BE8193DF}" type="slidenum">
              <a:rPr lang="en-US" smtClean="0">
                <a:solidFill>
                  <a:schemeClr val="bg1"/>
                </a:solidFill>
              </a:rPr>
              <a:t>26</a:t>
            </a:fld>
            <a:endParaRPr lang="en-US" dirty="0">
              <a:solidFill>
                <a:schemeClr val="bg1"/>
              </a:solidFill>
            </a:endParaRPr>
          </a:p>
        </p:txBody>
      </p:sp>
    </p:spTree>
    <p:extLst>
      <p:ext uri="{BB962C8B-B14F-4D97-AF65-F5344CB8AC3E}">
        <p14:creationId xmlns:p14="http://schemas.microsoft.com/office/powerpoint/2010/main" val="3062881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1283494"/>
            <a:ext cx="9144000" cy="4291013"/>
          </a:xfrm>
          <a:prstGeom prst="rect">
            <a:avLst/>
          </a:prstGeom>
        </p:spPr>
      </p:pic>
      <p:sp>
        <p:nvSpPr>
          <p:cNvPr id="6" name="TextBox 5">
            <a:extLst>
              <a:ext uri="{FF2B5EF4-FFF2-40B4-BE49-F238E27FC236}">
                <a16:creationId xmlns:a16="http://schemas.microsoft.com/office/drawing/2014/main" id="{E4320CAA-CCB5-4D2E-A4FD-7CA8AF0C2763}"/>
              </a:ext>
            </a:extLst>
          </p:cNvPr>
          <p:cNvSpPr txBox="1"/>
          <p:nvPr/>
        </p:nvSpPr>
        <p:spPr>
          <a:xfrm>
            <a:off x="0" y="6571128"/>
            <a:ext cx="12192000" cy="365760"/>
          </a:xfrm>
          <a:prstGeom prst="rect">
            <a:avLst/>
          </a:prstGeom>
          <a:solidFill>
            <a:schemeClr val="accent1">
              <a:lumMod val="50000"/>
            </a:schemeClr>
          </a:solidFill>
        </p:spPr>
        <p:txBody>
          <a:bodyPr wrap="none" rtlCol="0" anchor="ctr" anchorCtr="0">
            <a:noAutofit/>
          </a:bodyPr>
          <a:lstStyle/>
          <a:p>
            <a:r>
              <a:rPr lang="en-US" dirty="0">
                <a:solidFill>
                  <a:schemeClr val="bg1"/>
                </a:solidFill>
              </a:rPr>
              <a:t>CMGT235 Mechanical and Electrical Systems</a:t>
            </a:r>
          </a:p>
        </p:txBody>
      </p:sp>
      <p:sp>
        <p:nvSpPr>
          <p:cNvPr id="9" name="Slide Number Placeholder 8">
            <a:extLst>
              <a:ext uri="{FF2B5EF4-FFF2-40B4-BE49-F238E27FC236}">
                <a16:creationId xmlns:a16="http://schemas.microsoft.com/office/drawing/2014/main" id="{0E63FCBA-7800-41F7-AC32-06E14AB60771}"/>
              </a:ext>
            </a:extLst>
          </p:cNvPr>
          <p:cNvSpPr>
            <a:spLocks noGrp="1"/>
          </p:cNvSpPr>
          <p:nvPr>
            <p:ph type="sldNum" sz="quarter" idx="12"/>
          </p:nvPr>
        </p:nvSpPr>
        <p:spPr>
          <a:xfrm>
            <a:off x="11062446" y="6571763"/>
            <a:ext cx="1129553" cy="365125"/>
          </a:xfrm>
        </p:spPr>
        <p:txBody>
          <a:bodyPr/>
          <a:lstStyle/>
          <a:p>
            <a:fld id="{4FC86C7A-08C2-43F7-9379-B682BE8193DF}" type="slidenum">
              <a:rPr lang="en-US" smtClean="0">
                <a:solidFill>
                  <a:schemeClr val="bg1"/>
                </a:solidFill>
              </a:rPr>
              <a:t>27</a:t>
            </a:fld>
            <a:endParaRPr lang="en-US" dirty="0">
              <a:solidFill>
                <a:schemeClr val="bg1"/>
              </a:solidFill>
            </a:endParaRPr>
          </a:p>
        </p:txBody>
      </p:sp>
    </p:spTree>
    <p:extLst>
      <p:ext uri="{BB962C8B-B14F-4D97-AF65-F5344CB8AC3E}">
        <p14:creationId xmlns:p14="http://schemas.microsoft.com/office/powerpoint/2010/main" val="16671138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1285875"/>
            <a:ext cx="9144000" cy="4286250"/>
          </a:xfrm>
          <a:prstGeom prst="rect">
            <a:avLst/>
          </a:prstGeom>
        </p:spPr>
      </p:pic>
      <p:sp>
        <p:nvSpPr>
          <p:cNvPr id="6" name="TextBox 5">
            <a:extLst>
              <a:ext uri="{FF2B5EF4-FFF2-40B4-BE49-F238E27FC236}">
                <a16:creationId xmlns:a16="http://schemas.microsoft.com/office/drawing/2014/main" id="{E00296FF-4677-4B3E-9A00-3A69D34A47AA}"/>
              </a:ext>
            </a:extLst>
          </p:cNvPr>
          <p:cNvSpPr txBox="1"/>
          <p:nvPr/>
        </p:nvSpPr>
        <p:spPr>
          <a:xfrm>
            <a:off x="0" y="6571128"/>
            <a:ext cx="12192000" cy="365760"/>
          </a:xfrm>
          <a:prstGeom prst="rect">
            <a:avLst/>
          </a:prstGeom>
          <a:solidFill>
            <a:schemeClr val="accent1">
              <a:lumMod val="50000"/>
            </a:schemeClr>
          </a:solidFill>
        </p:spPr>
        <p:txBody>
          <a:bodyPr wrap="none" rtlCol="0" anchor="ctr" anchorCtr="0">
            <a:noAutofit/>
          </a:bodyPr>
          <a:lstStyle/>
          <a:p>
            <a:r>
              <a:rPr lang="en-US" dirty="0">
                <a:solidFill>
                  <a:schemeClr val="bg1"/>
                </a:solidFill>
              </a:rPr>
              <a:t>CMGT235 Mechanical and Electrical Systems</a:t>
            </a:r>
          </a:p>
        </p:txBody>
      </p:sp>
      <p:sp>
        <p:nvSpPr>
          <p:cNvPr id="8" name="Slide Number Placeholder 8">
            <a:extLst>
              <a:ext uri="{FF2B5EF4-FFF2-40B4-BE49-F238E27FC236}">
                <a16:creationId xmlns:a16="http://schemas.microsoft.com/office/drawing/2014/main" id="{0FB79718-7774-4501-A77C-BCB81EF0D386}"/>
              </a:ext>
            </a:extLst>
          </p:cNvPr>
          <p:cNvSpPr>
            <a:spLocks noGrp="1"/>
          </p:cNvSpPr>
          <p:nvPr>
            <p:ph type="sldNum" sz="quarter" idx="12"/>
          </p:nvPr>
        </p:nvSpPr>
        <p:spPr>
          <a:xfrm>
            <a:off x="11062446" y="6571763"/>
            <a:ext cx="1129553" cy="365125"/>
          </a:xfrm>
        </p:spPr>
        <p:txBody>
          <a:bodyPr/>
          <a:lstStyle/>
          <a:p>
            <a:fld id="{4FC86C7A-08C2-43F7-9379-B682BE8193DF}" type="slidenum">
              <a:rPr lang="en-US" smtClean="0">
                <a:solidFill>
                  <a:schemeClr val="bg1"/>
                </a:solidFill>
              </a:rPr>
              <a:t>28</a:t>
            </a:fld>
            <a:endParaRPr lang="en-US" dirty="0">
              <a:solidFill>
                <a:schemeClr val="bg1"/>
              </a:solidFill>
            </a:endParaRPr>
          </a:p>
        </p:txBody>
      </p:sp>
    </p:spTree>
    <p:extLst>
      <p:ext uri="{BB962C8B-B14F-4D97-AF65-F5344CB8AC3E}">
        <p14:creationId xmlns:p14="http://schemas.microsoft.com/office/powerpoint/2010/main" val="28324236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1288256"/>
            <a:ext cx="9144000" cy="4281488"/>
          </a:xfrm>
          <a:prstGeom prst="rect">
            <a:avLst/>
          </a:prstGeom>
        </p:spPr>
      </p:pic>
      <p:sp>
        <p:nvSpPr>
          <p:cNvPr id="6" name="TextBox 5">
            <a:extLst>
              <a:ext uri="{FF2B5EF4-FFF2-40B4-BE49-F238E27FC236}">
                <a16:creationId xmlns:a16="http://schemas.microsoft.com/office/drawing/2014/main" id="{E5530AB7-28CE-4E93-B1E3-B5B01EFD2913}"/>
              </a:ext>
            </a:extLst>
          </p:cNvPr>
          <p:cNvSpPr txBox="1"/>
          <p:nvPr/>
        </p:nvSpPr>
        <p:spPr>
          <a:xfrm>
            <a:off x="0" y="6571128"/>
            <a:ext cx="12192000" cy="365760"/>
          </a:xfrm>
          <a:prstGeom prst="rect">
            <a:avLst/>
          </a:prstGeom>
          <a:solidFill>
            <a:schemeClr val="accent1">
              <a:lumMod val="50000"/>
            </a:schemeClr>
          </a:solidFill>
        </p:spPr>
        <p:txBody>
          <a:bodyPr wrap="none" rtlCol="0" anchor="ctr" anchorCtr="0">
            <a:noAutofit/>
          </a:bodyPr>
          <a:lstStyle/>
          <a:p>
            <a:r>
              <a:rPr lang="en-US" dirty="0">
                <a:solidFill>
                  <a:schemeClr val="bg1"/>
                </a:solidFill>
              </a:rPr>
              <a:t>CMGT235 Mechanical and Electrical Systems</a:t>
            </a:r>
          </a:p>
        </p:txBody>
      </p:sp>
      <p:sp>
        <p:nvSpPr>
          <p:cNvPr id="8" name="Slide Number Placeholder 8">
            <a:extLst>
              <a:ext uri="{FF2B5EF4-FFF2-40B4-BE49-F238E27FC236}">
                <a16:creationId xmlns:a16="http://schemas.microsoft.com/office/drawing/2014/main" id="{75955B65-2C8E-479C-9270-36EEDBC6A120}"/>
              </a:ext>
            </a:extLst>
          </p:cNvPr>
          <p:cNvSpPr>
            <a:spLocks noGrp="1"/>
          </p:cNvSpPr>
          <p:nvPr>
            <p:ph type="sldNum" sz="quarter" idx="12"/>
          </p:nvPr>
        </p:nvSpPr>
        <p:spPr>
          <a:xfrm>
            <a:off x="11062446" y="6571763"/>
            <a:ext cx="1129553" cy="365125"/>
          </a:xfrm>
        </p:spPr>
        <p:txBody>
          <a:bodyPr/>
          <a:lstStyle/>
          <a:p>
            <a:fld id="{4FC86C7A-08C2-43F7-9379-B682BE8193DF}" type="slidenum">
              <a:rPr lang="en-US" smtClean="0">
                <a:solidFill>
                  <a:schemeClr val="bg1"/>
                </a:solidFill>
              </a:rPr>
              <a:t>29</a:t>
            </a:fld>
            <a:endParaRPr lang="en-US" dirty="0">
              <a:solidFill>
                <a:schemeClr val="bg1"/>
              </a:solidFill>
            </a:endParaRPr>
          </a:p>
        </p:txBody>
      </p:sp>
    </p:spTree>
    <p:extLst>
      <p:ext uri="{BB962C8B-B14F-4D97-AF65-F5344CB8AC3E}">
        <p14:creationId xmlns:p14="http://schemas.microsoft.com/office/powerpoint/2010/main" val="27888466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822959"/>
            <a:ext cx="12192000" cy="5591029"/>
          </a:xfrm>
          <a:prstGeom prst="rect">
            <a:avLst/>
          </a:prstGeom>
          <a:noFill/>
        </p:spPr>
        <p:txBody>
          <a:bodyPr wrap="square" lIns="91440" rIns="91440" rtlCol="0">
            <a:noAutofit/>
          </a:bodyPr>
          <a:lstStyle/>
          <a:p>
            <a:r>
              <a:rPr lang="en-US" sz="2400" b="1" dirty="0"/>
              <a:t>International Association of Plumbing and Mechanical Officials (IAPMO)</a:t>
            </a:r>
          </a:p>
          <a:p>
            <a:endParaRPr lang="en-US" sz="2400" b="1" dirty="0"/>
          </a:p>
          <a:p>
            <a:r>
              <a:rPr lang="en-US" sz="2400" dirty="0"/>
              <a:t>The </a:t>
            </a:r>
            <a:r>
              <a:rPr lang="en-US" sz="2400" b="1" dirty="0"/>
              <a:t>International Association of Plumbing and Mechanical Officials </a:t>
            </a:r>
            <a:r>
              <a:rPr lang="en-US" sz="2400" dirty="0"/>
              <a:t>shall be recognized by the building industry and the general public, both at home and abroad, as the world-wide leader in the plumbing and mechanical industry for:</a:t>
            </a:r>
          </a:p>
          <a:p>
            <a:endParaRPr lang="en-US" sz="2400" dirty="0"/>
          </a:p>
          <a:p>
            <a:pPr marL="342900" indent="-342900">
              <a:buFont typeface="Wingdings" panose="05000000000000000000" pitchFamily="2" charset="2"/>
              <a:buChar char="§"/>
            </a:pPr>
            <a:r>
              <a:rPr lang="en-US" sz="2400" dirty="0"/>
              <a:t>protecting health and safety</a:t>
            </a:r>
          </a:p>
          <a:p>
            <a:pPr marL="342900" indent="-342900">
              <a:buFont typeface="Wingdings" panose="05000000000000000000" pitchFamily="2" charset="2"/>
              <a:buChar char="§"/>
            </a:pPr>
            <a:r>
              <a:rPr lang="en-US" sz="2400" dirty="0"/>
              <a:t>supporting sustainability and emerging technology</a:t>
            </a:r>
          </a:p>
          <a:p>
            <a:pPr marL="342900" indent="-342900">
              <a:buFont typeface="Wingdings" panose="05000000000000000000" pitchFamily="2" charset="2"/>
              <a:buChar char="§"/>
            </a:pPr>
            <a:r>
              <a:rPr lang="en-US" sz="2400" dirty="0"/>
              <a:t>and delivering code education.</a:t>
            </a:r>
          </a:p>
          <a:p>
            <a:endParaRPr lang="en-US" sz="2400" dirty="0"/>
          </a:p>
          <a:p>
            <a:r>
              <a:rPr lang="en-US" sz="2400" dirty="0"/>
              <a:t>This shall be accomplished through the use of IAPMO codes and related services in cooperation with industry partners. IAPMO shall have recruited, retained, and empowered a diverse membership and staff that makes this possible.</a:t>
            </a:r>
          </a:p>
        </p:txBody>
      </p:sp>
      <p:sp>
        <p:nvSpPr>
          <p:cNvPr id="3" name="Slide Number Placeholder 2"/>
          <p:cNvSpPr>
            <a:spLocks noGrp="1"/>
          </p:cNvSpPr>
          <p:nvPr>
            <p:ph type="sldNum" sz="quarter" idx="12"/>
          </p:nvPr>
        </p:nvSpPr>
        <p:spPr>
          <a:xfrm>
            <a:off x="8534400" y="6492876"/>
            <a:ext cx="2133600" cy="365125"/>
          </a:xfrm>
        </p:spPr>
        <p:txBody>
          <a:bodyPr/>
          <a:lstStyle/>
          <a:p>
            <a:fld id="{393A0BCC-DBB6-44EA-AA08-F8A4FB5A5F40}" type="slidenum">
              <a:rPr lang="en-US" smtClean="0"/>
              <a:t>3</a:t>
            </a:fld>
            <a:endParaRPr lang="en-US" dirty="0"/>
          </a:p>
        </p:txBody>
      </p:sp>
      <p:sp>
        <p:nvSpPr>
          <p:cNvPr id="8" name="TextBox 7">
            <a:extLst>
              <a:ext uri="{FF2B5EF4-FFF2-40B4-BE49-F238E27FC236}">
                <a16:creationId xmlns:a16="http://schemas.microsoft.com/office/drawing/2014/main" id="{A21E3EAF-E67E-4617-92FE-B77AD06793F9}"/>
              </a:ext>
            </a:extLst>
          </p:cNvPr>
          <p:cNvSpPr txBox="1"/>
          <p:nvPr/>
        </p:nvSpPr>
        <p:spPr>
          <a:xfrm>
            <a:off x="0" y="6571128"/>
            <a:ext cx="12192000" cy="365760"/>
          </a:xfrm>
          <a:prstGeom prst="rect">
            <a:avLst/>
          </a:prstGeom>
          <a:solidFill>
            <a:schemeClr val="accent1">
              <a:lumMod val="50000"/>
            </a:schemeClr>
          </a:solidFill>
        </p:spPr>
        <p:txBody>
          <a:bodyPr wrap="none" rtlCol="0" anchor="ctr" anchorCtr="0">
            <a:noAutofit/>
          </a:bodyPr>
          <a:lstStyle/>
          <a:p>
            <a:r>
              <a:rPr lang="en-US" dirty="0">
                <a:solidFill>
                  <a:schemeClr val="bg1"/>
                </a:solidFill>
              </a:rPr>
              <a:t>CMGT235 Mechanical and Electrical Systems</a:t>
            </a:r>
          </a:p>
        </p:txBody>
      </p:sp>
      <p:sp>
        <p:nvSpPr>
          <p:cNvPr id="10" name="Slide Number Placeholder 8">
            <a:extLst>
              <a:ext uri="{FF2B5EF4-FFF2-40B4-BE49-F238E27FC236}">
                <a16:creationId xmlns:a16="http://schemas.microsoft.com/office/drawing/2014/main" id="{87859756-9A15-44EB-9694-43C1E0EE44EC}"/>
              </a:ext>
            </a:extLst>
          </p:cNvPr>
          <p:cNvSpPr txBox="1">
            <a:spLocks/>
          </p:cNvSpPr>
          <p:nvPr/>
        </p:nvSpPr>
        <p:spPr>
          <a:xfrm>
            <a:off x="11062446" y="6571763"/>
            <a:ext cx="1129553"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FC86C7A-08C2-43F7-9379-B682BE8193DF}" type="slidenum">
              <a:rPr lang="en-US" smtClean="0">
                <a:solidFill>
                  <a:schemeClr val="bg1"/>
                </a:solidFill>
              </a:rPr>
              <a:pPr/>
              <a:t>3</a:t>
            </a:fld>
            <a:endParaRPr lang="en-US" dirty="0">
              <a:solidFill>
                <a:schemeClr val="bg1"/>
              </a:solidFill>
            </a:endParaRPr>
          </a:p>
        </p:txBody>
      </p:sp>
      <p:sp>
        <p:nvSpPr>
          <p:cNvPr id="11" name="TextBox 10">
            <a:extLst>
              <a:ext uri="{FF2B5EF4-FFF2-40B4-BE49-F238E27FC236}">
                <a16:creationId xmlns:a16="http://schemas.microsoft.com/office/drawing/2014/main" id="{941979E5-CB4F-4F72-9287-5E031253B3D8}"/>
              </a:ext>
            </a:extLst>
          </p:cNvPr>
          <p:cNvSpPr txBox="1"/>
          <p:nvPr/>
        </p:nvSpPr>
        <p:spPr>
          <a:xfrm>
            <a:off x="0" y="0"/>
            <a:ext cx="12192000" cy="646331"/>
          </a:xfrm>
          <a:prstGeom prst="rect">
            <a:avLst/>
          </a:prstGeom>
          <a:solidFill>
            <a:schemeClr val="accent1">
              <a:lumMod val="50000"/>
            </a:schemeClr>
          </a:solidFill>
        </p:spPr>
        <p:txBody>
          <a:bodyPr wrap="none" rtlCol="0" anchor="ctr" anchorCtr="1">
            <a:noAutofit/>
          </a:bodyPr>
          <a:lstStyle/>
          <a:p>
            <a:r>
              <a:rPr lang="en-US" altLang="en-US" sz="4000" b="1" dirty="0">
                <a:solidFill>
                  <a:schemeClr val="bg1"/>
                </a:solidFill>
              </a:rPr>
              <a:t>Plumbing Material</a:t>
            </a:r>
            <a:endParaRPr lang="en-US" sz="4000" b="1" dirty="0">
              <a:solidFill>
                <a:schemeClr val="bg1"/>
              </a:solidFill>
            </a:endParaRPr>
          </a:p>
        </p:txBody>
      </p:sp>
    </p:spTree>
    <p:extLst>
      <p:ext uri="{BB962C8B-B14F-4D97-AF65-F5344CB8AC3E}">
        <p14:creationId xmlns:p14="http://schemas.microsoft.com/office/powerpoint/2010/main" val="17313181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822960"/>
            <a:ext cx="12192000" cy="1938992"/>
          </a:xfrm>
          <a:prstGeom prst="rect">
            <a:avLst/>
          </a:prstGeom>
          <a:noFill/>
        </p:spPr>
        <p:txBody>
          <a:bodyPr wrap="square" lIns="91440" rIns="91440" rtlCol="0">
            <a:spAutoFit/>
          </a:bodyPr>
          <a:lstStyle/>
          <a:p>
            <a:r>
              <a:rPr lang="en-US" sz="2400" b="1" dirty="0"/>
              <a:t>WATER METERS</a:t>
            </a:r>
            <a:endParaRPr lang="en-US" sz="2400" dirty="0"/>
          </a:p>
          <a:p>
            <a:pPr marL="342900" indent="-342900">
              <a:buFont typeface="Arial" panose="020B0604020202020204" pitchFamily="34" charset="0"/>
              <a:buChar char="•"/>
            </a:pPr>
            <a:r>
              <a:rPr lang="en-US" sz="2400" dirty="0"/>
              <a:t>Measure and indicate water usage for a building in order to be charged for the amount of water used.</a:t>
            </a:r>
          </a:p>
          <a:p>
            <a:pPr marL="342900" indent="-342900">
              <a:buFont typeface="Arial" panose="020B0604020202020204" pitchFamily="34" charset="0"/>
              <a:buChar char="•"/>
            </a:pPr>
            <a:r>
              <a:rPr lang="en-US" sz="2400" dirty="0"/>
              <a:t>Measures in cubic feet or gallons</a:t>
            </a:r>
          </a:p>
          <a:p>
            <a:pPr marL="342900" indent="-342900">
              <a:buFont typeface="Arial" panose="020B0604020202020204" pitchFamily="34" charset="0"/>
              <a:buChar char="•"/>
            </a:pPr>
            <a:r>
              <a:rPr lang="en-US" sz="2400" dirty="0"/>
              <a:t>Installed at the end of the water service pipe – inside or outside the building</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7401" y="3105150"/>
            <a:ext cx="3648075" cy="2733675"/>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77013" y="3048000"/>
            <a:ext cx="3914775" cy="2790825"/>
          </a:xfrm>
          <a:prstGeom prst="rect">
            <a:avLst/>
          </a:prstGeom>
        </p:spPr>
      </p:pic>
      <p:sp>
        <p:nvSpPr>
          <p:cNvPr id="8" name="TextBox 7">
            <a:extLst>
              <a:ext uri="{FF2B5EF4-FFF2-40B4-BE49-F238E27FC236}">
                <a16:creationId xmlns:a16="http://schemas.microsoft.com/office/drawing/2014/main" id="{9D9A960B-4AC1-4570-BB26-92BA67470033}"/>
              </a:ext>
            </a:extLst>
          </p:cNvPr>
          <p:cNvSpPr txBox="1"/>
          <p:nvPr/>
        </p:nvSpPr>
        <p:spPr>
          <a:xfrm>
            <a:off x="0" y="0"/>
            <a:ext cx="12192000" cy="646331"/>
          </a:xfrm>
          <a:prstGeom prst="rect">
            <a:avLst/>
          </a:prstGeom>
          <a:solidFill>
            <a:schemeClr val="accent1">
              <a:lumMod val="50000"/>
            </a:schemeClr>
          </a:solidFill>
        </p:spPr>
        <p:txBody>
          <a:bodyPr wrap="none" rtlCol="0" anchor="ctr" anchorCtr="1">
            <a:noAutofit/>
          </a:bodyPr>
          <a:lstStyle/>
          <a:p>
            <a:r>
              <a:rPr lang="en-US" altLang="en-US" sz="4000" b="1" dirty="0">
                <a:solidFill>
                  <a:schemeClr val="bg1"/>
                </a:solidFill>
              </a:rPr>
              <a:t>Plumbing Material</a:t>
            </a:r>
            <a:endParaRPr lang="en-US" sz="4000" b="1" dirty="0">
              <a:solidFill>
                <a:schemeClr val="bg1"/>
              </a:solidFill>
            </a:endParaRPr>
          </a:p>
        </p:txBody>
      </p:sp>
      <p:sp>
        <p:nvSpPr>
          <p:cNvPr id="11" name="TextBox 10">
            <a:extLst>
              <a:ext uri="{FF2B5EF4-FFF2-40B4-BE49-F238E27FC236}">
                <a16:creationId xmlns:a16="http://schemas.microsoft.com/office/drawing/2014/main" id="{6B32E07B-8A7E-4D92-8D24-018095A11C3C}"/>
              </a:ext>
            </a:extLst>
          </p:cNvPr>
          <p:cNvSpPr txBox="1"/>
          <p:nvPr/>
        </p:nvSpPr>
        <p:spPr>
          <a:xfrm>
            <a:off x="0" y="6571128"/>
            <a:ext cx="12192000" cy="365760"/>
          </a:xfrm>
          <a:prstGeom prst="rect">
            <a:avLst/>
          </a:prstGeom>
          <a:solidFill>
            <a:schemeClr val="accent1">
              <a:lumMod val="50000"/>
            </a:schemeClr>
          </a:solidFill>
        </p:spPr>
        <p:txBody>
          <a:bodyPr wrap="none" rtlCol="0" anchor="ctr" anchorCtr="0">
            <a:noAutofit/>
          </a:bodyPr>
          <a:lstStyle/>
          <a:p>
            <a:r>
              <a:rPr lang="en-US" dirty="0">
                <a:solidFill>
                  <a:schemeClr val="bg1"/>
                </a:solidFill>
              </a:rPr>
              <a:t>CMGT235 Mechanical and Electrical Systems</a:t>
            </a:r>
          </a:p>
        </p:txBody>
      </p:sp>
      <p:sp>
        <p:nvSpPr>
          <p:cNvPr id="12" name="Slide Number Placeholder 8">
            <a:extLst>
              <a:ext uri="{FF2B5EF4-FFF2-40B4-BE49-F238E27FC236}">
                <a16:creationId xmlns:a16="http://schemas.microsoft.com/office/drawing/2014/main" id="{170DF3A9-1A0E-47FE-8675-0BAEE79A865C}"/>
              </a:ext>
            </a:extLst>
          </p:cNvPr>
          <p:cNvSpPr>
            <a:spLocks noGrp="1"/>
          </p:cNvSpPr>
          <p:nvPr>
            <p:ph type="sldNum" sz="quarter" idx="12"/>
          </p:nvPr>
        </p:nvSpPr>
        <p:spPr>
          <a:xfrm>
            <a:off x="11062446" y="6571763"/>
            <a:ext cx="1129553" cy="365125"/>
          </a:xfrm>
        </p:spPr>
        <p:txBody>
          <a:bodyPr/>
          <a:lstStyle/>
          <a:p>
            <a:fld id="{4FC86C7A-08C2-43F7-9379-B682BE8193DF}" type="slidenum">
              <a:rPr lang="en-US" smtClean="0">
                <a:solidFill>
                  <a:schemeClr val="bg1"/>
                </a:solidFill>
              </a:rPr>
              <a:t>30</a:t>
            </a:fld>
            <a:endParaRPr lang="en-US" dirty="0">
              <a:solidFill>
                <a:schemeClr val="bg1"/>
              </a:solidFill>
            </a:endParaRPr>
          </a:p>
        </p:txBody>
      </p:sp>
    </p:spTree>
    <p:extLst>
      <p:ext uri="{BB962C8B-B14F-4D97-AF65-F5344CB8AC3E}">
        <p14:creationId xmlns:p14="http://schemas.microsoft.com/office/powerpoint/2010/main" val="30340525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822960"/>
            <a:ext cx="12192000" cy="1938992"/>
          </a:xfrm>
          <a:prstGeom prst="rect">
            <a:avLst/>
          </a:prstGeom>
          <a:noFill/>
        </p:spPr>
        <p:txBody>
          <a:bodyPr wrap="square" lIns="91440" rIns="91440" rtlCol="0">
            <a:spAutoFit/>
          </a:bodyPr>
          <a:lstStyle/>
          <a:p>
            <a:r>
              <a:rPr lang="en-US" sz="2400" b="1" dirty="0"/>
              <a:t>WATER METERS</a:t>
            </a:r>
            <a:endParaRPr lang="en-US" sz="2400" dirty="0"/>
          </a:p>
          <a:p>
            <a:pPr marL="342900" indent="-342900">
              <a:buFont typeface="Arial" panose="020B0604020202020204" pitchFamily="34" charset="0"/>
              <a:buChar char="•"/>
            </a:pPr>
            <a:r>
              <a:rPr lang="en-US" sz="2400" dirty="0"/>
              <a:t>Measure and indicate water usage for a building in order to be charged for the amount of water used.</a:t>
            </a:r>
          </a:p>
          <a:p>
            <a:pPr marL="342900" indent="-342900">
              <a:buFont typeface="Arial" panose="020B0604020202020204" pitchFamily="34" charset="0"/>
              <a:buChar char="•"/>
            </a:pPr>
            <a:r>
              <a:rPr lang="en-US" sz="2400" dirty="0"/>
              <a:t>Measures in cubic feet or gallons</a:t>
            </a:r>
          </a:p>
          <a:p>
            <a:pPr marL="342900" indent="-342900">
              <a:buFont typeface="Arial" panose="020B0604020202020204" pitchFamily="34" charset="0"/>
              <a:buChar char="•"/>
            </a:pPr>
            <a:r>
              <a:rPr lang="en-US" sz="2400" dirty="0"/>
              <a:t>Installed at the end of the water service pipe – inside or outside the building</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3204498"/>
            <a:ext cx="9144000" cy="2662903"/>
          </a:xfrm>
          <a:prstGeom prst="rect">
            <a:avLst/>
          </a:prstGeom>
        </p:spPr>
      </p:pic>
      <p:sp>
        <p:nvSpPr>
          <p:cNvPr id="8" name="TextBox 7">
            <a:extLst>
              <a:ext uri="{FF2B5EF4-FFF2-40B4-BE49-F238E27FC236}">
                <a16:creationId xmlns:a16="http://schemas.microsoft.com/office/drawing/2014/main" id="{858C9F0E-475E-4CCD-BA2D-CC3E7D9A3481}"/>
              </a:ext>
            </a:extLst>
          </p:cNvPr>
          <p:cNvSpPr txBox="1"/>
          <p:nvPr/>
        </p:nvSpPr>
        <p:spPr>
          <a:xfrm>
            <a:off x="0" y="0"/>
            <a:ext cx="12192000" cy="646331"/>
          </a:xfrm>
          <a:prstGeom prst="rect">
            <a:avLst/>
          </a:prstGeom>
          <a:solidFill>
            <a:schemeClr val="accent1">
              <a:lumMod val="50000"/>
            </a:schemeClr>
          </a:solidFill>
        </p:spPr>
        <p:txBody>
          <a:bodyPr wrap="none" rtlCol="0" anchor="ctr" anchorCtr="1">
            <a:noAutofit/>
          </a:bodyPr>
          <a:lstStyle/>
          <a:p>
            <a:r>
              <a:rPr lang="en-US" altLang="en-US" sz="4000" b="1" dirty="0">
                <a:solidFill>
                  <a:schemeClr val="bg1"/>
                </a:solidFill>
              </a:rPr>
              <a:t>Plumbing Material</a:t>
            </a:r>
            <a:endParaRPr lang="en-US" sz="4000" b="1" dirty="0">
              <a:solidFill>
                <a:schemeClr val="bg1"/>
              </a:solidFill>
            </a:endParaRPr>
          </a:p>
        </p:txBody>
      </p:sp>
      <p:sp>
        <p:nvSpPr>
          <p:cNvPr id="9" name="TextBox 8">
            <a:extLst>
              <a:ext uri="{FF2B5EF4-FFF2-40B4-BE49-F238E27FC236}">
                <a16:creationId xmlns:a16="http://schemas.microsoft.com/office/drawing/2014/main" id="{EBCC26A7-FDD1-4550-B42A-6865C1C3F140}"/>
              </a:ext>
            </a:extLst>
          </p:cNvPr>
          <p:cNvSpPr txBox="1"/>
          <p:nvPr/>
        </p:nvSpPr>
        <p:spPr>
          <a:xfrm>
            <a:off x="0" y="6571128"/>
            <a:ext cx="12192000" cy="365760"/>
          </a:xfrm>
          <a:prstGeom prst="rect">
            <a:avLst/>
          </a:prstGeom>
          <a:solidFill>
            <a:schemeClr val="accent1">
              <a:lumMod val="50000"/>
            </a:schemeClr>
          </a:solidFill>
        </p:spPr>
        <p:txBody>
          <a:bodyPr wrap="none" rtlCol="0" anchor="ctr" anchorCtr="0">
            <a:noAutofit/>
          </a:bodyPr>
          <a:lstStyle/>
          <a:p>
            <a:r>
              <a:rPr lang="en-US" dirty="0">
                <a:solidFill>
                  <a:schemeClr val="bg1"/>
                </a:solidFill>
              </a:rPr>
              <a:t>CMGT235 Mechanical and Electrical Systems</a:t>
            </a:r>
          </a:p>
        </p:txBody>
      </p:sp>
      <p:sp>
        <p:nvSpPr>
          <p:cNvPr id="11" name="Slide Number Placeholder 8">
            <a:extLst>
              <a:ext uri="{FF2B5EF4-FFF2-40B4-BE49-F238E27FC236}">
                <a16:creationId xmlns:a16="http://schemas.microsoft.com/office/drawing/2014/main" id="{CE93B772-5CB5-4AAD-8908-C70E05305B9A}"/>
              </a:ext>
            </a:extLst>
          </p:cNvPr>
          <p:cNvSpPr>
            <a:spLocks noGrp="1"/>
          </p:cNvSpPr>
          <p:nvPr>
            <p:ph type="sldNum" sz="quarter" idx="12"/>
          </p:nvPr>
        </p:nvSpPr>
        <p:spPr>
          <a:xfrm>
            <a:off x="11062446" y="6571763"/>
            <a:ext cx="1129553" cy="365125"/>
          </a:xfrm>
        </p:spPr>
        <p:txBody>
          <a:bodyPr/>
          <a:lstStyle/>
          <a:p>
            <a:fld id="{4FC86C7A-08C2-43F7-9379-B682BE8193DF}" type="slidenum">
              <a:rPr lang="en-US" smtClean="0">
                <a:solidFill>
                  <a:schemeClr val="bg1"/>
                </a:solidFill>
              </a:rPr>
              <a:t>31</a:t>
            </a:fld>
            <a:endParaRPr lang="en-US" dirty="0">
              <a:solidFill>
                <a:schemeClr val="bg1"/>
              </a:solidFill>
            </a:endParaRPr>
          </a:p>
        </p:txBody>
      </p:sp>
    </p:spTree>
    <p:extLst>
      <p:ext uri="{BB962C8B-B14F-4D97-AF65-F5344CB8AC3E}">
        <p14:creationId xmlns:p14="http://schemas.microsoft.com/office/powerpoint/2010/main" val="9419805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822960"/>
            <a:ext cx="12192000" cy="1200329"/>
          </a:xfrm>
          <a:prstGeom prst="rect">
            <a:avLst/>
          </a:prstGeom>
          <a:noFill/>
        </p:spPr>
        <p:txBody>
          <a:bodyPr wrap="square" lIns="91440" rIns="91440" rtlCol="0">
            <a:spAutoFit/>
          </a:bodyPr>
          <a:lstStyle/>
          <a:p>
            <a:r>
              <a:rPr lang="en-US" sz="2400" b="1" dirty="0"/>
              <a:t>Building Indoor Water Use</a:t>
            </a:r>
            <a:endParaRPr lang="en-US" sz="2400" dirty="0"/>
          </a:p>
          <a:p>
            <a:pPr marL="342900" indent="-342900">
              <a:buFont typeface="Wingdings" panose="05000000000000000000" pitchFamily="2" charset="2"/>
              <a:buChar char="Ø"/>
            </a:pPr>
            <a:r>
              <a:rPr lang="en-US" sz="2400" dirty="0"/>
              <a:t>Flush and Flow Fixtures</a:t>
            </a:r>
          </a:p>
          <a:p>
            <a:pPr marL="342900" indent="-342900">
              <a:buFont typeface="Wingdings" panose="05000000000000000000" pitchFamily="2" charset="2"/>
              <a:buChar char="Ø"/>
            </a:pPr>
            <a:r>
              <a:rPr lang="en-US" sz="2400" dirty="0"/>
              <a:t>Appliances and Process Water Use</a:t>
            </a:r>
          </a:p>
        </p:txBody>
      </p:sp>
      <p:sp>
        <p:nvSpPr>
          <p:cNvPr id="8" name="TextBox 7">
            <a:extLst>
              <a:ext uri="{FF2B5EF4-FFF2-40B4-BE49-F238E27FC236}">
                <a16:creationId xmlns:a16="http://schemas.microsoft.com/office/drawing/2014/main" id="{858C9F0E-475E-4CCD-BA2D-CC3E7D9A3481}"/>
              </a:ext>
            </a:extLst>
          </p:cNvPr>
          <p:cNvSpPr txBox="1"/>
          <p:nvPr/>
        </p:nvSpPr>
        <p:spPr>
          <a:xfrm>
            <a:off x="0" y="0"/>
            <a:ext cx="12192000" cy="646331"/>
          </a:xfrm>
          <a:prstGeom prst="rect">
            <a:avLst/>
          </a:prstGeom>
          <a:solidFill>
            <a:schemeClr val="accent1">
              <a:lumMod val="50000"/>
            </a:schemeClr>
          </a:solidFill>
        </p:spPr>
        <p:txBody>
          <a:bodyPr wrap="none" rtlCol="0" anchor="ctr" anchorCtr="1">
            <a:noAutofit/>
          </a:bodyPr>
          <a:lstStyle/>
          <a:p>
            <a:r>
              <a:rPr lang="en-US" altLang="en-US" sz="4000" b="1" dirty="0">
                <a:solidFill>
                  <a:schemeClr val="bg1"/>
                </a:solidFill>
              </a:rPr>
              <a:t>Plumbing Fixtures</a:t>
            </a:r>
            <a:endParaRPr lang="en-US" sz="4000" b="1" dirty="0">
              <a:solidFill>
                <a:schemeClr val="bg1"/>
              </a:solidFill>
            </a:endParaRPr>
          </a:p>
        </p:txBody>
      </p:sp>
      <p:sp>
        <p:nvSpPr>
          <p:cNvPr id="9" name="TextBox 8">
            <a:extLst>
              <a:ext uri="{FF2B5EF4-FFF2-40B4-BE49-F238E27FC236}">
                <a16:creationId xmlns:a16="http://schemas.microsoft.com/office/drawing/2014/main" id="{EBCC26A7-FDD1-4550-B42A-6865C1C3F140}"/>
              </a:ext>
            </a:extLst>
          </p:cNvPr>
          <p:cNvSpPr txBox="1"/>
          <p:nvPr/>
        </p:nvSpPr>
        <p:spPr>
          <a:xfrm>
            <a:off x="0" y="6571128"/>
            <a:ext cx="12192000" cy="365760"/>
          </a:xfrm>
          <a:prstGeom prst="rect">
            <a:avLst/>
          </a:prstGeom>
          <a:solidFill>
            <a:schemeClr val="accent1">
              <a:lumMod val="50000"/>
            </a:schemeClr>
          </a:solidFill>
        </p:spPr>
        <p:txBody>
          <a:bodyPr wrap="none" rtlCol="0" anchor="ctr" anchorCtr="0">
            <a:noAutofit/>
          </a:bodyPr>
          <a:lstStyle/>
          <a:p>
            <a:r>
              <a:rPr lang="en-US" dirty="0">
                <a:solidFill>
                  <a:schemeClr val="bg1"/>
                </a:solidFill>
              </a:rPr>
              <a:t>CMGT235 Mechanical and Electrical Systems</a:t>
            </a:r>
          </a:p>
        </p:txBody>
      </p:sp>
      <p:sp>
        <p:nvSpPr>
          <p:cNvPr id="11" name="Slide Number Placeholder 8">
            <a:extLst>
              <a:ext uri="{FF2B5EF4-FFF2-40B4-BE49-F238E27FC236}">
                <a16:creationId xmlns:a16="http://schemas.microsoft.com/office/drawing/2014/main" id="{CE93B772-5CB5-4AAD-8908-C70E05305B9A}"/>
              </a:ext>
            </a:extLst>
          </p:cNvPr>
          <p:cNvSpPr>
            <a:spLocks noGrp="1"/>
          </p:cNvSpPr>
          <p:nvPr>
            <p:ph type="sldNum" sz="quarter" idx="12"/>
          </p:nvPr>
        </p:nvSpPr>
        <p:spPr>
          <a:xfrm>
            <a:off x="11062446" y="6571763"/>
            <a:ext cx="1129553" cy="365125"/>
          </a:xfrm>
        </p:spPr>
        <p:txBody>
          <a:bodyPr/>
          <a:lstStyle/>
          <a:p>
            <a:fld id="{4FC86C7A-08C2-43F7-9379-B682BE8193DF}" type="slidenum">
              <a:rPr lang="en-US" smtClean="0">
                <a:solidFill>
                  <a:schemeClr val="bg1"/>
                </a:solidFill>
              </a:rPr>
              <a:t>32</a:t>
            </a:fld>
            <a:endParaRPr lang="en-US" dirty="0">
              <a:solidFill>
                <a:schemeClr val="bg1"/>
              </a:solidFill>
            </a:endParaRPr>
          </a:p>
        </p:txBody>
      </p:sp>
      <p:pic>
        <p:nvPicPr>
          <p:cNvPr id="6" name="Picture 5" descr="bathroom-faucet.jpg">
            <a:extLst>
              <a:ext uri="{FF2B5EF4-FFF2-40B4-BE49-F238E27FC236}">
                <a16:creationId xmlns:a16="http://schemas.microsoft.com/office/drawing/2014/main" id="{B472631A-B5D9-4685-96BD-FDF918F70A90}"/>
              </a:ext>
            </a:extLst>
          </p:cNvPr>
          <p:cNvPicPr>
            <a:picLocks noChangeAspect="1"/>
          </p:cNvPicPr>
          <p:nvPr/>
        </p:nvPicPr>
        <p:blipFill>
          <a:blip r:embed="rId3" cstate="print"/>
          <a:stretch>
            <a:fillRect/>
          </a:stretch>
        </p:blipFill>
        <p:spPr>
          <a:xfrm>
            <a:off x="6813800" y="2231500"/>
            <a:ext cx="1828800" cy="1828800"/>
          </a:xfrm>
          <a:prstGeom prst="rect">
            <a:avLst/>
          </a:prstGeom>
        </p:spPr>
      </p:pic>
      <p:pic>
        <p:nvPicPr>
          <p:cNvPr id="7" name="Picture 6" descr="kohler-watertile-showerhead.jpg">
            <a:extLst>
              <a:ext uri="{FF2B5EF4-FFF2-40B4-BE49-F238E27FC236}">
                <a16:creationId xmlns:a16="http://schemas.microsoft.com/office/drawing/2014/main" id="{E0F4AF69-0977-4894-B6E3-4C841DE3F660}"/>
              </a:ext>
            </a:extLst>
          </p:cNvPr>
          <p:cNvPicPr>
            <a:picLocks noChangeAspect="1"/>
          </p:cNvPicPr>
          <p:nvPr/>
        </p:nvPicPr>
        <p:blipFill>
          <a:blip r:embed="rId4" cstate="print"/>
          <a:stretch>
            <a:fillRect/>
          </a:stretch>
        </p:blipFill>
        <p:spPr>
          <a:xfrm>
            <a:off x="1600201" y="4332274"/>
            <a:ext cx="1770225" cy="1554480"/>
          </a:xfrm>
          <a:prstGeom prst="rect">
            <a:avLst/>
          </a:prstGeom>
        </p:spPr>
      </p:pic>
      <p:pic>
        <p:nvPicPr>
          <p:cNvPr id="10" name="Picture 9" descr="prerinse spray.bmp">
            <a:extLst>
              <a:ext uri="{FF2B5EF4-FFF2-40B4-BE49-F238E27FC236}">
                <a16:creationId xmlns:a16="http://schemas.microsoft.com/office/drawing/2014/main" id="{16EBDB40-9378-4DC4-81C4-7D2D4CFB8FCD}"/>
              </a:ext>
            </a:extLst>
          </p:cNvPr>
          <p:cNvPicPr>
            <a:picLocks noChangeAspect="1"/>
          </p:cNvPicPr>
          <p:nvPr/>
        </p:nvPicPr>
        <p:blipFill>
          <a:blip r:embed="rId5" cstate="print"/>
          <a:stretch>
            <a:fillRect/>
          </a:stretch>
        </p:blipFill>
        <p:spPr>
          <a:xfrm>
            <a:off x="3808331" y="4332274"/>
            <a:ext cx="2341084" cy="1554480"/>
          </a:xfrm>
          <a:prstGeom prst="rect">
            <a:avLst/>
          </a:prstGeom>
        </p:spPr>
      </p:pic>
      <p:pic>
        <p:nvPicPr>
          <p:cNvPr id="12" name="Picture 11">
            <a:extLst>
              <a:ext uri="{FF2B5EF4-FFF2-40B4-BE49-F238E27FC236}">
                <a16:creationId xmlns:a16="http://schemas.microsoft.com/office/drawing/2014/main" id="{16729F3D-B668-4B44-A516-5ACE57842E2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579708" y="4332274"/>
            <a:ext cx="2069455" cy="1554480"/>
          </a:xfrm>
          <a:prstGeom prst="rect">
            <a:avLst/>
          </a:prstGeom>
        </p:spPr>
      </p:pic>
      <p:pic>
        <p:nvPicPr>
          <p:cNvPr id="13" name="Picture 12">
            <a:extLst>
              <a:ext uri="{FF2B5EF4-FFF2-40B4-BE49-F238E27FC236}">
                <a16:creationId xmlns:a16="http://schemas.microsoft.com/office/drawing/2014/main" id="{FCC525D5-0755-4CD7-9787-4857F7C646E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587321" y="4332274"/>
            <a:ext cx="1554480" cy="1554480"/>
          </a:xfrm>
          <a:prstGeom prst="rect">
            <a:avLst/>
          </a:prstGeom>
        </p:spPr>
      </p:pic>
      <p:pic>
        <p:nvPicPr>
          <p:cNvPr id="14" name="Picture 13">
            <a:extLst>
              <a:ext uri="{FF2B5EF4-FFF2-40B4-BE49-F238E27FC236}">
                <a16:creationId xmlns:a16="http://schemas.microsoft.com/office/drawing/2014/main" id="{DFA40FA2-FDBC-429D-899F-EAE36D93273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600200" y="2231500"/>
            <a:ext cx="1241970" cy="1828800"/>
          </a:xfrm>
          <a:prstGeom prst="rect">
            <a:avLst/>
          </a:prstGeom>
        </p:spPr>
      </p:pic>
      <p:pic>
        <p:nvPicPr>
          <p:cNvPr id="15" name="Picture 14">
            <a:extLst>
              <a:ext uri="{FF2B5EF4-FFF2-40B4-BE49-F238E27FC236}">
                <a16:creationId xmlns:a16="http://schemas.microsoft.com/office/drawing/2014/main" id="{831B5FC4-8E47-406C-8E45-A7A423B816F0}"/>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268423" y="2231500"/>
            <a:ext cx="2367614" cy="1828800"/>
          </a:xfrm>
          <a:prstGeom prst="rect">
            <a:avLst/>
          </a:prstGeom>
        </p:spPr>
      </p:pic>
      <p:pic>
        <p:nvPicPr>
          <p:cNvPr id="16" name="Picture 15">
            <a:extLst>
              <a:ext uri="{FF2B5EF4-FFF2-40B4-BE49-F238E27FC236}">
                <a16:creationId xmlns:a16="http://schemas.microsoft.com/office/drawing/2014/main" id="{4DE7371A-3243-42D5-8E37-2F2FED0DBC7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019934" y="2231500"/>
            <a:ext cx="1070727" cy="1828800"/>
          </a:xfrm>
          <a:prstGeom prst="rect">
            <a:avLst/>
          </a:prstGeom>
        </p:spPr>
      </p:pic>
      <p:pic>
        <p:nvPicPr>
          <p:cNvPr id="17" name="Picture 16">
            <a:extLst>
              <a:ext uri="{FF2B5EF4-FFF2-40B4-BE49-F238E27FC236}">
                <a16:creationId xmlns:a16="http://schemas.microsoft.com/office/drawing/2014/main" id="{EE178C09-A8EC-4F29-9D38-99F1957FC32D}"/>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820362" y="2231500"/>
            <a:ext cx="1828800" cy="1828800"/>
          </a:xfrm>
          <a:prstGeom prst="rect">
            <a:avLst/>
          </a:prstGeom>
        </p:spPr>
      </p:pic>
    </p:spTree>
    <p:extLst>
      <p:ext uri="{BB962C8B-B14F-4D97-AF65-F5344CB8AC3E}">
        <p14:creationId xmlns:p14="http://schemas.microsoft.com/office/powerpoint/2010/main" val="18691129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822960"/>
            <a:ext cx="12192000" cy="1200329"/>
          </a:xfrm>
          <a:prstGeom prst="rect">
            <a:avLst/>
          </a:prstGeom>
          <a:noFill/>
        </p:spPr>
        <p:txBody>
          <a:bodyPr wrap="square" lIns="91440" rIns="91440" rtlCol="0">
            <a:spAutoFit/>
          </a:bodyPr>
          <a:lstStyle/>
          <a:p>
            <a:r>
              <a:rPr lang="en-US" sz="2400" b="1" dirty="0"/>
              <a:t>Building Outdoor Water Use</a:t>
            </a:r>
            <a:endParaRPr lang="en-US" sz="2400" dirty="0"/>
          </a:p>
          <a:p>
            <a:pPr marL="342900" indent="-342900">
              <a:buFont typeface="Wingdings" panose="05000000000000000000" pitchFamily="2" charset="2"/>
              <a:buChar char="Ø"/>
            </a:pPr>
            <a:r>
              <a:rPr lang="en-US" sz="2400" dirty="0"/>
              <a:t>Landscape Irrigation</a:t>
            </a:r>
          </a:p>
          <a:p>
            <a:pPr marL="342900" indent="-342900">
              <a:buFont typeface="Wingdings" panose="05000000000000000000" pitchFamily="2" charset="2"/>
              <a:buChar char="Ø"/>
            </a:pPr>
            <a:r>
              <a:rPr lang="en-US" sz="2400" dirty="0"/>
              <a:t>Process Water Use: Cooling and Heating</a:t>
            </a:r>
          </a:p>
        </p:txBody>
      </p:sp>
      <p:sp>
        <p:nvSpPr>
          <p:cNvPr id="8" name="TextBox 7">
            <a:extLst>
              <a:ext uri="{FF2B5EF4-FFF2-40B4-BE49-F238E27FC236}">
                <a16:creationId xmlns:a16="http://schemas.microsoft.com/office/drawing/2014/main" id="{858C9F0E-475E-4CCD-BA2D-CC3E7D9A3481}"/>
              </a:ext>
            </a:extLst>
          </p:cNvPr>
          <p:cNvSpPr txBox="1"/>
          <p:nvPr/>
        </p:nvSpPr>
        <p:spPr>
          <a:xfrm>
            <a:off x="0" y="0"/>
            <a:ext cx="12192000" cy="646331"/>
          </a:xfrm>
          <a:prstGeom prst="rect">
            <a:avLst/>
          </a:prstGeom>
          <a:solidFill>
            <a:schemeClr val="accent1">
              <a:lumMod val="50000"/>
            </a:schemeClr>
          </a:solidFill>
        </p:spPr>
        <p:txBody>
          <a:bodyPr wrap="none" rtlCol="0" anchor="ctr" anchorCtr="1">
            <a:noAutofit/>
          </a:bodyPr>
          <a:lstStyle/>
          <a:p>
            <a:r>
              <a:rPr lang="en-US" altLang="en-US" sz="4000" b="1" dirty="0">
                <a:solidFill>
                  <a:schemeClr val="bg1"/>
                </a:solidFill>
              </a:rPr>
              <a:t>Plumbing Fixtures</a:t>
            </a:r>
            <a:endParaRPr lang="en-US" sz="4000" b="1" dirty="0">
              <a:solidFill>
                <a:schemeClr val="bg1"/>
              </a:solidFill>
            </a:endParaRPr>
          </a:p>
        </p:txBody>
      </p:sp>
      <p:sp>
        <p:nvSpPr>
          <p:cNvPr id="9" name="TextBox 8">
            <a:extLst>
              <a:ext uri="{FF2B5EF4-FFF2-40B4-BE49-F238E27FC236}">
                <a16:creationId xmlns:a16="http://schemas.microsoft.com/office/drawing/2014/main" id="{EBCC26A7-FDD1-4550-B42A-6865C1C3F140}"/>
              </a:ext>
            </a:extLst>
          </p:cNvPr>
          <p:cNvSpPr txBox="1"/>
          <p:nvPr/>
        </p:nvSpPr>
        <p:spPr>
          <a:xfrm>
            <a:off x="0" y="6571128"/>
            <a:ext cx="12192000" cy="365760"/>
          </a:xfrm>
          <a:prstGeom prst="rect">
            <a:avLst/>
          </a:prstGeom>
          <a:solidFill>
            <a:schemeClr val="accent1">
              <a:lumMod val="50000"/>
            </a:schemeClr>
          </a:solidFill>
        </p:spPr>
        <p:txBody>
          <a:bodyPr wrap="none" rtlCol="0" anchor="ctr" anchorCtr="0">
            <a:noAutofit/>
          </a:bodyPr>
          <a:lstStyle/>
          <a:p>
            <a:r>
              <a:rPr lang="en-US" dirty="0">
                <a:solidFill>
                  <a:schemeClr val="bg1"/>
                </a:solidFill>
              </a:rPr>
              <a:t>CMGT235 Mechanical and Electrical Systems</a:t>
            </a:r>
          </a:p>
        </p:txBody>
      </p:sp>
      <p:sp>
        <p:nvSpPr>
          <p:cNvPr id="11" name="Slide Number Placeholder 8">
            <a:extLst>
              <a:ext uri="{FF2B5EF4-FFF2-40B4-BE49-F238E27FC236}">
                <a16:creationId xmlns:a16="http://schemas.microsoft.com/office/drawing/2014/main" id="{CE93B772-5CB5-4AAD-8908-C70E05305B9A}"/>
              </a:ext>
            </a:extLst>
          </p:cNvPr>
          <p:cNvSpPr>
            <a:spLocks noGrp="1"/>
          </p:cNvSpPr>
          <p:nvPr>
            <p:ph type="sldNum" sz="quarter" idx="12"/>
          </p:nvPr>
        </p:nvSpPr>
        <p:spPr>
          <a:xfrm>
            <a:off x="11062446" y="6571763"/>
            <a:ext cx="1129553" cy="365125"/>
          </a:xfrm>
        </p:spPr>
        <p:txBody>
          <a:bodyPr/>
          <a:lstStyle/>
          <a:p>
            <a:fld id="{4FC86C7A-08C2-43F7-9379-B682BE8193DF}" type="slidenum">
              <a:rPr lang="en-US" smtClean="0">
                <a:solidFill>
                  <a:schemeClr val="bg1"/>
                </a:solidFill>
              </a:rPr>
              <a:t>33</a:t>
            </a:fld>
            <a:endParaRPr lang="en-US" dirty="0">
              <a:solidFill>
                <a:schemeClr val="bg1"/>
              </a:solidFill>
            </a:endParaRPr>
          </a:p>
        </p:txBody>
      </p:sp>
      <p:pic>
        <p:nvPicPr>
          <p:cNvPr id="18" name="Picture 17" descr="focusIrrigation1.jpg">
            <a:extLst>
              <a:ext uri="{FF2B5EF4-FFF2-40B4-BE49-F238E27FC236}">
                <a16:creationId xmlns:a16="http://schemas.microsoft.com/office/drawing/2014/main" id="{A0DBE784-6141-4A36-A8DC-AA0C547DBB0B}"/>
              </a:ext>
            </a:extLst>
          </p:cNvPr>
          <p:cNvPicPr>
            <a:picLocks noChangeAspect="1"/>
          </p:cNvPicPr>
          <p:nvPr/>
        </p:nvPicPr>
        <p:blipFill>
          <a:blip r:embed="rId3" cstate="print"/>
          <a:stretch>
            <a:fillRect/>
          </a:stretch>
        </p:blipFill>
        <p:spPr>
          <a:xfrm>
            <a:off x="2057401" y="2327151"/>
            <a:ext cx="3378539" cy="3931920"/>
          </a:xfrm>
          <a:prstGeom prst="rect">
            <a:avLst/>
          </a:prstGeom>
        </p:spPr>
      </p:pic>
      <p:pic>
        <p:nvPicPr>
          <p:cNvPr id="19" name="Picture 18">
            <a:extLst>
              <a:ext uri="{FF2B5EF4-FFF2-40B4-BE49-F238E27FC236}">
                <a16:creationId xmlns:a16="http://schemas.microsoft.com/office/drawing/2014/main" id="{30BE620A-59A1-441F-969E-EE4C4CED6C4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30662" y="2327151"/>
            <a:ext cx="3614378" cy="3931920"/>
          </a:xfrm>
          <a:prstGeom prst="rect">
            <a:avLst/>
          </a:prstGeom>
        </p:spPr>
      </p:pic>
    </p:spTree>
    <p:extLst>
      <p:ext uri="{BB962C8B-B14F-4D97-AF65-F5344CB8AC3E}">
        <p14:creationId xmlns:p14="http://schemas.microsoft.com/office/powerpoint/2010/main" val="18417281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858C9F0E-475E-4CCD-BA2D-CC3E7D9A3481}"/>
              </a:ext>
            </a:extLst>
          </p:cNvPr>
          <p:cNvSpPr txBox="1"/>
          <p:nvPr/>
        </p:nvSpPr>
        <p:spPr>
          <a:xfrm>
            <a:off x="0" y="0"/>
            <a:ext cx="12192000" cy="646331"/>
          </a:xfrm>
          <a:prstGeom prst="rect">
            <a:avLst/>
          </a:prstGeom>
          <a:solidFill>
            <a:schemeClr val="accent1">
              <a:lumMod val="50000"/>
            </a:schemeClr>
          </a:solidFill>
        </p:spPr>
        <p:txBody>
          <a:bodyPr wrap="none" rtlCol="0" anchor="ctr" anchorCtr="1">
            <a:noAutofit/>
          </a:bodyPr>
          <a:lstStyle/>
          <a:p>
            <a:r>
              <a:rPr lang="en-US" altLang="en-US" sz="4000" b="1" dirty="0">
                <a:solidFill>
                  <a:schemeClr val="bg1"/>
                </a:solidFill>
              </a:rPr>
              <a:t>Plumbing Fixtures</a:t>
            </a:r>
            <a:endParaRPr lang="en-US" sz="4000" b="1" dirty="0">
              <a:solidFill>
                <a:schemeClr val="bg1"/>
              </a:solidFill>
            </a:endParaRPr>
          </a:p>
        </p:txBody>
      </p:sp>
      <p:sp>
        <p:nvSpPr>
          <p:cNvPr id="9" name="TextBox 8">
            <a:extLst>
              <a:ext uri="{FF2B5EF4-FFF2-40B4-BE49-F238E27FC236}">
                <a16:creationId xmlns:a16="http://schemas.microsoft.com/office/drawing/2014/main" id="{EBCC26A7-FDD1-4550-B42A-6865C1C3F140}"/>
              </a:ext>
            </a:extLst>
          </p:cNvPr>
          <p:cNvSpPr txBox="1"/>
          <p:nvPr/>
        </p:nvSpPr>
        <p:spPr>
          <a:xfrm>
            <a:off x="0" y="6571128"/>
            <a:ext cx="12192000" cy="365760"/>
          </a:xfrm>
          <a:prstGeom prst="rect">
            <a:avLst/>
          </a:prstGeom>
          <a:solidFill>
            <a:schemeClr val="accent1">
              <a:lumMod val="50000"/>
            </a:schemeClr>
          </a:solidFill>
        </p:spPr>
        <p:txBody>
          <a:bodyPr wrap="none" rtlCol="0" anchor="ctr" anchorCtr="0">
            <a:noAutofit/>
          </a:bodyPr>
          <a:lstStyle/>
          <a:p>
            <a:r>
              <a:rPr lang="en-US" dirty="0">
                <a:solidFill>
                  <a:schemeClr val="bg1"/>
                </a:solidFill>
              </a:rPr>
              <a:t>CMGT235 Mechanical and Electrical Systems</a:t>
            </a:r>
          </a:p>
        </p:txBody>
      </p:sp>
      <p:sp>
        <p:nvSpPr>
          <p:cNvPr id="11" name="Slide Number Placeholder 8">
            <a:extLst>
              <a:ext uri="{FF2B5EF4-FFF2-40B4-BE49-F238E27FC236}">
                <a16:creationId xmlns:a16="http://schemas.microsoft.com/office/drawing/2014/main" id="{CE93B772-5CB5-4AAD-8908-C70E05305B9A}"/>
              </a:ext>
            </a:extLst>
          </p:cNvPr>
          <p:cNvSpPr>
            <a:spLocks noGrp="1"/>
          </p:cNvSpPr>
          <p:nvPr>
            <p:ph type="sldNum" sz="quarter" idx="12"/>
          </p:nvPr>
        </p:nvSpPr>
        <p:spPr>
          <a:xfrm>
            <a:off x="11062446" y="6571763"/>
            <a:ext cx="1129553" cy="365125"/>
          </a:xfrm>
        </p:spPr>
        <p:txBody>
          <a:bodyPr/>
          <a:lstStyle/>
          <a:p>
            <a:fld id="{4FC86C7A-08C2-43F7-9379-B682BE8193DF}" type="slidenum">
              <a:rPr lang="en-US" smtClean="0">
                <a:solidFill>
                  <a:schemeClr val="bg1"/>
                </a:solidFill>
              </a:rPr>
              <a:t>34</a:t>
            </a:fld>
            <a:endParaRPr lang="en-US" dirty="0">
              <a:solidFill>
                <a:schemeClr val="bg1"/>
              </a:solidFill>
            </a:endParaRPr>
          </a:p>
        </p:txBody>
      </p:sp>
      <p:pic>
        <p:nvPicPr>
          <p:cNvPr id="4" name="Picture 3">
            <a:extLst>
              <a:ext uri="{FF2B5EF4-FFF2-40B4-BE49-F238E27FC236}">
                <a16:creationId xmlns:a16="http://schemas.microsoft.com/office/drawing/2014/main" id="{CAD8ACFE-1000-4374-882A-DAA864C8B5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2050" y="1409700"/>
            <a:ext cx="9867900" cy="4038600"/>
          </a:xfrm>
          <a:prstGeom prst="rect">
            <a:avLst/>
          </a:prstGeom>
        </p:spPr>
      </p:pic>
      <p:sp>
        <p:nvSpPr>
          <p:cNvPr id="5" name="Rectangle 4">
            <a:extLst>
              <a:ext uri="{FF2B5EF4-FFF2-40B4-BE49-F238E27FC236}">
                <a16:creationId xmlns:a16="http://schemas.microsoft.com/office/drawing/2014/main" id="{E690389B-470E-4219-8195-3A3529AF3E89}"/>
              </a:ext>
            </a:extLst>
          </p:cNvPr>
          <p:cNvSpPr/>
          <p:nvPr/>
        </p:nvSpPr>
        <p:spPr>
          <a:xfrm>
            <a:off x="-1" y="5852160"/>
            <a:ext cx="12191999" cy="461665"/>
          </a:xfrm>
          <a:prstGeom prst="rect">
            <a:avLst/>
          </a:prstGeom>
        </p:spPr>
        <p:txBody>
          <a:bodyPr wrap="square">
            <a:spAutoFit/>
          </a:bodyPr>
          <a:lstStyle/>
          <a:p>
            <a:pPr algn="ctr"/>
            <a:r>
              <a:rPr lang="en-US" sz="2400" dirty="0">
                <a:hlinkClick r:id="rId4"/>
              </a:rPr>
              <a:t>https://www.epa.gov/watersense</a:t>
            </a:r>
            <a:endParaRPr lang="en-US" sz="2400" dirty="0"/>
          </a:p>
        </p:txBody>
      </p:sp>
    </p:spTree>
    <p:extLst>
      <p:ext uri="{BB962C8B-B14F-4D97-AF65-F5344CB8AC3E}">
        <p14:creationId xmlns:p14="http://schemas.microsoft.com/office/powerpoint/2010/main" val="22922599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822960"/>
            <a:ext cx="12192000" cy="461665"/>
          </a:xfrm>
          <a:prstGeom prst="rect">
            <a:avLst/>
          </a:prstGeom>
          <a:noFill/>
        </p:spPr>
        <p:txBody>
          <a:bodyPr wrap="square" lIns="91440" rIns="91440" rtlCol="0">
            <a:spAutoFit/>
          </a:bodyPr>
          <a:lstStyle/>
          <a:p>
            <a:r>
              <a:rPr lang="en-US" sz="2400" b="1" dirty="0" err="1"/>
              <a:t>WaterSense</a:t>
            </a:r>
            <a:r>
              <a:rPr lang="en-US" sz="2400" b="1" baseline="30000" dirty="0"/>
              <a:t>®</a:t>
            </a:r>
            <a:r>
              <a:rPr lang="en-US" sz="2400" b="1" dirty="0"/>
              <a:t> Products</a:t>
            </a:r>
            <a:endParaRPr lang="en-US" sz="2400" dirty="0"/>
          </a:p>
        </p:txBody>
      </p:sp>
      <p:sp>
        <p:nvSpPr>
          <p:cNvPr id="8" name="TextBox 7">
            <a:extLst>
              <a:ext uri="{FF2B5EF4-FFF2-40B4-BE49-F238E27FC236}">
                <a16:creationId xmlns:a16="http://schemas.microsoft.com/office/drawing/2014/main" id="{858C9F0E-475E-4CCD-BA2D-CC3E7D9A3481}"/>
              </a:ext>
            </a:extLst>
          </p:cNvPr>
          <p:cNvSpPr txBox="1"/>
          <p:nvPr/>
        </p:nvSpPr>
        <p:spPr>
          <a:xfrm>
            <a:off x="0" y="0"/>
            <a:ext cx="12192000" cy="646331"/>
          </a:xfrm>
          <a:prstGeom prst="rect">
            <a:avLst/>
          </a:prstGeom>
          <a:solidFill>
            <a:schemeClr val="accent1">
              <a:lumMod val="50000"/>
            </a:schemeClr>
          </a:solidFill>
        </p:spPr>
        <p:txBody>
          <a:bodyPr wrap="none" rtlCol="0" anchor="ctr" anchorCtr="1">
            <a:noAutofit/>
          </a:bodyPr>
          <a:lstStyle/>
          <a:p>
            <a:r>
              <a:rPr lang="en-US" altLang="en-US" sz="4000" b="1" dirty="0">
                <a:solidFill>
                  <a:schemeClr val="bg1"/>
                </a:solidFill>
              </a:rPr>
              <a:t>Plumbing Fixtures</a:t>
            </a:r>
            <a:endParaRPr lang="en-US" sz="4000" b="1" dirty="0">
              <a:solidFill>
                <a:schemeClr val="bg1"/>
              </a:solidFill>
            </a:endParaRPr>
          </a:p>
        </p:txBody>
      </p:sp>
      <p:sp>
        <p:nvSpPr>
          <p:cNvPr id="9" name="TextBox 8">
            <a:extLst>
              <a:ext uri="{FF2B5EF4-FFF2-40B4-BE49-F238E27FC236}">
                <a16:creationId xmlns:a16="http://schemas.microsoft.com/office/drawing/2014/main" id="{EBCC26A7-FDD1-4550-B42A-6865C1C3F140}"/>
              </a:ext>
            </a:extLst>
          </p:cNvPr>
          <p:cNvSpPr txBox="1"/>
          <p:nvPr/>
        </p:nvSpPr>
        <p:spPr>
          <a:xfrm>
            <a:off x="0" y="6571128"/>
            <a:ext cx="12192000" cy="365760"/>
          </a:xfrm>
          <a:prstGeom prst="rect">
            <a:avLst/>
          </a:prstGeom>
          <a:solidFill>
            <a:schemeClr val="accent1">
              <a:lumMod val="50000"/>
            </a:schemeClr>
          </a:solidFill>
        </p:spPr>
        <p:txBody>
          <a:bodyPr wrap="none" rtlCol="0" anchor="ctr" anchorCtr="0">
            <a:noAutofit/>
          </a:bodyPr>
          <a:lstStyle/>
          <a:p>
            <a:r>
              <a:rPr lang="en-US" dirty="0">
                <a:solidFill>
                  <a:schemeClr val="bg1"/>
                </a:solidFill>
              </a:rPr>
              <a:t>CMGT235 Mechanical and Electrical Systems</a:t>
            </a:r>
          </a:p>
        </p:txBody>
      </p:sp>
      <p:sp>
        <p:nvSpPr>
          <p:cNvPr id="11" name="Slide Number Placeholder 8">
            <a:extLst>
              <a:ext uri="{FF2B5EF4-FFF2-40B4-BE49-F238E27FC236}">
                <a16:creationId xmlns:a16="http://schemas.microsoft.com/office/drawing/2014/main" id="{CE93B772-5CB5-4AAD-8908-C70E05305B9A}"/>
              </a:ext>
            </a:extLst>
          </p:cNvPr>
          <p:cNvSpPr>
            <a:spLocks noGrp="1"/>
          </p:cNvSpPr>
          <p:nvPr>
            <p:ph type="sldNum" sz="quarter" idx="12"/>
          </p:nvPr>
        </p:nvSpPr>
        <p:spPr>
          <a:xfrm>
            <a:off x="11062446" y="6571763"/>
            <a:ext cx="1129553" cy="365125"/>
          </a:xfrm>
        </p:spPr>
        <p:txBody>
          <a:bodyPr/>
          <a:lstStyle/>
          <a:p>
            <a:fld id="{4FC86C7A-08C2-43F7-9379-B682BE8193DF}" type="slidenum">
              <a:rPr lang="en-US" smtClean="0">
                <a:solidFill>
                  <a:schemeClr val="bg1"/>
                </a:solidFill>
              </a:rPr>
              <a:t>35</a:t>
            </a:fld>
            <a:endParaRPr lang="en-US" dirty="0">
              <a:solidFill>
                <a:schemeClr val="bg1"/>
              </a:solidFill>
            </a:endParaRPr>
          </a:p>
        </p:txBody>
      </p:sp>
      <p:pic>
        <p:nvPicPr>
          <p:cNvPr id="6" name="Picture 5">
            <a:extLst>
              <a:ext uri="{FF2B5EF4-FFF2-40B4-BE49-F238E27FC236}">
                <a16:creationId xmlns:a16="http://schemas.microsoft.com/office/drawing/2014/main" id="{64E4FC0F-88AD-4EBA-BF00-25411AD75515}"/>
              </a:ext>
            </a:extLst>
          </p:cNvPr>
          <p:cNvPicPr/>
          <p:nvPr/>
        </p:nvPicPr>
        <p:blipFill>
          <a:blip r:embed="rId3">
            <a:extLst>
              <a:ext uri="{28A0092B-C50C-407E-A947-70E740481C1C}">
                <a14:useLocalDpi xmlns:a14="http://schemas.microsoft.com/office/drawing/2010/main" val="0"/>
              </a:ext>
            </a:extLst>
          </a:blip>
          <a:stretch>
            <a:fillRect/>
          </a:stretch>
        </p:blipFill>
        <p:spPr>
          <a:xfrm>
            <a:off x="1066800" y="1371600"/>
            <a:ext cx="10058400" cy="4308747"/>
          </a:xfrm>
          <a:prstGeom prst="rect">
            <a:avLst/>
          </a:prstGeom>
        </p:spPr>
      </p:pic>
      <p:sp>
        <p:nvSpPr>
          <p:cNvPr id="3" name="Rectangle 2">
            <a:extLst>
              <a:ext uri="{FF2B5EF4-FFF2-40B4-BE49-F238E27FC236}">
                <a16:creationId xmlns:a16="http://schemas.microsoft.com/office/drawing/2014/main" id="{7191E2B9-529F-4DB7-833F-19561BE0F0BB}"/>
              </a:ext>
            </a:extLst>
          </p:cNvPr>
          <p:cNvSpPr/>
          <p:nvPr/>
        </p:nvSpPr>
        <p:spPr>
          <a:xfrm>
            <a:off x="-1" y="5852160"/>
            <a:ext cx="12191999" cy="369332"/>
          </a:xfrm>
          <a:prstGeom prst="rect">
            <a:avLst/>
          </a:prstGeom>
        </p:spPr>
        <p:txBody>
          <a:bodyPr wrap="square">
            <a:spAutoFit/>
          </a:bodyPr>
          <a:lstStyle/>
          <a:p>
            <a:pPr algn="ctr"/>
            <a:r>
              <a:rPr lang="en-US"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4"/>
              </a:rPr>
              <a:t>https://www.epa.gov/watersense/watersense-products</a:t>
            </a:r>
            <a:endParaRPr lang="en-US" dirty="0"/>
          </a:p>
        </p:txBody>
      </p:sp>
    </p:spTree>
    <p:extLst>
      <p:ext uri="{BB962C8B-B14F-4D97-AF65-F5344CB8AC3E}">
        <p14:creationId xmlns:p14="http://schemas.microsoft.com/office/powerpoint/2010/main" val="22170189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822960"/>
            <a:ext cx="12192000" cy="1200329"/>
          </a:xfrm>
          <a:prstGeom prst="rect">
            <a:avLst/>
          </a:prstGeom>
          <a:noFill/>
        </p:spPr>
        <p:txBody>
          <a:bodyPr wrap="square" lIns="91440" rIns="91440" rtlCol="0">
            <a:spAutoFit/>
          </a:bodyPr>
          <a:lstStyle/>
          <a:p>
            <a:r>
              <a:rPr lang="en-US" sz="2400" b="1" dirty="0"/>
              <a:t>Water Closets</a:t>
            </a:r>
            <a:endParaRPr lang="en-US" sz="2400" dirty="0"/>
          </a:p>
          <a:p>
            <a:endParaRPr lang="en-US" sz="2400" dirty="0"/>
          </a:p>
          <a:p>
            <a:r>
              <a:rPr lang="en-US" sz="2400" b="1" dirty="0"/>
              <a:t>Flushometer</a:t>
            </a:r>
          </a:p>
        </p:txBody>
      </p:sp>
      <p:sp>
        <p:nvSpPr>
          <p:cNvPr id="8" name="TextBox 7">
            <a:extLst>
              <a:ext uri="{FF2B5EF4-FFF2-40B4-BE49-F238E27FC236}">
                <a16:creationId xmlns:a16="http://schemas.microsoft.com/office/drawing/2014/main" id="{858C9F0E-475E-4CCD-BA2D-CC3E7D9A3481}"/>
              </a:ext>
            </a:extLst>
          </p:cNvPr>
          <p:cNvSpPr txBox="1"/>
          <p:nvPr/>
        </p:nvSpPr>
        <p:spPr>
          <a:xfrm>
            <a:off x="0" y="0"/>
            <a:ext cx="12192000" cy="646331"/>
          </a:xfrm>
          <a:prstGeom prst="rect">
            <a:avLst/>
          </a:prstGeom>
          <a:solidFill>
            <a:schemeClr val="accent1">
              <a:lumMod val="50000"/>
            </a:schemeClr>
          </a:solidFill>
        </p:spPr>
        <p:txBody>
          <a:bodyPr wrap="none" rtlCol="0" anchor="ctr" anchorCtr="1">
            <a:noAutofit/>
          </a:bodyPr>
          <a:lstStyle/>
          <a:p>
            <a:r>
              <a:rPr lang="en-US" altLang="en-US" sz="4000" b="1" dirty="0">
                <a:solidFill>
                  <a:schemeClr val="bg1"/>
                </a:solidFill>
              </a:rPr>
              <a:t>Plumbing Fixtures</a:t>
            </a:r>
            <a:endParaRPr lang="en-US" sz="4000" b="1" dirty="0">
              <a:solidFill>
                <a:schemeClr val="bg1"/>
              </a:solidFill>
            </a:endParaRPr>
          </a:p>
        </p:txBody>
      </p:sp>
      <p:sp>
        <p:nvSpPr>
          <p:cNvPr id="9" name="TextBox 8">
            <a:extLst>
              <a:ext uri="{FF2B5EF4-FFF2-40B4-BE49-F238E27FC236}">
                <a16:creationId xmlns:a16="http://schemas.microsoft.com/office/drawing/2014/main" id="{EBCC26A7-FDD1-4550-B42A-6865C1C3F140}"/>
              </a:ext>
            </a:extLst>
          </p:cNvPr>
          <p:cNvSpPr txBox="1"/>
          <p:nvPr/>
        </p:nvSpPr>
        <p:spPr>
          <a:xfrm>
            <a:off x="0" y="6571128"/>
            <a:ext cx="12192000" cy="365760"/>
          </a:xfrm>
          <a:prstGeom prst="rect">
            <a:avLst/>
          </a:prstGeom>
          <a:solidFill>
            <a:schemeClr val="accent1">
              <a:lumMod val="50000"/>
            </a:schemeClr>
          </a:solidFill>
        </p:spPr>
        <p:txBody>
          <a:bodyPr wrap="none" rtlCol="0" anchor="ctr" anchorCtr="0">
            <a:noAutofit/>
          </a:bodyPr>
          <a:lstStyle/>
          <a:p>
            <a:r>
              <a:rPr lang="en-US" dirty="0">
                <a:solidFill>
                  <a:schemeClr val="bg1"/>
                </a:solidFill>
              </a:rPr>
              <a:t>CMGT235 Mechanical and Electrical Systems</a:t>
            </a:r>
          </a:p>
        </p:txBody>
      </p:sp>
      <p:sp>
        <p:nvSpPr>
          <p:cNvPr id="11" name="Slide Number Placeholder 8">
            <a:extLst>
              <a:ext uri="{FF2B5EF4-FFF2-40B4-BE49-F238E27FC236}">
                <a16:creationId xmlns:a16="http://schemas.microsoft.com/office/drawing/2014/main" id="{CE93B772-5CB5-4AAD-8908-C70E05305B9A}"/>
              </a:ext>
            </a:extLst>
          </p:cNvPr>
          <p:cNvSpPr>
            <a:spLocks noGrp="1"/>
          </p:cNvSpPr>
          <p:nvPr>
            <p:ph type="sldNum" sz="quarter" idx="12"/>
          </p:nvPr>
        </p:nvSpPr>
        <p:spPr>
          <a:xfrm>
            <a:off x="11062446" y="6571763"/>
            <a:ext cx="1129553" cy="365125"/>
          </a:xfrm>
        </p:spPr>
        <p:txBody>
          <a:bodyPr/>
          <a:lstStyle/>
          <a:p>
            <a:fld id="{4FC86C7A-08C2-43F7-9379-B682BE8193DF}" type="slidenum">
              <a:rPr lang="en-US" smtClean="0">
                <a:solidFill>
                  <a:schemeClr val="bg1"/>
                </a:solidFill>
              </a:rPr>
              <a:t>36</a:t>
            </a:fld>
            <a:endParaRPr lang="en-US" dirty="0">
              <a:solidFill>
                <a:schemeClr val="bg1"/>
              </a:solidFill>
            </a:endParaRPr>
          </a:p>
        </p:txBody>
      </p:sp>
      <p:pic>
        <p:nvPicPr>
          <p:cNvPr id="4" name="Picture 3" descr="A picture containing object, toilet, indoor, sitting&#10;&#10;Description automatically generated">
            <a:extLst>
              <a:ext uri="{FF2B5EF4-FFF2-40B4-BE49-F238E27FC236}">
                <a16:creationId xmlns:a16="http://schemas.microsoft.com/office/drawing/2014/main" id="{D7D0921C-0BD7-4A84-9708-1F0C34B73FD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43200" y="1626919"/>
            <a:ext cx="3886200" cy="3886200"/>
          </a:xfrm>
          <a:prstGeom prst="rect">
            <a:avLst/>
          </a:prstGeom>
        </p:spPr>
      </p:pic>
      <p:pic>
        <p:nvPicPr>
          <p:cNvPr id="6" name="Picture 5" descr="A picture containing object, toilet, indoor, sitting&#10;&#10;Description automatically generated">
            <a:extLst>
              <a:ext uri="{FF2B5EF4-FFF2-40B4-BE49-F238E27FC236}">
                <a16:creationId xmlns:a16="http://schemas.microsoft.com/office/drawing/2014/main" id="{BFFAF847-7793-47FF-8342-648881E1057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86600" y="1325880"/>
            <a:ext cx="4206240" cy="4206240"/>
          </a:xfrm>
          <a:prstGeom prst="rect">
            <a:avLst/>
          </a:prstGeom>
        </p:spPr>
      </p:pic>
    </p:spTree>
    <p:extLst>
      <p:ext uri="{BB962C8B-B14F-4D97-AF65-F5344CB8AC3E}">
        <p14:creationId xmlns:p14="http://schemas.microsoft.com/office/powerpoint/2010/main" val="30679978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858C9F0E-475E-4CCD-BA2D-CC3E7D9A3481}"/>
              </a:ext>
            </a:extLst>
          </p:cNvPr>
          <p:cNvSpPr txBox="1"/>
          <p:nvPr/>
        </p:nvSpPr>
        <p:spPr>
          <a:xfrm>
            <a:off x="0" y="0"/>
            <a:ext cx="12192000" cy="646331"/>
          </a:xfrm>
          <a:prstGeom prst="rect">
            <a:avLst/>
          </a:prstGeom>
          <a:solidFill>
            <a:schemeClr val="accent1">
              <a:lumMod val="50000"/>
            </a:schemeClr>
          </a:solidFill>
        </p:spPr>
        <p:txBody>
          <a:bodyPr wrap="none" rtlCol="0" anchor="ctr" anchorCtr="1">
            <a:noAutofit/>
          </a:bodyPr>
          <a:lstStyle/>
          <a:p>
            <a:r>
              <a:rPr lang="en-US" altLang="en-US" sz="4000" b="1" dirty="0">
                <a:solidFill>
                  <a:schemeClr val="bg1"/>
                </a:solidFill>
              </a:rPr>
              <a:t>Plumbing Fixtures</a:t>
            </a:r>
            <a:endParaRPr lang="en-US" sz="4000" b="1" dirty="0">
              <a:solidFill>
                <a:schemeClr val="bg1"/>
              </a:solidFill>
            </a:endParaRPr>
          </a:p>
        </p:txBody>
      </p:sp>
      <p:sp>
        <p:nvSpPr>
          <p:cNvPr id="9" name="TextBox 8">
            <a:extLst>
              <a:ext uri="{FF2B5EF4-FFF2-40B4-BE49-F238E27FC236}">
                <a16:creationId xmlns:a16="http://schemas.microsoft.com/office/drawing/2014/main" id="{EBCC26A7-FDD1-4550-B42A-6865C1C3F140}"/>
              </a:ext>
            </a:extLst>
          </p:cNvPr>
          <p:cNvSpPr txBox="1"/>
          <p:nvPr/>
        </p:nvSpPr>
        <p:spPr>
          <a:xfrm>
            <a:off x="0" y="6571128"/>
            <a:ext cx="12192000" cy="365760"/>
          </a:xfrm>
          <a:prstGeom prst="rect">
            <a:avLst/>
          </a:prstGeom>
          <a:solidFill>
            <a:schemeClr val="accent1">
              <a:lumMod val="50000"/>
            </a:schemeClr>
          </a:solidFill>
        </p:spPr>
        <p:txBody>
          <a:bodyPr wrap="none" rtlCol="0" anchor="ctr" anchorCtr="0">
            <a:noAutofit/>
          </a:bodyPr>
          <a:lstStyle/>
          <a:p>
            <a:r>
              <a:rPr lang="en-US" dirty="0">
                <a:solidFill>
                  <a:schemeClr val="bg1"/>
                </a:solidFill>
              </a:rPr>
              <a:t>CMGT235 Mechanical and Electrical Systems</a:t>
            </a:r>
          </a:p>
        </p:txBody>
      </p:sp>
      <p:sp>
        <p:nvSpPr>
          <p:cNvPr id="11" name="Slide Number Placeholder 8">
            <a:extLst>
              <a:ext uri="{FF2B5EF4-FFF2-40B4-BE49-F238E27FC236}">
                <a16:creationId xmlns:a16="http://schemas.microsoft.com/office/drawing/2014/main" id="{CE93B772-5CB5-4AAD-8908-C70E05305B9A}"/>
              </a:ext>
            </a:extLst>
          </p:cNvPr>
          <p:cNvSpPr>
            <a:spLocks noGrp="1"/>
          </p:cNvSpPr>
          <p:nvPr>
            <p:ph type="sldNum" sz="quarter" idx="12"/>
          </p:nvPr>
        </p:nvSpPr>
        <p:spPr>
          <a:xfrm>
            <a:off x="11062446" y="6571763"/>
            <a:ext cx="1129553" cy="365125"/>
          </a:xfrm>
        </p:spPr>
        <p:txBody>
          <a:bodyPr/>
          <a:lstStyle/>
          <a:p>
            <a:fld id="{4FC86C7A-08C2-43F7-9379-B682BE8193DF}" type="slidenum">
              <a:rPr lang="en-US" smtClean="0">
                <a:solidFill>
                  <a:schemeClr val="bg1"/>
                </a:solidFill>
              </a:rPr>
              <a:t>37</a:t>
            </a:fld>
            <a:endParaRPr lang="en-US" dirty="0">
              <a:solidFill>
                <a:schemeClr val="bg1"/>
              </a:solidFill>
            </a:endParaRPr>
          </a:p>
        </p:txBody>
      </p:sp>
      <p:pic>
        <p:nvPicPr>
          <p:cNvPr id="3" name="Picture 2">
            <a:extLst>
              <a:ext uri="{FF2B5EF4-FFF2-40B4-BE49-F238E27FC236}">
                <a16:creationId xmlns:a16="http://schemas.microsoft.com/office/drawing/2014/main" id="{55D55DBB-3EFE-4658-880A-C7CEAE6CA07C}"/>
              </a:ext>
            </a:extLst>
          </p:cNvPr>
          <p:cNvPicPr>
            <a:picLocks noChangeAspect="1"/>
          </p:cNvPicPr>
          <p:nvPr/>
        </p:nvPicPr>
        <p:blipFill>
          <a:blip r:embed="rId3"/>
          <a:stretch>
            <a:fillRect/>
          </a:stretch>
        </p:blipFill>
        <p:spPr>
          <a:xfrm>
            <a:off x="173139" y="822960"/>
            <a:ext cx="11845722" cy="4953000"/>
          </a:xfrm>
          <a:prstGeom prst="rect">
            <a:avLst/>
          </a:prstGeom>
        </p:spPr>
      </p:pic>
    </p:spTree>
    <p:extLst>
      <p:ext uri="{BB962C8B-B14F-4D97-AF65-F5344CB8AC3E}">
        <p14:creationId xmlns:p14="http://schemas.microsoft.com/office/powerpoint/2010/main" val="30696576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858C9F0E-475E-4CCD-BA2D-CC3E7D9A3481}"/>
              </a:ext>
            </a:extLst>
          </p:cNvPr>
          <p:cNvSpPr txBox="1"/>
          <p:nvPr/>
        </p:nvSpPr>
        <p:spPr>
          <a:xfrm>
            <a:off x="0" y="0"/>
            <a:ext cx="12192000" cy="646331"/>
          </a:xfrm>
          <a:prstGeom prst="rect">
            <a:avLst/>
          </a:prstGeom>
          <a:solidFill>
            <a:schemeClr val="accent1">
              <a:lumMod val="50000"/>
            </a:schemeClr>
          </a:solidFill>
        </p:spPr>
        <p:txBody>
          <a:bodyPr wrap="none" rtlCol="0" anchor="ctr" anchorCtr="1">
            <a:noAutofit/>
          </a:bodyPr>
          <a:lstStyle/>
          <a:p>
            <a:r>
              <a:rPr lang="en-US" altLang="en-US" sz="4000" b="1" dirty="0">
                <a:solidFill>
                  <a:schemeClr val="bg1"/>
                </a:solidFill>
              </a:rPr>
              <a:t>Plumbing Fixtures</a:t>
            </a:r>
            <a:endParaRPr lang="en-US" sz="4000" b="1" dirty="0">
              <a:solidFill>
                <a:schemeClr val="bg1"/>
              </a:solidFill>
            </a:endParaRPr>
          </a:p>
        </p:txBody>
      </p:sp>
      <p:sp>
        <p:nvSpPr>
          <p:cNvPr id="9" name="TextBox 8">
            <a:extLst>
              <a:ext uri="{FF2B5EF4-FFF2-40B4-BE49-F238E27FC236}">
                <a16:creationId xmlns:a16="http://schemas.microsoft.com/office/drawing/2014/main" id="{EBCC26A7-FDD1-4550-B42A-6865C1C3F140}"/>
              </a:ext>
            </a:extLst>
          </p:cNvPr>
          <p:cNvSpPr txBox="1"/>
          <p:nvPr/>
        </p:nvSpPr>
        <p:spPr>
          <a:xfrm>
            <a:off x="0" y="6571128"/>
            <a:ext cx="12192000" cy="365760"/>
          </a:xfrm>
          <a:prstGeom prst="rect">
            <a:avLst/>
          </a:prstGeom>
          <a:solidFill>
            <a:schemeClr val="accent1">
              <a:lumMod val="50000"/>
            </a:schemeClr>
          </a:solidFill>
        </p:spPr>
        <p:txBody>
          <a:bodyPr wrap="none" rtlCol="0" anchor="ctr" anchorCtr="0">
            <a:noAutofit/>
          </a:bodyPr>
          <a:lstStyle/>
          <a:p>
            <a:r>
              <a:rPr lang="en-US" dirty="0">
                <a:solidFill>
                  <a:schemeClr val="bg1"/>
                </a:solidFill>
              </a:rPr>
              <a:t>CMGT235 Mechanical and Electrical Systems</a:t>
            </a:r>
          </a:p>
        </p:txBody>
      </p:sp>
      <p:sp>
        <p:nvSpPr>
          <p:cNvPr id="11" name="Slide Number Placeholder 8">
            <a:extLst>
              <a:ext uri="{FF2B5EF4-FFF2-40B4-BE49-F238E27FC236}">
                <a16:creationId xmlns:a16="http://schemas.microsoft.com/office/drawing/2014/main" id="{CE93B772-5CB5-4AAD-8908-C70E05305B9A}"/>
              </a:ext>
            </a:extLst>
          </p:cNvPr>
          <p:cNvSpPr>
            <a:spLocks noGrp="1"/>
          </p:cNvSpPr>
          <p:nvPr>
            <p:ph type="sldNum" sz="quarter" idx="12"/>
          </p:nvPr>
        </p:nvSpPr>
        <p:spPr>
          <a:xfrm>
            <a:off x="11062446" y="6571763"/>
            <a:ext cx="1129553" cy="365125"/>
          </a:xfrm>
        </p:spPr>
        <p:txBody>
          <a:bodyPr/>
          <a:lstStyle/>
          <a:p>
            <a:fld id="{4FC86C7A-08C2-43F7-9379-B682BE8193DF}" type="slidenum">
              <a:rPr lang="en-US" smtClean="0">
                <a:solidFill>
                  <a:schemeClr val="bg1"/>
                </a:solidFill>
              </a:rPr>
              <a:t>38</a:t>
            </a:fld>
            <a:endParaRPr lang="en-US" dirty="0">
              <a:solidFill>
                <a:schemeClr val="bg1"/>
              </a:solidFill>
            </a:endParaRPr>
          </a:p>
        </p:txBody>
      </p:sp>
      <p:pic>
        <p:nvPicPr>
          <p:cNvPr id="6" name="Picture 5">
            <a:extLst>
              <a:ext uri="{FF2B5EF4-FFF2-40B4-BE49-F238E27FC236}">
                <a16:creationId xmlns:a16="http://schemas.microsoft.com/office/drawing/2014/main" id="{23892705-687D-4584-93F9-62A072ADF243}"/>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2362200" y="819809"/>
            <a:ext cx="3067685" cy="5486400"/>
          </a:xfrm>
          <a:prstGeom prst="rect">
            <a:avLst/>
          </a:prstGeom>
        </p:spPr>
      </p:pic>
      <p:pic>
        <p:nvPicPr>
          <p:cNvPr id="7" name="Picture 6">
            <a:extLst>
              <a:ext uri="{FF2B5EF4-FFF2-40B4-BE49-F238E27FC236}">
                <a16:creationId xmlns:a16="http://schemas.microsoft.com/office/drawing/2014/main" id="{C3633AF1-2503-4240-8EFB-A5EA9E4BB8E8}"/>
              </a:ext>
            </a:extLst>
          </p:cNvPr>
          <p:cNvPicPr/>
          <p:nvPr/>
        </p:nvPicPr>
        <p:blipFill>
          <a:blip r:embed="rId4">
            <a:extLst>
              <a:ext uri="{28A0092B-C50C-407E-A947-70E740481C1C}">
                <a14:useLocalDpi xmlns:a14="http://schemas.microsoft.com/office/drawing/2010/main" val="0"/>
              </a:ext>
            </a:extLst>
          </a:blip>
          <a:stretch>
            <a:fillRect/>
          </a:stretch>
        </p:blipFill>
        <p:spPr>
          <a:xfrm>
            <a:off x="7543800" y="646331"/>
            <a:ext cx="1986915" cy="5577840"/>
          </a:xfrm>
          <a:prstGeom prst="rect">
            <a:avLst/>
          </a:prstGeom>
        </p:spPr>
      </p:pic>
    </p:spTree>
    <p:extLst>
      <p:ext uri="{BB962C8B-B14F-4D97-AF65-F5344CB8AC3E}">
        <p14:creationId xmlns:p14="http://schemas.microsoft.com/office/powerpoint/2010/main" val="5832398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822960"/>
            <a:ext cx="12192000" cy="1569660"/>
          </a:xfrm>
          <a:prstGeom prst="rect">
            <a:avLst/>
          </a:prstGeom>
          <a:noFill/>
        </p:spPr>
        <p:txBody>
          <a:bodyPr wrap="square" lIns="91440" rIns="91440" rtlCol="0">
            <a:spAutoFit/>
          </a:bodyPr>
          <a:lstStyle/>
          <a:p>
            <a:r>
              <a:rPr lang="en-US" sz="2400" b="1" dirty="0"/>
              <a:t>LEED for Building Design and Construction (LEED BD+C v4)</a:t>
            </a:r>
            <a:endParaRPr lang="en-US" sz="2400" dirty="0"/>
          </a:p>
          <a:p>
            <a:endParaRPr lang="en-US" sz="2400" dirty="0"/>
          </a:p>
          <a:p>
            <a:r>
              <a:rPr lang="en-US" sz="2400" b="1" dirty="0"/>
              <a:t>Credit Category</a:t>
            </a:r>
          </a:p>
          <a:p>
            <a:r>
              <a:rPr lang="en-US" sz="2400" b="1" dirty="0"/>
              <a:t>Water Efficiency (WE)</a:t>
            </a:r>
          </a:p>
        </p:txBody>
      </p:sp>
      <p:sp>
        <p:nvSpPr>
          <p:cNvPr id="8" name="TextBox 7">
            <a:extLst>
              <a:ext uri="{FF2B5EF4-FFF2-40B4-BE49-F238E27FC236}">
                <a16:creationId xmlns:a16="http://schemas.microsoft.com/office/drawing/2014/main" id="{858C9F0E-475E-4CCD-BA2D-CC3E7D9A3481}"/>
              </a:ext>
            </a:extLst>
          </p:cNvPr>
          <p:cNvSpPr txBox="1"/>
          <p:nvPr/>
        </p:nvSpPr>
        <p:spPr>
          <a:xfrm>
            <a:off x="0" y="0"/>
            <a:ext cx="12192000" cy="646331"/>
          </a:xfrm>
          <a:prstGeom prst="rect">
            <a:avLst/>
          </a:prstGeom>
          <a:solidFill>
            <a:schemeClr val="accent1">
              <a:lumMod val="50000"/>
            </a:schemeClr>
          </a:solidFill>
        </p:spPr>
        <p:txBody>
          <a:bodyPr wrap="none" rtlCol="0" anchor="ctr" anchorCtr="1">
            <a:noAutofit/>
          </a:bodyPr>
          <a:lstStyle/>
          <a:p>
            <a:r>
              <a:rPr lang="en-US" altLang="en-US" sz="4000" b="1" dirty="0">
                <a:solidFill>
                  <a:schemeClr val="bg1"/>
                </a:solidFill>
              </a:rPr>
              <a:t>Plumbing Fixtures</a:t>
            </a:r>
            <a:endParaRPr lang="en-US" sz="4000" b="1" dirty="0">
              <a:solidFill>
                <a:schemeClr val="bg1"/>
              </a:solidFill>
            </a:endParaRPr>
          </a:p>
        </p:txBody>
      </p:sp>
      <p:sp>
        <p:nvSpPr>
          <p:cNvPr id="9" name="TextBox 8">
            <a:extLst>
              <a:ext uri="{FF2B5EF4-FFF2-40B4-BE49-F238E27FC236}">
                <a16:creationId xmlns:a16="http://schemas.microsoft.com/office/drawing/2014/main" id="{EBCC26A7-FDD1-4550-B42A-6865C1C3F140}"/>
              </a:ext>
            </a:extLst>
          </p:cNvPr>
          <p:cNvSpPr txBox="1"/>
          <p:nvPr/>
        </p:nvSpPr>
        <p:spPr>
          <a:xfrm>
            <a:off x="0" y="6571128"/>
            <a:ext cx="12192000" cy="365760"/>
          </a:xfrm>
          <a:prstGeom prst="rect">
            <a:avLst/>
          </a:prstGeom>
          <a:solidFill>
            <a:schemeClr val="accent1">
              <a:lumMod val="50000"/>
            </a:schemeClr>
          </a:solidFill>
        </p:spPr>
        <p:txBody>
          <a:bodyPr wrap="none" rtlCol="0" anchor="ctr" anchorCtr="0">
            <a:noAutofit/>
          </a:bodyPr>
          <a:lstStyle/>
          <a:p>
            <a:r>
              <a:rPr lang="en-US" dirty="0">
                <a:solidFill>
                  <a:schemeClr val="bg1"/>
                </a:solidFill>
              </a:rPr>
              <a:t>CMGT235 Mechanical and Electrical Systems</a:t>
            </a:r>
          </a:p>
        </p:txBody>
      </p:sp>
      <p:sp>
        <p:nvSpPr>
          <p:cNvPr id="11" name="Slide Number Placeholder 8">
            <a:extLst>
              <a:ext uri="{FF2B5EF4-FFF2-40B4-BE49-F238E27FC236}">
                <a16:creationId xmlns:a16="http://schemas.microsoft.com/office/drawing/2014/main" id="{CE93B772-5CB5-4AAD-8908-C70E05305B9A}"/>
              </a:ext>
            </a:extLst>
          </p:cNvPr>
          <p:cNvSpPr>
            <a:spLocks noGrp="1"/>
          </p:cNvSpPr>
          <p:nvPr>
            <p:ph type="sldNum" sz="quarter" idx="12"/>
          </p:nvPr>
        </p:nvSpPr>
        <p:spPr>
          <a:xfrm>
            <a:off x="11062446" y="6571763"/>
            <a:ext cx="1129553" cy="365125"/>
          </a:xfrm>
        </p:spPr>
        <p:txBody>
          <a:bodyPr/>
          <a:lstStyle/>
          <a:p>
            <a:fld id="{4FC86C7A-08C2-43F7-9379-B682BE8193DF}" type="slidenum">
              <a:rPr lang="en-US" smtClean="0">
                <a:solidFill>
                  <a:schemeClr val="bg1"/>
                </a:solidFill>
              </a:rPr>
              <a:t>39</a:t>
            </a:fld>
            <a:endParaRPr lang="en-US" dirty="0">
              <a:solidFill>
                <a:schemeClr val="bg1"/>
              </a:solidFill>
            </a:endParaRPr>
          </a:p>
        </p:txBody>
      </p:sp>
      <p:pic>
        <p:nvPicPr>
          <p:cNvPr id="10" name="Picture 9">
            <a:extLst>
              <a:ext uri="{FF2B5EF4-FFF2-40B4-BE49-F238E27FC236}">
                <a16:creationId xmlns:a16="http://schemas.microsoft.com/office/drawing/2014/main" id="{FBA919F0-19DB-4BCA-AF31-B62F2E4FC4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700" y="2614492"/>
            <a:ext cx="11658600" cy="3527666"/>
          </a:xfrm>
          <a:prstGeom prst="rect">
            <a:avLst/>
          </a:prstGeom>
        </p:spPr>
      </p:pic>
      <p:pic>
        <p:nvPicPr>
          <p:cNvPr id="12" name="Picture 2">
            <a:extLst>
              <a:ext uri="{FF2B5EF4-FFF2-40B4-BE49-F238E27FC236}">
                <a16:creationId xmlns:a16="http://schemas.microsoft.com/office/drawing/2014/main" id="{CEB70DA0-1915-4F99-BF85-99AB1B672FA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71092" y="851854"/>
            <a:ext cx="2854208" cy="10321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019546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8534400" y="6492876"/>
            <a:ext cx="2133600" cy="365125"/>
          </a:xfrm>
        </p:spPr>
        <p:txBody>
          <a:bodyPr/>
          <a:lstStyle/>
          <a:p>
            <a:fld id="{393A0BCC-DBB6-44EA-AA08-F8A4FB5A5F40}" type="slidenum">
              <a:rPr lang="en-US" smtClean="0"/>
              <a:t>4</a:t>
            </a:fld>
            <a:endParaRPr lang="en-US" dirty="0"/>
          </a:p>
        </p:txBody>
      </p:sp>
      <p:sp>
        <p:nvSpPr>
          <p:cNvPr id="8" name="TextBox 7">
            <a:extLst>
              <a:ext uri="{FF2B5EF4-FFF2-40B4-BE49-F238E27FC236}">
                <a16:creationId xmlns:a16="http://schemas.microsoft.com/office/drawing/2014/main" id="{A21E3EAF-E67E-4617-92FE-B77AD06793F9}"/>
              </a:ext>
            </a:extLst>
          </p:cNvPr>
          <p:cNvSpPr txBox="1"/>
          <p:nvPr/>
        </p:nvSpPr>
        <p:spPr>
          <a:xfrm>
            <a:off x="0" y="6571128"/>
            <a:ext cx="12192000" cy="365760"/>
          </a:xfrm>
          <a:prstGeom prst="rect">
            <a:avLst/>
          </a:prstGeom>
          <a:solidFill>
            <a:schemeClr val="accent1">
              <a:lumMod val="50000"/>
            </a:schemeClr>
          </a:solidFill>
        </p:spPr>
        <p:txBody>
          <a:bodyPr wrap="none" rtlCol="0" anchor="ctr" anchorCtr="0">
            <a:noAutofit/>
          </a:bodyPr>
          <a:lstStyle/>
          <a:p>
            <a:r>
              <a:rPr lang="en-US" dirty="0">
                <a:solidFill>
                  <a:schemeClr val="bg1"/>
                </a:solidFill>
              </a:rPr>
              <a:t>CMGT235 Mechanical and Electrical Systems</a:t>
            </a:r>
          </a:p>
        </p:txBody>
      </p:sp>
      <p:sp>
        <p:nvSpPr>
          <p:cNvPr id="10" name="Slide Number Placeholder 8">
            <a:extLst>
              <a:ext uri="{FF2B5EF4-FFF2-40B4-BE49-F238E27FC236}">
                <a16:creationId xmlns:a16="http://schemas.microsoft.com/office/drawing/2014/main" id="{87859756-9A15-44EB-9694-43C1E0EE44EC}"/>
              </a:ext>
            </a:extLst>
          </p:cNvPr>
          <p:cNvSpPr txBox="1">
            <a:spLocks/>
          </p:cNvSpPr>
          <p:nvPr/>
        </p:nvSpPr>
        <p:spPr>
          <a:xfrm>
            <a:off x="11062446" y="6571763"/>
            <a:ext cx="1129553"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FC86C7A-08C2-43F7-9379-B682BE8193DF}" type="slidenum">
              <a:rPr lang="en-US" smtClean="0">
                <a:solidFill>
                  <a:schemeClr val="bg1"/>
                </a:solidFill>
              </a:rPr>
              <a:pPr/>
              <a:t>4</a:t>
            </a:fld>
            <a:endParaRPr lang="en-US" dirty="0">
              <a:solidFill>
                <a:schemeClr val="bg1"/>
              </a:solidFill>
            </a:endParaRPr>
          </a:p>
        </p:txBody>
      </p:sp>
      <p:sp>
        <p:nvSpPr>
          <p:cNvPr id="11" name="TextBox 10">
            <a:extLst>
              <a:ext uri="{FF2B5EF4-FFF2-40B4-BE49-F238E27FC236}">
                <a16:creationId xmlns:a16="http://schemas.microsoft.com/office/drawing/2014/main" id="{941979E5-CB4F-4F72-9287-5E031253B3D8}"/>
              </a:ext>
            </a:extLst>
          </p:cNvPr>
          <p:cNvSpPr txBox="1"/>
          <p:nvPr/>
        </p:nvSpPr>
        <p:spPr>
          <a:xfrm>
            <a:off x="0" y="0"/>
            <a:ext cx="12192000" cy="646331"/>
          </a:xfrm>
          <a:prstGeom prst="rect">
            <a:avLst/>
          </a:prstGeom>
          <a:solidFill>
            <a:schemeClr val="accent1">
              <a:lumMod val="50000"/>
            </a:schemeClr>
          </a:solidFill>
        </p:spPr>
        <p:txBody>
          <a:bodyPr wrap="none" rtlCol="0" anchor="ctr" anchorCtr="1">
            <a:noAutofit/>
          </a:bodyPr>
          <a:lstStyle/>
          <a:p>
            <a:r>
              <a:rPr lang="en-US" altLang="en-US" sz="4000" b="1" dirty="0">
                <a:solidFill>
                  <a:schemeClr val="bg1"/>
                </a:solidFill>
              </a:rPr>
              <a:t>Plumbing Material</a:t>
            </a:r>
            <a:endParaRPr lang="en-US" sz="4000" b="1" dirty="0">
              <a:solidFill>
                <a:schemeClr val="bg1"/>
              </a:solidFill>
            </a:endParaRPr>
          </a:p>
        </p:txBody>
      </p:sp>
      <p:pic>
        <p:nvPicPr>
          <p:cNvPr id="7" name="Picture 6">
            <a:extLst>
              <a:ext uri="{FF2B5EF4-FFF2-40B4-BE49-F238E27FC236}">
                <a16:creationId xmlns:a16="http://schemas.microsoft.com/office/drawing/2014/main" id="{F48CF85C-3C61-410D-9AF9-15421B720049}"/>
              </a:ext>
            </a:extLst>
          </p:cNvPr>
          <p:cNvPicPr/>
          <p:nvPr/>
        </p:nvPicPr>
        <p:blipFill>
          <a:blip r:embed="rId3">
            <a:extLst>
              <a:ext uri="{28A0092B-C50C-407E-A947-70E740481C1C}">
                <a14:useLocalDpi xmlns:a14="http://schemas.microsoft.com/office/drawing/2010/main" val="0"/>
              </a:ext>
            </a:extLst>
          </a:blip>
          <a:stretch>
            <a:fillRect/>
          </a:stretch>
        </p:blipFill>
        <p:spPr>
          <a:xfrm>
            <a:off x="1231900" y="4038600"/>
            <a:ext cx="9728200" cy="1297093"/>
          </a:xfrm>
          <a:prstGeom prst="rect">
            <a:avLst/>
          </a:prstGeom>
        </p:spPr>
      </p:pic>
      <p:sp>
        <p:nvSpPr>
          <p:cNvPr id="9" name="TextBox 8">
            <a:extLst>
              <a:ext uri="{FF2B5EF4-FFF2-40B4-BE49-F238E27FC236}">
                <a16:creationId xmlns:a16="http://schemas.microsoft.com/office/drawing/2014/main" id="{D6BDBE71-2CB1-470C-AE84-F18BF328DAA0}"/>
              </a:ext>
            </a:extLst>
          </p:cNvPr>
          <p:cNvSpPr txBox="1"/>
          <p:nvPr/>
        </p:nvSpPr>
        <p:spPr>
          <a:xfrm>
            <a:off x="0" y="822960"/>
            <a:ext cx="12192000" cy="2677656"/>
          </a:xfrm>
          <a:prstGeom prst="rect">
            <a:avLst/>
          </a:prstGeom>
          <a:noFill/>
        </p:spPr>
        <p:txBody>
          <a:bodyPr wrap="square" lIns="91440" rIns="91440" rtlCol="0">
            <a:spAutoFit/>
          </a:bodyPr>
          <a:lstStyle/>
          <a:p>
            <a:r>
              <a:rPr lang="en-US" sz="2400" b="1" dirty="0"/>
              <a:t>Uniform Plumbing Code (UPC)</a:t>
            </a:r>
          </a:p>
          <a:p>
            <a:endParaRPr lang="en-US" sz="2400" b="1" dirty="0"/>
          </a:p>
          <a:p>
            <a:r>
              <a:rPr lang="en-US" sz="2400" dirty="0"/>
              <a:t>The Uniform Plumbing Code provides consumers with safe and sanitary plumbing systems while, at the same time, allowing latitude for innovation and new technologies.</a:t>
            </a:r>
          </a:p>
          <a:p>
            <a:endParaRPr lang="en-US" sz="2400" dirty="0"/>
          </a:p>
          <a:p>
            <a:r>
              <a:rPr lang="en-US" sz="2400" dirty="0">
                <a:hlinkClick r:id="rId4"/>
              </a:rPr>
              <a:t>http://epubs.iapmo.org/UPC/mobile/index.html#p=1</a:t>
            </a:r>
            <a:endParaRPr lang="en-US" sz="2400" dirty="0"/>
          </a:p>
          <a:p>
            <a:endParaRPr lang="en-US" sz="2400" dirty="0"/>
          </a:p>
        </p:txBody>
      </p:sp>
    </p:spTree>
    <p:extLst>
      <p:ext uri="{BB962C8B-B14F-4D97-AF65-F5344CB8AC3E}">
        <p14:creationId xmlns:p14="http://schemas.microsoft.com/office/powerpoint/2010/main" val="291875599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822960"/>
            <a:ext cx="12192000" cy="1569660"/>
          </a:xfrm>
          <a:prstGeom prst="rect">
            <a:avLst/>
          </a:prstGeom>
          <a:noFill/>
        </p:spPr>
        <p:txBody>
          <a:bodyPr wrap="square" lIns="91440" rIns="91440" rtlCol="0">
            <a:spAutoFit/>
          </a:bodyPr>
          <a:lstStyle/>
          <a:p>
            <a:r>
              <a:rPr lang="en-US" sz="2400" b="1" dirty="0"/>
              <a:t>LEED for Building Design and Construction (LEED BD+C v4)</a:t>
            </a:r>
            <a:endParaRPr lang="en-US" sz="2400" dirty="0"/>
          </a:p>
          <a:p>
            <a:endParaRPr lang="en-US" sz="2400" dirty="0"/>
          </a:p>
          <a:p>
            <a:r>
              <a:rPr lang="en-US" sz="2400" b="1" dirty="0"/>
              <a:t>Credit Category</a:t>
            </a:r>
          </a:p>
          <a:p>
            <a:r>
              <a:rPr lang="en-US" sz="2400" b="1" dirty="0"/>
              <a:t>Water Efficiency (WE)</a:t>
            </a:r>
          </a:p>
        </p:txBody>
      </p:sp>
      <p:sp>
        <p:nvSpPr>
          <p:cNvPr id="8" name="TextBox 7">
            <a:extLst>
              <a:ext uri="{FF2B5EF4-FFF2-40B4-BE49-F238E27FC236}">
                <a16:creationId xmlns:a16="http://schemas.microsoft.com/office/drawing/2014/main" id="{858C9F0E-475E-4CCD-BA2D-CC3E7D9A3481}"/>
              </a:ext>
            </a:extLst>
          </p:cNvPr>
          <p:cNvSpPr txBox="1"/>
          <p:nvPr/>
        </p:nvSpPr>
        <p:spPr>
          <a:xfrm>
            <a:off x="0" y="0"/>
            <a:ext cx="12192000" cy="646331"/>
          </a:xfrm>
          <a:prstGeom prst="rect">
            <a:avLst/>
          </a:prstGeom>
          <a:solidFill>
            <a:schemeClr val="accent1">
              <a:lumMod val="50000"/>
            </a:schemeClr>
          </a:solidFill>
        </p:spPr>
        <p:txBody>
          <a:bodyPr wrap="none" rtlCol="0" anchor="ctr" anchorCtr="1">
            <a:noAutofit/>
          </a:bodyPr>
          <a:lstStyle/>
          <a:p>
            <a:r>
              <a:rPr lang="en-US" altLang="en-US" sz="4000" b="1" dirty="0">
                <a:solidFill>
                  <a:schemeClr val="bg1"/>
                </a:solidFill>
              </a:rPr>
              <a:t>Plumbing Fixtures</a:t>
            </a:r>
            <a:endParaRPr lang="en-US" sz="4000" b="1" dirty="0">
              <a:solidFill>
                <a:schemeClr val="bg1"/>
              </a:solidFill>
            </a:endParaRPr>
          </a:p>
        </p:txBody>
      </p:sp>
      <p:sp>
        <p:nvSpPr>
          <p:cNvPr id="9" name="TextBox 8">
            <a:extLst>
              <a:ext uri="{FF2B5EF4-FFF2-40B4-BE49-F238E27FC236}">
                <a16:creationId xmlns:a16="http://schemas.microsoft.com/office/drawing/2014/main" id="{EBCC26A7-FDD1-4550-B42A-6865C1C3F140}"/>
              </a:ext>
            </a:extLst>
          </p:cNvPr>
          <p:cNvSpPr txBox="1"/>
          <p:nvPr/>
        </p:nvSpPr>
        <p:spPr>
          <a:xfrm>
            <a:off x="0" y="6571128"/>
            <a:ext cx="12192000" cy="365760"/>
          </a:xfrm>
          <a:prstGeom prst="rect">
            <a:avLst/>
          </a:prstGeom>
          <a:solidFill>
            <a:schemeClr val="accent1">
              <a:lumMod val="50000"/>
            </a:schemeClr>
          </a:solidFill>
        </p:spPr>
        <p:txBody>
          <a:bodyPr wrap="none" rtlCol="0" anchor="ctr" anchorCtr="0">
            <a:noAutofit/>
          </a:bodyPr>
          <a:lstStyle/>
          <a:p>
            <a:r>
              <a:rPr lang="en-US" dirty="0">
                <a:solidFill>
                  <a:schemeClr val="bg1"/>
                </a:solidFill>
              </a:rPr>
              <a:t>CMGT235 Mechanical and Electrical Systems</a:t>
            </a:r>
          </a:p>
        </p:txBody>
      </p:sp>
      <p:sp>
        <p:nvSpPr>
          <p:cNvPr id="11" name="Slide Number Placeholder 8">
            <a:extLst>
              <a:ext uri="{FF2B5EF4-FFF2-40B4-BE49-F238E27FC236}">
                <a16:creationId xmlns:a16="http://schemas.microsoft.com/office/drawing/2014/main" id="{CE93B772-5CB5-4AAD-8908-C70E05305B9A}"/>
              </a:ext>
            </a:extLst>
          </p:cNvPr>
          <p:cNvSpPr>
            <a:spLocks noGrp="1"/>
          </p:cNvSpPr>
          <p:nvPr>
            <p:ph type="sldNum" sz="quarter" idx="12"/>
          </p:nvPr>
        </p:nvSpPr>
        <p:spPr>
          <a:xfrm>
            <a:off x="11062446" y="6571763"/>
            <a:ext cx="1129553" cy="365125"/>
          </a:xfrm>
        </p:spPr>
        <p:txBody>
          <a:bodyPr/>
          <a:lstStyle/>
          <a:p>
            <a:fld id="{4FC86C7A-08C2-43F7-9379-B682BE8193DF}" type="slidenum">
              <a:rPr lang="en-US" smtClean="0">
                <a:solidFill>
                  <a:schemeClr val="bg1"/>
                </a:solidFill>
              </a:rPr>
              <a:t>40</a:t>
            </a:fld>
            <a:endParaRPr lang="en-US" dirty="0">
              <a:solidFill>
                <a:schemeClr val="bg1"/>
              </a:solidFill>
            </a:endParaRPr>
          </a:p>
        </p:txBody>
      </p:sp>
      <p:pic>
        <p:nvPicPr>
          <p:cNvPr id="10" name="Picture 9">
            <a:extLst>
              <a:ext uri="{FF2B5EF4-FFF2-40B4-BE49-F238E27FC236}">
                <a16:creationId xmlns:a16="http://schemas.microsoft.com/office/drawing/2014/main" id="{FBA919F0-19DB-4BCA-AF31-B62F2E4FC4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700" y="2614492"/>
            <a:ext cx="11658600" cy="3527666"/>
          </a:xfrm>
          <a:prstGeom prst="rect">
            <a:avLst/>
          </a:prstGeom>
        </p:spPr>
      </p:pic>
      <p:pic>
        <p:nvPicPr>
          <p:cNvPr id="12" name="Picture 2">
            <a:extLst>
              <a:ext uri="{FF2B5EF4-FFF2-40B4-BE49-F238E27FC236}">
                <a16:creationId xmlns:a16="http://schemas.microsoft.com/office/drawing/2014/main" id="{CEB70DA0-1915-4F99-BF85-99AB1B672FA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71092" y="851854"/>
            <a:ext cx="2854208" cy="10321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xtBox 12">
            <a:extLst>
              <a:ext uri="{FF2B5EF4-FFF2-40B4-BE49-F238E27FC236}">
                <a16:creationId xmlns:a16="http://schemas.microsoft.com/office/drawing/2014/main" id="{CA72A45C-AD9E-47E8-91F1-0F9758CF4292}"/>
              </a:ext>
            </a:extLst>
          </p:cNvPr>
          <p:cNvSpPr txBox="1"/>
          <p:nvPr/>
        </p:nvSpPr>
        <p:spPr>
          <a:xfrm>
            <a:off x="3339354" y="3572808"/>
            <a:ext cx="8090646" cy="2308324"/>
          </a:xfrm>
          <a:prstGeom prst="rect">
            <a:avLst/>
          </a:prstGeom>
          <a:noFill/>
        </p:spPr>
        <p:txBody>
          <a:bodyPr wrap="square" rtlCol="0" anchor="t" anchorCtr="0">
            <a:spAutoFit/>
          </a:bodyPr>
          <a:lstStyle/>
          <a:p>
            <a:r>
              <a:rPr lang="en-US" sz="2400" b="1" dirty="0">
                <a:solidFill>
                  <a:srgbClr val="FF0000"/>
                </a:solidFill>
              </a:rPr>
              <a:t>Reduce 30%</a:t>
            </a:r>
          </a:p>
          <a:p>
            <a:r>
              <a:rPr lang="en-US" sz="2400" b="1" dirty="0">
                <a:solidFill>
                  <a:srgbClr val="FF0000"/>
                </a:solidFill>
              </a:rPr>
              <a:t>Reduce 20%</a:t>
            </a:r>
          </a:p>
          <a:p>
            <a:endParaRPr lang="en-US" sz="2400" b="1" dirty="0">
              <a:solidFill>
                <a:srgbClr val="FF0000"/>
              </a:solidFill>
            </a:endParaRPr>
          </a:p>
          <a:p>
            <a:r>
              <a:rPr lang="en-US" sz="2400" b="1" dirty="0">
                <a:solidFill>
                  <a:srgbClr val="FF0000"/>
                </a:solidFill>
              </a:rPr>
              <a:t>No irrigation system or Reduce 50% or 100%</a:t>
            </a:r>
          </a:p>
          <a:p>
            <a:r>
              <a:rPr lang="en-US" sz="2400" b="1" dirty="0">
                <a:solidFill>
                  <a:srgbClr val="FF0000"/>
                </a:solidFill>
              </a:rPr>
              <a:t>Reduce 25%, 30%, 35%, 40%, 45%, 50%	EP ≥55%</a:t>
            </a:r>
          </a:p>
          <a:p>
            <a:r>
              <a:rPr lang="en-US" sz="2400" b="1" dirty="0">
                <a:solidFill>
                  <a:srgbClr val="FF0000"/>
                </a:solidFill>
              </a:rPr>
              <a:t>Cycles of Concentration </a:t>
            </a:r>
          </a:p>
        </p:txBody>
      </p:sp>
    </p:spTree>
    <p:extLst>
      <p:ext uri="{BB962C8B-B14F-4D97-AF65-F5344CB8AC3E}">
        <p14:creationId xmlns:p14="http://schemas.microsoft.com/office/powerpoint/2010/main" val="3947855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822960"/>
            <a:ext cx="12192000" cy="830997"/>
          </a:xfrm>
          <a:prstGeom prst="rect">
            <a:avLst/>
          </a:prstGeom>
          <a:noFill/>
        </p:spPr>
        <p:txBody>
          <a:bodyPr wrap="square" lIns="91440" rIns="91440" rtlCol="0">
            <a:spAutoFit/>
          </a:bodyPr>
          <a:lstStyle/>
          <a:p>
            <a:r>
              <a:rPr lang="en-US" sz="2400" b="1" dirty="0"/>
              <a:t>Prerequisite Indoor Water Use Reduction</a:t>
            </a:r>
            <a:endParaRPr lang="en-US" sz="2400" dirty="0"/>
          </a:p>
          <a:p>
            <a:endParaRPr lang="en-US" sz="2400" dirty="0"/>
          </a:p>
        </p:txBody>
      </p:sp>
      <p:sp>
        <p:nvSpPr>
          <p:cNvPr id="8" name="TextBox 7">
            <a:extLst>
              <a:ext uri="{FF2B5EF4-FFF2-40B4-BE49-F238E27FC236}">
                <a16:creationId xmlns:a16="http://schemas.microsoft.com/office/drawing/2014/main" id="{858C9F0E-475E-4CCD-BA2D-CC3E7D9A3481}"/>
              </a:ext>
            </a:extLst>
          </p:cNvPr>
          <p:cNvSpPr txBox="1"/>
          <p:nvPr/>
        </p:nvSpPr>
        <p:spPr>
          <a:xfrm>
            <a:off x="0" y="0"/>
            <a:ext cx="12192000" cy="646331"/>
          </a:xfrm>
          <a:prstGeom prst="rect">
            <a:avLst/>
          </a:prstGeom>
          <a:solidFill>
            <a:schemeClr val="accent1">
              <a:lumMod val="50000"/>
            </a:schemeClr>
          </a:solidFill>
        </p:spPr>
        <p:txBody>
          <a:bodyPr wrap="none" rtlCol="0" anchor="ctr" anchorCtr="1">
            <a:noAutofit/>
          </a:bodyPr>
          <a:lstStyle/>
          <a:p>
            <a:r>
              <a:rPr lang="en-US" altLang="en-US" sz="4000" b="1" dirty="0">
                <a:solidFill>
                  <a:schemeClr val="bg1"/>
                </a:solidFill>
              </a:rPr>
              <a:t>Plumbing Fixtures</a:t>
            </a:r>
            <a:endParaRPr lang="en-US" sz="4000" b="1" dirty="0">
              <a:solidFill>
                <a:schemeClr val="bg1"/>
              </a:solidFill>
            </a:endParaRPr>
          </a:p>
        </p:txBody>
      </p:sp>
      <p:sp>
        <p:nvSpPr>
          <p:cNvPr id="9" name="TextBox 8">
            <a:extLst>
              <a:ext uri="{FF2B5EF4-FFF2-40B4-BE49-F238E27FC236}">
                <a16:creationId xmlns:a16="http://schemas.microsoft.com/office/drawing/2014/main" id="{EBCC26A7-FDD1-4550-B42A-6865C1C3F140}"/>
              </a:ext>
            </a:extLst>
          </p:cNvPr>
          <p:cNvSpPr txBox="1"/>
          <p:nvPr/>
        </p:nvSpPr>
        <p:spPr>
          <a:xfrm>
            <a:off x="0" y="6571128"/>
            <a:ext cx="12192000" cy="365760"/>
          </a:xfrm>
          <a:prstGeom prst="rect">
            <a:avLst/>
          </a:prstGeom>
          <a:solidFill>
            <a:schemeClr val="accent1">
              <a:lumMod val="50000"/>
            </a:schemeClr>
          </a:solidFill>
        </p:spPr>
        <p:txBody>
          <a:bodyPr wrap="none" rtlCol="0" anchor="ctr" anchorCtr="0">
            <a:noAutofit/>
          </a:bodyPr>
          <a:lstStyle/>
          <a:p>
            <a:r>
              <a:rPr lang="en-US" dirty="0">
                <a:solidFill>
                  <a:schemeClr val="bg1"/>
                </a:solidFill>
              </a:rPr>
              <a:t>CMGT235 Mechanical and Electrical Systems</a:t>
            </a:r>
          </a:p>
        </p:txBody>
      </p:sp>
      <p:sp>
        <p:nvSpPr>
          <p:cNvPr id="11" name="Slide Number Placeholder 8">
            <a:extLst>
              <a:ext uri="{FF2B5EF4-FFF2-40B4-BE49-F238E27FC236}">
                <a16:creationId xmlns:a16="http://schemas.microsoft.com/office/drawing/2014/main" id="{CE93B772-5CB5-4AAD-8908-C70E05305B9A}"/>
              </a:ext>
            </a:extLst>
          </p:cNvPr>
          <p:cNvSpPr>
            <a:spLocks noGrp="1"/>
          </p:cNvSpPr>
          <p:nvPr>
            <p:ph type="sldNum" sz="quarter" idx="12"/>
          </p:nvPr>
        </p:nvSpPr>
        <p:spPr>
          <a:xfrm>
            <a:off x="11062446" y="6571763"/>
            <a:ext cx="1129553" cy="365125"/>
          </a:xfrm>
        </p:spPr>
        <p:txBody>
          <a:bodyPr/>
          <a:lstStyle/>
          <a:p>
            <a:fld id="{4FC86C7A-08C2-43F7-9379-B682BE8193DF}" type="slidenum">
              <a:rPr lang="en-US" smtClean="0">
                <a:solidFill>
                  <a:schemeClr val="bg1"/>
                </a:solidFill>
              </a:rPr>
              <a:t>41</a:t>
            </a:fld>
            <a:endParaRPr lang="en-US" dirty="0">
              <a:solidFill>
                <a:schemeClr val="bg1"/>
              </a:solidFill>
            </a:endParaRPr>
          </a:p>
        </p:txBody>
      </p:sp>
      <p:pic>
        <p:nvPicPr>
          <p:cNvPr id="3" name="Picture 2">
            <a:extLst>
              <a:ext uri="{FF2B5EF4-FFF2-40B4-BE49-F238E27FC236}">
                <a16:creationId xmlns:a16="http://schemas.microsoft.com/office/drawing/2014/main" id="{661045B5-C677-48C4-8F0A-1E9CACE25DF0}"/>
              </a:ext>
            </a:extLst>
          </p:cNvPr>
          <p:cNvPicPr>
            <a:picLocks noChangeAspect="1"/>
          </p:cNvPicPr>
          <p:nvPr/>
        </p:nvPicPr>
        <p:blipFill>
          <a:blip r:embed="rId3"/>
          <a:stretch>
            <a:fillRect/>
          </a:stretch>
        </p:blipFill>
        <p:spPr>
          <a:xfrm>
            <a:off x="381000" y="1197990"/>
            <a:ext cx="11430000" cy="5279010"/>
          </a:xfrm>
          <a:prstGeom prst="rect">
            <a:avLst/>
          </a:prstGeom>
        </p:spPr>
      </p:pic>
    </p:spTree>
    <p:extLst>
      <p:ext uri="{BB962C8B-B14F-4D97-AF65-F5344CB8AC3E}">
        <p14:creationId xmlns:p14="http://schemas.microsoft.com/office/powerpoint/2010/main" val="156209777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822960"/>
            <a:ext cx="12192000" cy="830997"/>
          </a:xfrm>
          <a:prstGeom prst="rect">
            <a:avLst/>
          </a:prstGeom>
          <a:noFill/>
        </p:spPr>
        <p:txBody>
          <a:bodyPr wrap="square" lIns="91440" rIns="91440" rtlCol="0">
            <a:spAutoFit/>
          </a:bodyPr>
          <a:lstStyle/>
          <a:p>
            <a:r>
              <a:rPr lang="en-US" sz="2400" b="1" dirty="0"/>
              <a:t>Dual Flush Water Closets</a:t>
            </a:r>
            <a:endParaRPr lang="en-US" sz="2400" dirty="0"/>
          </a:p>
          <a:p>
            <a:endParaRPr lang="en-US" sz="2400" dirty="0"/>
          </a:p>
        </p:txBody>
      </p:sp>
      <p:sp>
        <p:nvSpPr>
          <p:cNvPr id="8" name="TextBox 7">
            <a:extLst>
              <a:ext uri="{FF2B5EF4-FFF2-40B4-BE49-F238E27FC236}">
                <a16:creationId xmlns:a16="http://schemas.microsoft.com/office/drawing/2014/main" id="{858C9F0E-475E-4CCD-BA2D-CC3E7D9A3481}"/>
              </a:ext>
            </a:extLst>
          </p:cNvPr>
          <p:cNvSpPr txBox="1"/>
          <p:nvPr/>
        </p:nvSpPr>
        <p:spPr>
          <a:xfrm>
            <a:off x="0" y="0"/>
            <a:ext cx="12192000" cy="646331"/>
          </a:xfrm>
          <a:prstGeom prst="rect">
            <a:avLst/>
          </a:prstGeom>
          <a:solidFill>
            <a:schemeClr val="accent1">
              <a:lumMod val="50000"/>
            </a:schemeClr>
          </a:solidFill>
        </p:spPr>
        <p:txBody>
          <a:bodyPr wrap="none" rtlCol="0" anchor="ctr" anchorCtr="1">
            <a:noAutofit/>
          </a:bodyPr>
          <a:lstStyle/>
          <a:p>
            <a:r>
              <a:rPr lang="en-US" altLang="en-US" sz="4000" b="1" dirty="0">
                <a:solidFill>
                  <a:schemeClr val="bg1"/>
                </a:solidFill>
              </a:rPr>
              <a:t>Plumbing Fixtures</a:t>
            </a:r>
            <a:endParaRPr lang="en-US" sz="4000" b="1" dirty="0">
              <a:solidFill>
                <a:schemeClr val="bg1"/>
              </a:solidFill>
            </a:endParaRPr>
          </a:p>
        </p:txBody>
      </p:sp>
      <p:sp>
        <p:nvSpPr>
          <p:cNvPr id="9" name="TextBox 8">
            <a:extLst>
              <a:ext uri="{FF2B5EF4-FFF2-40B4-BE49-F238E27FC236}">
                <a16:creationId xmlns:a16="http://schemas.microsoft.com/office/drawing/2014/main" id="{EBCC26A7-FDD1-4550-B42A-6865C1C3F140}"/>
              </a:ext>
            </a:extLst>
          </p:cNvPr>
          <p:cNvSpPr txBox="1"/>
          <p:nvPr/>
        </p:nvSpPr>
        <p:spPr>
          <a:xfrm>
            <a:off x="0" y="6571128"/>
            <a:ext cx="12192000" cy="365760"/>
          </a:xfrm>
          <a:prstGeom prst="rect">
            <a:avLst/>
          </a:prstGeom>
          <a:solidFill>
            <a:schemeClr val="accent1">
              <a:lumMod val="50000"/>
            </a:schemeClr>
          </a:solidFill>
        </p:spPr>
        <p:txBody>
          <a:bodyPr wrap="none" rtlCol="0" anchor="ctr" anchorCtr="0">
            <a:noAutofit/>
          </a:bodyPr>
          <a:lstStyle/>
          <a:p>
            <a:r>
              <a:rPr lang="en-US" dirty="0">
                <a:solidFill>
                  <a:schemeClr val="bg1"/>
                </a:solidFill>
              </a:rPr>
              <a:t>CMGT235 Mechanical and Electrical Systems</a:t>
            </a:r>
          </a:p>
        </p:txBody>
      </p:sp>
      <p:sp>
        <p:nvSpPr>
          <p:cNvPr id="11" name="Slide Number Placeholder 8">
            <a:extLst>
              <a:ext uri="{FF2B5EF4-FFF2-40B4-BE49-F238E27FC236}">
                <a16:creationId xmlns:a16="http://schemas.microsoft.com/office/drawing/2014/main" id="{CE93B772-5CB5-4AAD-8908-C70E05305B9A}"/>
              </a:ext>
            </a:extLst>
          </p:cNvPr>
          <p:cNvSpPr>
            <a:spLocks noGrp="1"/>
          </p:cNvSpPr>
          <p:nvPr>
            <p:ph type="sldNum" sz="quarter" idx="12"/>
          </p:nvPr>
        </p:nvSpPr>
        <p:spPr>
          <a:xfrm>
            <a:off x="11062446" y="6571763"/>
            <a:ext cx="1129553" cy="365125"/>
          </a:xfrm>
        </p:spPr>
        <p:txBody>
          <a:bodyPr/>
          <a:lstStyle/>
          <a:p>
            <a:fld id="{4FC86C7A-08C2-43F7-9379-B682BE8193DF}" type="slidenum">
              <a:rPr lang="en-US" smtClean="0">
                <a:solidFill>
                  <a:schemeClr val="bg1"/>
                </a:solidFill>
              </a:rPr>
              <a:t>42</a:t>
            </a:fld>
            <a:endParaRPr lang="en-US" dirty="0">
              <a:solidFill>
                <a:schemeClr val="bg1"/>
              </a:solidFill>
            </a:endParaRPr>
          </a:p>
        </p:txBody>
      </p:sp>
      <p:pic>
        <p:nvPicPr>
          <p:cNvPr id="7" name="Picture 6" descr="A picture containing indoor, wall, bathroom, mirror&#10;&#10;Description automatically generated">
            <a:extLst>
              <a:ext uri="{FF2B5EF4-FFF2-40B4-BE49-F238E27FC236}">
                <a16:creationId xmlns:a16="http://schemas.microsoft.com/office/drawing/2014/main" id="{C63DB3BF-BF05-49E3-9CA4-5A65547CE0E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2136942"/>
            <a:ext cx="4602956" cy="2584116"/>
          </a:xfrm>
          <a:prstGeom prst="rect">
            <a:avLst/>
          </a:prstGeom>
        </p:spPr>
      </p:pic>
      <p:pic>
        <p:nvPicPr>
          <p:cNvPr id="14" name="Picture 13" descr="A close up of text on a white background&#10;&#10;Description automatically generated">
            <a:extLst>
              <a:ext uri="{FF2B5EF4-FFF2-40B4-BE49-F238E27FC236}">
                <a16:creationId xmlns:a16="http://schemas.microsoft.com/office/drawing/2014/main" id="{12684F5A-A556-4638-8C67-819277F7D41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852669"/>
            <a:ext cx="5204043" cy="5204043"/>
          </a:xfrm>
          <a:prstGeom prst="rect">
            <a:avLst/>
          </a:prstGeom>
        </p:spPr>
      </p:pic>
    </p:spTree>
    <p:extLst>
      <p:ext uri="{BB962C8B-B14F-4D97-AF65-F5344CB8AC3E}">
        <p14:creationId xmlns:p14="http://schemas.microsoft.com/office/powerpoint/2010/main" val="83856722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822960"/>
            <a:ext cx="12192000" cy="830997"/>
          </a:xfrm>
          <a:prstGeom prst="rect">
            <a:avLst/>
          </a:prstGeom>
          <a:noFill/>
        </p:spPr>
        <p:txBody>
          <a:bodyPr wrap="square" lIns="91440" rIns="91440" rtlCol="0">
            <a:spAutoFit/>
          </a:bodyPr>
          <a:lstStyle/>
          <a:p>
            <a:r>
              <a:rPr lang="en-US" sz="2400" b="1" dirty="0"/>
              <a:t>Bathroom Lavatory Faucet</a:t>
            </a:r>
            <a:endParaRPr lang="en-US" sz="2400" dirty="0"/>
          </a:p>
          <a:p>
            <a:endParaRPr lang="en-US" sz="2400" dirty="0"/>
          </a:p>
        </p:txBody>
      </p:sp>
      <p:sp>
        <p:nvSpPr>
          <p:cNvPr id="8" name="TextBox 7">
            <a:extLst>
              <a:ext uri="{FF2B5EF4-FFF2-40B4-BE49-F238E27FC236}">
                <a16:creationId xmlns:a16="http://schemas.microsoft.com/office/drawing/2014/main" id="{858C9F0E-475E-4CCD-BA2D-CC3E7D9A3481}"/>
              </a:ext>
            </a:extLst>
          </p:cNvPr>
          <p:cNvSpPr txBox="1"/>
          <p:nvPr/>
        </p:nvSpPr>
        <p:spPr>
          <a:xfrm>
            <a:off x="0" y="0"/>
            <a:ext cx="12192000" cy="646331"/>
          </a:xfrm>
          <a:prstGeom prst="rect">
            <a:avLst/>
          </a:prstGeom>
          <a:solidFill>
            <a:schemeClr val="accent1">
              <a:lumMod val="50000"/>
            </a:schemeClr>
          </a:solidFill>
        </p:spPr>
        <p:txBody>
          <a:bodyPr wrap="none" rtlCol="0" anchor="ctr" anchorCtr="1">
            <a:noAutofit/>
          </a:bodyPr>
          <a:lstStyle/>
          <a:p>
            <a:r>
              <a:rPr lang="en-US" altLang="en-US" sz="4000" b="1" dirty="0">
                <a:solidFill>
                  <a:schemeClr val="bg1"/>
                </a:solidFill>
              </a:rPr>
              <a:t>Plumbing Fixtures</a:t>
            </a:r>
            <a:endParaRPr lang="en-US" sz="4000" b="1" dirty="0">
              <a:solidFill>
                <a:schemeClr val="bg1"/>
              </a:solidFill>
            </a:endParaRPr>
          </a:p>
        </p:txBody>
      </p:sp>
      <p:sp>
        <p:nvSpPr>
          <p:cNvPr id="9" name="TextBox 8">
            <a:extLst>
              <a:ext uri="{FF2B5EF4-FFF2-40B4-BE49-F238E27FC236}">
                <a16:creationId xmlns:a16="http://schemas.microsoft.com/office/drawing/2014/main" id="{EBCC26A7-FDD1-4550-B42A-6865C1C3F140}"/>
              </a:ext>
            </a:extLst>
          </p:cNvPr>
          <p:cNvSpPr txBox="1"/>
          <p:nvPr/>
        </p:nvSpPr>
        <p:spPr>
          <a:xfrm>
            <a:off x="0" y="6571128"/>
            <a:ext cx="12192000" cy="365760"/>
          </a:xfrm>
          <a:prstGeom prst="rect">
            <a:avLst/>
          </a:prstGeom>
          <a:solidFill>
            <a:schemeClr val="accent1">
              <a:lumMod val="50000"/>
            </a:schemeClr>
          </a:solidFill>
        </p:spPr>
        <p:txBody>
          <a:bodyPr wrap="none" rtlCol="0" anchor="ctr" anchorCtr="0">
            <a:noAutofit/>
          </a:bodyPr>
          <a:lstStyle/>
          <a:p>
            <a:r>
              <a:rPr lang="en-US" dirty="0">
                <a:solidFill>
                  <a:schemeClr val="bg1"/>
                </a:solidFill>
              </a:rPr>
              <a:t>CMGT235 Mechanical and Electrical Systems</a:t>
            </a:r>
          </a:p>
        </p:txBody>
      </p:sp>
      <p:sp>
        <p:nvSpPr>
          <p:cNvPr id="11" name="Slide Number Placeholder 8">
            <a:extLst>
              <a:ext uri="{FF2B5EF4-FFF2-40B4-BE49-F238E27FC236}">
                <a16:creationId xmlns:a16="http://schemas.microsoft.com/office/drawing/2014/main" id="{CE93B772-5CB5-4AAD-8908-C70E05305B9A}"/>
              </a:ext>
            </a:extLst>
          </p:cNvPr>
          <p:cNvSpPr>
            <a:spLocks noGrp="1"/>
          </p:cNvSpPr>
          <p:nvPr>
            <p:ph type="sldNum" sz="quarter" idx="12"/>
          </p:nvPr>
        </p:nvSpPr>
        <p:spPr>
          <a:xfrm>
            <a:off x="11062446" y="6571763"/>
            <a:ext cx="1129553" cy="365125"/>
          </a:xfrm>
        </p:spPr>
        <p:txBody>
          <a:bodyPr/>
          <a:lstStyle/>
          <a:p>
            <a:fld id="{4FC86C7A-08C2-43F7-9379-B682BE8193DF}" type="slidenum">
              <a:rPr lang="en-US" smtClean="0">
                <a:solidFill>
                  <a:schemeClr val="bg1"/>
                </a:solidFill>
              </a:rPr>
              <a:t>43</a:t>
            </a:fld>
            <a:endParaRPr lang="en-US" dirty="0">
              <a:solidFill>
                <a:schemeClr val="bg1"/>
              </a:solidFill>
            </a:endParaRPr>
          </a:p>
        </p:txBody>
      </p:sp>
      <p:pic>
        <p:nvPicPr>
          <p:cNvPr id="3" name="Picture 2">
            <a:extLst>
              <a:ext uri="{FF2B5EF4-FFF2-40B4-BE49-F238E27FC236}">
                <a16:creationId xmlns:a16="http://schemas.microsoft.com/office/drawing/2014/main" id="{63C1E5CF-CB64-4EBF-B55F-5D9066CE1675}"/>
              </a:ext>
            </a:extLst>
          </p:cNvPr>
          <p:cNvPicPr>
            <a:picLocks noChangeAspect="1"/>
          </p:cNvPicPr>
          <p:nvPr/>
        </p:nvPicPr>
        <p:blipFill>
          <a:blip r:embed="rId3"/>
          <a:stretch>
            <a:fillRect/>
          </a:stretch>
        </p:blipFill>
        <p:spPr>
          <a:xfrm>
            <a:off x="27879" y="1538508"/>
            <a:ext cx="12136243" cy="3062068"/>
          </a:xfrm>
          <a:prstGeom prst="rect">
            <a:avLst/>
          </a:prstGeom>
        </p:spPr>
      </p:pic>
    </p:spTree>
    <p:extLst>
      <p:ext uri="{BB962C8B-B14F-4D97-AF65-F5344CB8AC3E}">
        <p14:creationId xmlns:p14="http://schemas.microsoft.com/office/powerpoint/2010/main" val="18449362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8">
            <a:extLst>
              <a:ext uri="{FF2B5EF4-FFF2-40B4-BE49-F238E27FC236}">
                <a16:creationId xmlns:a16="http://schemas.microsoft.com/office/drawing/2014/main" id="{CE93B772-5CB5-4AAD-8908-C70E05305B9A}"/>
              </a:ext>
            </a:extLst>
          </p:cNvPr>
          <p:cNvSpPr>
            <a:spLocks noGrp="1"/>
          </p:cNvSpPr>
          <p:nvPr>
            <p:ph type="sldNum" sz="quarter" idx="12"/>
          </p:nvPr>
        </p:nvSpPr>
        <p:spPr>
          <a:xfrm>
            <a:off x="11062446" y="6571763"/>
            <a:ext cx="1129553" cy="365125"/>
          </a:xfrm>
        </p:spPr>
        <p:txBody>
          <a:bodyPr/>
          <a:lstStyle/>
          <a:p>
            <a:fld id="{4FC86C7A-08C2-43F7-9379-B682BE8193DF}" type="slidenum">
              <a:rPr lang="en-US" smtClean="0">
                <a:solidFill>
                  <a:schemeClr val="bg1"/>
                </a:solidFill>
              </a:rPr>
              <a:t>44</a:t>
            </a:fld>
            <a:endParaRPr lang="en-US" dirty="0">
              <a:solidFill>
                <a:schemeClr val="bg1"/>
              </a:solidFill>
            </a:endParaRPr>
          </a:p>
        </p:txBody>
      </p:sp>
      <p:pic>
        <p:nvPicPr>
          <p:cNvPr id="5" name="Picture 4" descr="A screenshot of a cell phone&#10;&#10;Description automatically generated">
            <a:hlinkClick r:id="rId3" action="ppaction://hlinkfile"/>
            <a:extLst>
              <a:ext uri="{FF2B5EF4-FFF2-40B4-BE49-F238E27FC236}">
                <a16:creationId xmlns:a16="http://schemas.microsoft.com/office/drawing/2014/main" id="{04FD0400-F942-4A5A-8B09-BEA796F402F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38566"/>
            <a:ext cx="12192000" cy="6567034"/>
          </a:xfrm>
          <a:prstGeom prst="rect">
            <a:avLst/>
          </a:prstGeom>
        </p:spPr>
      </p:pic>
    </p:spTree>
    <p:extLst>
      <p:ext uri="{BB962C8B-B14F-4D97-AF65-F5344CB8AC3E}">
        <p14:creationId xmlns:p14="http://schemas.microsoft.com/office/powerpoint/2010/main" val="221992030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8">
            <a:extLst>
              <a:ext uri="{FF2B5EF4-FFF2-40B4-BE49-F238E27FC236}">
                <a16:creationId xmlns:a16="http://schemas.microsoft.com/office/drawing/2014/main" id="{CE93B772-5CB5-4AAD-8908-C70E05305B9A}"/>
              </a:ext>
            </a:extLst>
          </p:cNvPr>
          <p:cNvSpPr>
            <a:spLocks noGrp="1"/>
          </p:cNvSpPr>
          <p:nvPr>
            <p:ph type="sldNum" sz="quarter" idx="12"/>
          </p:nvPr>
        </p:nvSpPr>
        <p:spPr>
          <a:xfrm>
            <a:off x="11062446" y="6571763"/>
            <a:ext cx="1129553" cy="365125"/>
          </a:xfrm>
        </p:spPr>
        <p:txBody>
          <a:bodyPr/>
          <a:lstStyle/>
          <a:p>
            <a:fld id="{4FC86C7A-08C2-43F7-9379-B682BE8193DF}" type="slidenum">
              <a:rPr lang="en-US" smtClean="0">
                <a:solidFill>
                  <a:schemeClr val="bg1"/>
                </a:solidFill>
              </a:rPr>
              <a:t>45</a:t>
            </a:fld>
            <a:endParaRPr lang="en-US" dirty="0">
              <a:solidFill>
                <a:schemeClr val="bg1"/>
              </a:solidFill>
            </a:endParaRPr>
          </a:p>
        </p:txBody>
      </p:sp>
      <p:pic>
        <p:nvPicPr>
          <p:cNvPr id="7" name="Picture 6">
            <a:hlinkClick r:id="rId3" action="ppaction://hlinkfile"/>
            <a:extLst>
              <a:ext uri="{FF2B5EF4-FFF2-40B4-BE49-F238E27FC236}">
                <a16:creationId xmlns:a16="http://schemas.microsoft.com/office/drawing/2014/main" id="{97735271-6E79-48BC-BCF1-A53B0614F7EC}"/>
              </a:ext>
            </a:extLst>
          </p:cNvPr>
          <p:cNvPicPr>
            <a:picLocks noChangeAspect="1"/>
          </p:cNvPicPr>
          <p:nvPr/>
        </p:nvPicPr>
        <p:blipFill>
          <a:blip r:embed="rId4"/>
          <a:stretch>
            <a:fillRect/>
          </a:stretch>
        </p:blipFill>
        <p:spPr>
          <a:xfrm>
            <a:off x="247650" y="633412"/>
            <a:ext cx="11696700" cy="5591175"/>
          </a:xfrm>
          <a:prstGeom prst="rect">
            <a:avLst/>
          </a:prstGeom>
        </p:spPr>
      </p:pic>
    </p:spTree>
    <p:extLst>
      <p:ext uri="{BB962C8B-B14F-4D97-AF65-F5344CB8AC3E}">
        <p14:creationId xmlns:p14="http://schemas.microsoft.com/office/powerpoint/2010/main" val="14056793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8534400" y="6492876"/>
            <a:ext cx="2133600" cy="365125"/>
          </a:xfrm>
        </p:spPr>
        <p:txBody>
          <a:bodyPr/>
          <a:lstStyle/>
          <a:p>
            <a:fld id="{393A0BCC-DBB6-44EA-AA08-F8A4FB5A5F40}" type="slidenum">
              <a:rPr lang="en-US" smtClean="0"/>
              <a:t>5</a:t>
            </a:fld>
            <a:endParaRPr lang="en-US" dirty="0"/>
          </a:p>
        </p:txBody>
      </p:sp>
      <p:sp>
        <p:nvSpPr>
          <p:cNvPr id="8" name="TextBox 7">
            <a:extLst>
              <a:ext uri="{FF2B5EF4-FFF2-40B4-BE49-F238E27FC236}">
                <a16:creationId xmlns:a16="http://schemas.microsoft.com/office/drawing/2014/main" id="{A21E3EAF-E67E-4617-92FE-B77AD06793F9}"/>
              </a:ext>
            </a:extLst>
          </p:cNvPr>
          <p:cNvSpPr txBox="1"/>
          <p:nvPr/>
        </p:nvSpPr>
        <p:spPr>
          <a:xfrm>
            <a:off x="0" y="6571128"/>
            <a:ext cx="12192000" cy="365760"/>
          </a:xfrm>
          <a:prstGeom prst="rect">
            <a:avLst/>
          </a:prstGeom>
          <a:solidFill>
            <a:schemeClr val="accent1">
              <a:lumMod val="50000"/>
            </a:schemeClr>
          </a:solidFill>
        </p:spPr>
        <p:txBody>
          <a:bodyPr wrap="none" rtlCol="0" anchor="ctr" anchorCtr="0">
            <a:noAutofit/>
          </a:bodyPr>
          <a:lstStyle/>
          <a:p>
            <a:r>
              <a:rPr lang="en-US" dirty="0">
                <a:solidFill>
                  <a:schemeClr val="bg1"/>
                </a:solidFill>
              </a:rPr>
              <a:t>CMGT235 Mechanical and Electrical Systems</a:t>
            </a:r>
          </a:p>
        </p:txBody>
      </p:sp>
      <p:sp>
        <p:nvSpPr>
          <p:cNvPr id="10" name="Slide Number Placeholder 8">
            <a:extLst>
              <a:ext uri="{FF2B5EF4-FFF2-40B4-BE49-F238E27FC236}">
                <a16:creationId xmlns:a16="http://schemas.microsoft.com/office/drawing/2014/main" id="{87859756-9A15-44EB-9694-43C1E0EE44EC}"/>
              </a:ext>
            </a:extLst>
          </p:cNvPr>
          <p:cNvSpPr txBox="1">
            <a:spLocks/>
          </p:cNvSpPr>
          <p:nvPr/>
        </p:nvSpPr>
        <p:spPr>
          <a:xfrm>
            <a:off x="11062446" y="6571763"/>
            <a:ext cx="1129553"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FC86C7A-08C2-43F7-9379-B682BE8193DF}" type="slidenum">
              <a:rPr lang="en-US" smtClean="0">
                <a:solidFill>
                  <a:schemeClr val="bg1"/>
                </a:solidFill>
              </a:rPr>
              <a:pPr/>
              <a:t>5</a:t>
            </a:fld>
            <a:endParaRPr lang="en-US" dirty="0">
              <a:solidFill>
                <a:schemeClr val="bg1"/>
              </a:solidFill>
            </a:endParaRPr>
          </a:p>
        </p:txBody>
      </p:sp>
      <p:sp>
        <p:nvSpPr>
          <p:cNvPr id="11" name="TextBox 10">
            <a:extLst>
              <a:ext uri="{FF2B5EF4-FFF2-40B4-BE49-F238E27FC236}">
                <a16:creationId xmlns:a16="http://schemas.microsoft.com/office/drawing/2014/main" id="{941979E5-CB4F-4F72-9287-5E031253B3D8}"/>
              </a:ext>
            </a:extLst>
          </p:cNvPr>
          <p:cNvSpPr txBox="1"/>
          <p:nvPr/>
        </p:nvSpPr>
        <p:spPr>
          <a:xfrm>
            <a:off x="0" y="0"/>
            <a:ext cx="12192000" cy="646331"/>
          </a:xfrm>
          <a:prstGeom prst="rect">
            <a:avLst/>
          </a:prstGeom>
          <a:solidFill>
            <a:schemeClr val="accent1">
              <a:lumMod val="50000"/>
            </a:schemeClr>
          </a:solidFill>
        </p:spPr>
        <p:txBody>
          <a:bodyPr wrap="none" rtlCol="0" anchor="ctr" anchorCtr="1">
            <a:noAutofit/>
          </a:bodyPr>
          <a:lstStyle/>
          <a:p>
            <a:r>
              <a:rPr lang="en-US" altLang="en-US" sz="4000" b="1" dirty="0">
                <a:solidFill>
                  <a:schemeClr val="bg1"/>
                </a:solidFill>
              </a:rPr>
              <a:t>Plumbing Material</a:t>
            </a:r>
            <a:endParaRPr lang="en-US" sz="4000" b="1" dirty="0">
              <a:solidFill>
                <a:schemeClr val="bg1"/>
              </a:solidFill>
            </a:endParaRPr>
          </a:p>
        </p:txBody>
      </p:sp>
      <p:pic>
        <p:nvPicPr>
          <p:cNvPr id="6" name="Picture 5">
            <a:hlinkClick r:id="rId3"/>
            <a:extLst>
              <a:ext uri="{FF2B5EF4-FFF2-40B4-BE49-F238E27FC236}">
                <a16:creationId xmlns:a16="http://schemas.microsoft.com/office/drawing/2014/main" id="{5F1A53FD-E7E2-419A-9315-BC87718834AA}"/>
              </a:ext>
            </a:extLst>
          </p:cNvPr>
          <p:cNvPicPr>
            <a:picLocks noChangeAspect="1"/>
          </p:cNvPicPr>
          <p:nvPr/>
        </p:nvPicPr>
        <p:blipFill>
          <a:blip r:embed="rId4"/>
          <a:stretch>
            <a:fillRect/>
          </a:stretch>
        </p:blipFill>
        <p:spPr>
          <a:xfrm>
            <a:off x="838200" y="1839790"/>
            <a:ext cx="10515600" cy="3381375"/>
          </a:xfrm>
          <a:prstGeom prst="rect">
            <a:avLst/>
          </a:prstGeom>
        </p:spPr>
      </p:pic>
      <p:sp>
        <p:nvSpPr>
          <p:cNvPr id="7" name="Rectangle 6">
            <a:extLst>
              <a:ext uri="{FF2B5EF4-FFF2-40B4-BE49-F238E27FC236}">
                <a16:creationId xmlns:a16="http://schemas.microsoft.com/office/drawing/2014/main" id="{6CC56AAF-51C1-4BB2-9398-40EE413BDC1E}"/>
              </a:ext>
            </a:extLst>
          </p:cNvPr>
          <p:cNvSpPr/>
          <p:nvPr/>
        </p:nvSpPr>
        <p:spPr>
          <a:xfrm>
            <a:off x="0" y="5526814"/>
            <a:ext cx="12191999" cy="830997"/>
          </a:xfrm>
          <a:prstGeom prst="rect">
            <a:avLst/>
          </a:prstGeom>
        </p:spPr>
        <p:txBody>
          <a:bodyPr wrap="square">
            <a:spAutoFit/>
          </a:bodyPr>
          <a:lstStyle/>
          <a:p>
            <a:pPr algn="ctr"/>
            <a:r>
              <a:rPr lang="en-US" sz="2400" dirty="0">
                <a:hlinkClick r:id="rId3"/>
              </a:rPr>
              <a:t>http://www.iapmo.org/</a:t>
            </a:r>
            <a:endParaRPr lang="en-US" sz="2400" dirty="0"/>
          </a:p>
          <a:p>
            <a:pPr algn="ctr"/>
            <a:endParaRPr lang="en-US" sz="2400" dirty="0"/>
          </a:p>
        </p:txBody>
      </p:sp>
    </p:spTree>
    <p:extLst>
      <p:ext uri="{BB962C8B-B14F-4D97-AF65-F5344CB8AC3E}">
        <p14:creationId xmlns:p14="http://schemas.microsoft.com/office/powerpoint/2010/main" val="21995660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8534400" y="6492876"/>
            <a:ext cx="2133600" cy="365125"/>
          </a:xfrm>
        </p:spPr>
        <p:txBody>
          <a:bodyPr/>
          <a:lstStyle/>
          <a:p>
            <a:fld id="{393A0BCC-DBB6-44EA-AA08-F8A4FB5A5F40}" type="slidenum">
              <a:rPr lang="en-US" smtClean="0"/>
              <a:t>6</a:t>
            </a:fld>
            <a:endParaRPr lang="en-US" dirty="0"/>
          </a:p>
        </p:txBody>
      </p:sp>
      <p:sp>
        <p:nvSpPr>
          <p:cNvPr id="8" name="TextBox 7">
            <a:extLst>
              <a:ext uri="{FF2B5EF4-FFF2-40B4-BE49-F238E27FC236}">
                <a16:creationId xmlns:a16="http://schemas.microsoft.com/office/drawing/2014/main" id="{A21E3EAF-E67E-4617-92FE-B77AD06793F9}"/>
              </a:ext>
            </a:extLst>
          </p:cNvPr>
          <p:cNvSpPr txBox="1"/>
          <p:nvPr/>
        </p:nvSpPr>
        <p:spPr>
          <a:xfrm>
            <a:off x="0" y="6571128"/>
            <a:ext cx="12192000" cy="365760"/>
          </a:xfrm>
          <a:prstGeom prst="rect">
            <a:avLst/>
          </a:prstGeom>
          <a:solidFill>
            <a:schemeClr val="accent1">
              <a:lumMod val="50000"/>
            </a:schemeClr>
          </a:solidFill>
        </p:spPr>
        <p:txBody>
          <a:bodyPr wrap="none" rtlCol="0" anchor="ctr" anchorCtr="0">
            <a:noAutofit/>
          </a:bodyPr>
          <a:lstStyle/>
          <a:p>
            <a:r>
              <a:rPr lang="en-US" dirty="0">
                <a:solidFill>
                  <a:schemeClr val="bg1"/>
                </a:solidFill>
              </a:rPr>
              <a:t>CMGT235 Mechanical and Electrical Systems</a:t>
            </a:r>
          </a:p>
        </p:txBody>
      </p:sp>
      <p:sp>
        <p:nvSpPr>
          <p:cNvPr id="10" name="Slide Number Placeholder 8">
            <a:extLst>
              <a:ext uri="{FF2B5EF4-FFF2-40B4-BE49-F238E27FC236}">
                <a16:creationId xmlns:a16="http://schemas.microsoft.com/office/drawing/2014/main" id="{87859756-9A15-44EB-9694-43C1E0EE44EC}"/>
              </a:ext>
            </a:extLst>
          </p:cNvPr>
          <p:cNvSpPr txBox="1">
            <a:spLocks/>
          </p:cNvSpPr>
          <p:nvPr/>
        </p:nvSpPr>
        <p:spPr>
          <a:xfrm>
            <a:off x="11062446" y="6571763"/>
            <a:ext cx="1129553"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FC86C7A-08C2-43F7-9379-B682BE8193DF}" type="slidenum">
              <a:rPr lang="en-US" smtClean="0">
                <a:solidFill>
                  <a:schemeClr val="bg1"/>
                </a:solidFill>
              </a:rPr>
              <a:pPr/>
              <a:t>6</a:t>
            </a:fld>
            <a:endParaRPr lang="en-US" dirty="0">
              <a:solidFill>
                <a:schemeClr val="bg1"/>
              </a:solidFill>
            </a:endParaRPr>
          </a:p>
        </p:txBody>
      </p:sp>
      <p:sp>
        <p:nvSpPr>
          <p:cNvPr id="11" name="TextBox 10">
            <a:extLst>
              <a:ext uri="{FF2B5EF4-FFF2-40B4-BE49-F238E27FC236}">
                <a16:creationId xmlns:a16="http://schemas.microsoft.com/office/drawing/2014/main" id="{941979E5-CB4F-4F72-9287-5E031253B3D8}"/>
              </a:ext>
            </a:extLst>
          </p:cNvPr>
          <p:cNvSpPr txBox="1"/>
          <p:nvPr/>
        </p:nvSpPr>
        <p:spPr>
          <a:xfrm>
            <a:off x="0" y="0"/>
            <a:ext cx="12192000" cy="646331"/>
          </a:xfrm>
          <a:prstGeom prst="rect">
            <a:avLst/>
          </a:prstGeom>
          <a:solidFill>
            <a:schemeClr val="accent1">
              <a:lumMod val="50000"/>
            </a:schemeClr>
          </a:solidFill>
        </p:spPr>
        <p:txBody>
          <a:bodyPr wrap="none" rtlCol="0" anchor="ctr" anchorCtr="1">
            <a:noAutofit/>
          </a:bodyPr>
          <a:lstStyle/>
          <a:p>
            <a:r>
              <a:rPr lang="en-US" altLang="en-US" sz="4000" b="1" dirty="0">
                <a:solidFill>
                  <a:schemeClr val="bg1"/>
                </a:solidFill>
              </a:rPr>
              <a:t>Plumbing Material</a:t>
            </a:r>
            <a:endParaRPr lang="en-US" sz="4000" b="1" dirty="0">
              <a:solidFill>
                <a:schemeClr val="bg1"/>
              </a:solidFill>
            </a:endParaRPr>
          </a:p>
        </p:txBody>
      </p:sp>
      <p:sp>
        <p:nvSpPr>
          <p:cNvPr id="9" name="TextBox 8">
            <a:extLst>
              <a:ext uri="{FF2B5EF4-FFF2-40B4-BE49-F238E27FC236}">
                <a16:creationId xmlns:a16="http://schemas.microsoft.com/office/drawing/2014/main" id="{D6BDBE71-2CB1-470C-AE84-F18BF328DAA0}"/>
              </a:ext>
            </a:extLst>
          </p:cNvPr>
          <p:cNvSpPr txBox="1"/>
          <p:nvPr/>
        </p:nvSpPr>
        <p:spPr>
          <a:xfrm>
            <a:off x="0" y="822960"/>
            <a:ext cx="12192000" cy="3046988"/>
          </a:xfrm>
          <a:prstGeom prst="rect">
            <a:avLst/>
          </a:prstGeom>
          <a:noFill/>
        </p:spPr>
        <p:txBody>
          <a:bodyPr wrap="square" lIns="91440" rIns="91440" rtlCol="0">
            <a:spAutoFit/>
          </a:bodyPr>
          <a:lstStyle/>
          <a:p>
            <a:r>
              <a:rPr lang="en-US" sz="2400" b="1" dirty="0"/>
              <a:t>2016 California Plumbing Code</a:t>
            </a:r>
          </a:p>
          <a:p>
            <a:endParaRPr lang="en-US" sz="2400" b="1" dirty="0"/>
          </a:p>
          <a:p>
            <a:r>
              <a:rPr lang="en-US" sz="2400" u="sng" dirty="0">
                <a:hlinkClick r:id="rId3"/>
              </a:rPr>
              <a:t>http://www.bsc.ca.gov/codes.aspx</a:t>
            </a:r>
            <a:endParaRPr lang="en-US" sz="2400" u="sng" dirty="0"/>
          </a:p>
          <a:p>
            <a:endParaRPr lang="en-US" sz="2400" b="1" u="sng" dirty="0"/>
          </a:p>
          <a:p>
            <a:endParaRPr lang="en-US" sz="2400" b="1" u="sng" dirty="0"/>
          </a:p>
          <a:p>
            <a:r>
              <a:rPr lang="en-US" sz="2400" b="1" dirty="0"/>
              <a:t>Available Online</a:t>
            </a:r>
          </a:p>
          <a:p>
            <a:r>
              <a:rPr lang="en-US" sz="2400" u="sng" dirty="0">
                <a:hlinkClick r:id="rId4"/>
              </a:rPr>
              <a:t>http://epubs.iapmo.org/2016/CPC/#p=1</a:t>
            </a:r>
            <a:endParaRPr lang="en-US" sz="2400" dirty="0"/>
          </a:p>
          <a:p>
            <a:endParaRPr lang="en-US" sz="2400" b="1" dirty="0"/>
          </a:p>
        </p:txBody>
      </p:sp>
      <p:pic>
        <p:nvPicPr>
          <p:cNvPr id="12" name="Picture 11">
            <a:extLst>
              <a:ext uri="{FF2B5EF4-FFF2-40B4-BE49-F238E27FC236}">
                <a16:creationId xmlns:a16="http://schemas.microsoft.com/office/drawing/2014/main" id="{0B9F2E2D-BDB5-4544-A375-364F0DDC4F1C}"/>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6096000" y="838200"/>
            <a:ext cx="5540058" cy="5601432"/>
          </a:xfrm>
          <a:prstGeom prst="rect">
            <a:avLst/>
          </a:prstGeom>
        </p:spPr>
      </p:pic>
    </p:spTree>
    <p:extLst>
      <p:ext uri="{BB962C8B-B14F-4D97-AF65-F5344CB8AC3E}">
        <p14:creationId xmlns:p14="http://schemas.microsoft.com/office/powerpoint/2010/main" val="38924221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822960"/>
            <a:ext cx="12192000" cy="1938992"/>
          </a:xfrm>
          <a:prstGeom prst="rect">
            <a:avLst/>
          </a:prstGeom>
          <a:noFill/>
        </p:spPr>
        <p:txBody>
          <a:bodyPr wrap="square" lIns="91440" rIns="91440" rtlCol="0">
            <a:noAutofit/>
          </a:bodyPr>
          <a:lstStyle/>
          <a:p>
            <a:r>
              <a:rPr lang="en-US" sz="2400" b="1" u="sng" dirty="0"/>
              <a:t>BASIC PLUMBING MATERIAL</a:t>
            </a:r>
            <a:endParaRPr lang="en-US" sz="2400" b="1" dirty="0"/>
          </a:p>
          <a:p>
            <a:r>
              <a:rPr lang="en-US" sz="2400" dirty="0"/>
              <a:t>Pipe – Cylindrical Tubing</a:t>
            </a:r>
          </a:p>
          <a:p>
            <a:r>
              <a:rPr lang="en-US" sz="2400" dirty="0"/>
              <a:t>Fittings – used to make connections between pipes and equipment</a:t>
            </a:r>
          </a:p>
          <a:p>
            <a:r>
              <a:rPr lang="en-US" sz="2400" dirty="0"/>
              <a:t>Valves – used to regulate fluid flow</a:t>
            </a:r>
          </a:p>
          <a:p>
            <a:r>
              <a:rPr lang="en-US" sz="2400" dirty="0"/>
              <a:t>Meters – Used to measure and indicate fluid flow</a:t>
            </a:r>
          </a:p>
        </p:txBody>
      </p:sp>
      <p:sp>
        <p:nvSpPr>
          <p:cNvPr id="3" name="Slide Number Placeholder 2"/>
          <p:cNvSpPr>
            <a:spLocks noGrp="1"/>
          </p:cNvSpPr>
          <p:nvPr>
            <p:ph type="sldNum" sz="quarter" idx="12"/>
          </p:nvPr>
        </p:nvSpPr>
        <p:spPr>
          <a:xfrm>
            <a:off x="8534400" y="6492876"/>
            <a:ext cx="2133600" cy="365125"/>
          </a:xfrm>
        </p:spPr>
        <p:txBody>
          <a:bodyPr/>
          <a:lstStyle/>
          <a:p>
            <a:fld id="{393A0BCC-DBB6-44EA-AA08-F8A4FB5A5F40}" type="slidenum">
              <a:rPr lang="en-US" smtClean="0"/>
              <a:t>7</a:t>
            </a:fld>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9800" y="3253833"/>
            <a:ext cx="3657600" cy="27432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00800" y="3253833"/>
            <a:ext cx="3657600" cy="2743200"/>
          </a:xfrm>
          <a:prstGeom prst="rect">
            <a:avLst/>
          </a:prstGeom>
        </p:spPr>
      </p:pic>
      <p:sp>
        <p:nvSpPr>
          <p:cNvPr id="8" name="TextBox 7">
            <a:extLst>
              <a:ext uri="{FF2B5EF4-FFF2-40B4-BE49-F238E27FC236}">
                <a16:creationId xmlns:a16="http://schemas.microsoft.com/office/drawing/2014/main" id="{A21E3EAF-E67E-4617-92FE-B77AD06793F9}"/>
              </a:ext>
            </a:extLst>
          </p:cNvPr>
          <p:cNvSpPr txBox="1"/>
          <p:nvPr/>
        </p:nvSpPr>
        <p:spPr>
          <a:xfrm>
            <a:off x="0" y="6571128"/>
            <a:ext cx="12192000" cy="365760"/>
          </a:xfrm>
          <a:prstGeom prst="rect">
            <a:avLst/>
          </a:prstGeom>
          <a:solidFill>
            <a:schemeClr val="accent1">
              <a:lumMod val="50000"/>
            </a:schemeClr>
          </a:solidFill>
        </p:spPr>
        <p:txBody>
          <a:bodyPr wrap="none" rtlCol="0" anchor="ctr" anchorCtr="0">
            <a:noAutofit/>
          </a:bodyPr>
          <a:lstStyle/>
          <a:p>
            <a:r>
              <a:rPr lang="en-US" dirty="0">
                <a:solidFill>
                  <a:schemeClr val="bg1"/>
                </a:solidFill>
              </a:rPr>
              <a:t>CMGT235 Mechanical and Electrical Systems</a:t>
            </a:r>
          </a:p>
        </p:txBody>
      </p:sp>
      <p:sp>
        <p:nvSpPr>
          <p:cNvPr id="10" name="Slide Number Placeholder 8">
            <a:extLst>
              <a:ext uri="{FF2B5EF4-FFF2-40B4-BE49-F238E27FC236}">
                <a16:creationId xmlns:a16="http://schemas.microsoft.com/office/drawing/2014/main" id="{87859756-9A15-44EB-9694-43C1E0EE44EC}"/>
              </a:ext>
            </a:extLst>
          </p:cNvPr>
          <p:cNvSpPr txBox="1">
            <a:spLocks/>
          </p:cNvSpPr>
          <p:nvPr/>
        </p:nvSpPr>
        <p:spPr>
          <a:xfrm>
            <a:off x="11062446" y="6571763"/>
            <a:ext cx="1129553"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FC86C7A-08C2-43F7-9379-B682BE8193DF}" type="slidenum">
              <a:rPr lang="en-US" smtClean="0">
                <a:solidFill>
                  <a:schemeClr val="bg1"/>
                </a:solidFill>
              </a:rPr>
              <a:pPr/>
              <a:t>7</a:t>
            </a:fld>
            <a:endParaRPr lang="en-US" dirty="0">
              <a:solidFill>
                <a:schemeClr val="bg1"/>
              </a:solidFill>
            </a:endParaRPr>
          </a:p>
        </p:txBody>
      </p:sp>
      <p:sp>
        <p:nvSpPr>
          <p:cNvPr id="11" name="TextBox 10">
            <a:extLst>
              <a:ext uri="{FF2B5EF4-FFF2-40B4-BE49-F238E27FC236}">
                <a16:creationId xmlns:a16="http://schemas.microsoft.com/office/drawing/2014/main" id="{941979E5-CB4F-4F72-9287-5E031253B3D8}"/>
              </a:ext>
            </a:extLst>
          </p:cNvPr>
          <p:cNvSpPr txBox="1"/>
          <p:nvPr/>
        </p:nvSpPr>
        <p:spPr>
          <a:xfrm>
            <a:off x="0" y="0"/>
            <a:ext cx="12192000" cy="646331"/>
          </a:xfrm>
          <a:prstGeom prst="rect">
            <a:avLst/>
          </a:prstGeom>
          <a:solidFill>
            <a:schemeClr val="accent1">
              <a:lumMod val="50000"/>
            </a:schemeClr>
          </a:solidFill>
        </p:spPr>
        <p:txBody>
          <a:bodyPr wrap="none" rtlCol="0" anchor="ctr" anchorCtr="1">
            <a:noAutofit/>
          </a:bodyPr>
          <a:lstStyle/>
          <a:p>
            <a:r>
              <a:rPr lang="en-US" altLang="en-US" sz="4000" b="1" dirty="0">
                <a:solidFill>
                  <a:schemeClr val="bg1"/>
                </a:solidFill>
              </a:rPr>
              <a:t>Plumbing Material</a:t>
            </a:r>
            <a:endParaRPr lang="en-US" sz="4000" b="1" dirty="0">
              <a:solidFill>
                <a:schemeClr val="bg1"/>
              </a:solidFill>
            </a:endParaRPr>
          </a:p>
        </p:txBody>
      </p:sp>
    </p:spTree>
    <p:extLst>
      <p:ext uri="{BB962C8B-B14F-4D97-AF65-F5344CB8AC3E}">
        <p14:creationId xmlns:p14="http://schemas.microsoft.com/office/powerpoint/2010/main" val="23208450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822960"/>
            <a:ext cx="12192000" cy="2308324"/>
          </a:xfrm>
          <a:prstGeom prst="rect">
            <a:avLst/>
          </a:prstGeom>
          <a:noFill/>
        </p:spPr>
        <p:txBody>
          <a:bodyPr wrap="square" lIns="91440" rIns="91440" rtlCol="0">
            <a:spAutoFit/>
          </a:bodyPr>
          <a:lstStyle/>
          <a:p>
            <a:r>
              <a:rPr lang="en-US" sz="2400" u="sng" dirty="0"/>
              <a:t>Classification of Pipe and Pipe Fitting Materials</a:t>
            </a:r>
          </a:p>
          <a:p>
            <a:endParaRPr lang="en-US" sz="2400" dirty="0"/>
          </a:p>
          <a:p>
            <a:r>
              <a:rPr lang="en-US" sz="2400" dirty="0"/>
              <a:t>Plastic</a:t>
            </a:r>
          </a:p>
          <a:p>
            <a:r>
              <a:rPr lang="en-US" sz="2400" dirty="0"/>
              <a:t>Copper</a:t>
            </a:r>
          </a:p>
          <a:p>
            <a:r>
              <a:rPr lang="en-US" sz="2400" dirty="0"/>
              <a:t>Cast Iron Soil Pipe</a:t>
            </a:r>
          </a:p>
          <a:p>
            <a:r>
              <a:rPr lang="en-US" sz="2400" dirty="0"/>
              <a:t>Steel</a:t>
            </a:r>
          </a:p>
        </p:txBody>
      </p:sp>
      <p:sp>
        <p:nvSpPr>
          <p:cNvPr id="3" name="Slide Number Placeholder 2"/>
          <p:cNvSpPr>
            <a:spLocks noGrp="1"/>
          </p:cNvSpPr>
          <p:nvPr>
            <p:ph type="sldNum" sz="quarter" idx="12"/>
          </p:nvPr>
        </p:nvSpPr>
        <p:spPr>
          <a:xfrm>
            <a:off x="8534400" y="6492876"/>
            <a:ext cx="2133600" cy="365125"/>
          </a:xfrm>
        </p:spPr>
        <p:txBody>
          <a:bodyPr/>
          <a:lstStyle/>
          <a:p>
            <a:fld id="{393A0BCC-DBB6-44EA-AA08-F8A4FB5A5F40}" type="slidenum">
              <a:rPr lang="en-US" smtClean="0"/>
              <a:t>8</a:t>
            </a:fld>
            <a:endParaRPr lang="en-US" dirty="0"/>
          </a:p>
        </p:txBody>
      </p:sp>
      <p:sp>
        <p:nvSpPr>
          <p:cNvPr id="11" name="Text Box 2"/>
          <p:cNvSpPr txBox="1">
            <a:spLocks noChangeArrowheads="1"/>
          </p:cNvSpPr>
          <p:nvPr/>
        </p:nvSpPr>
        <p:spPr bwMode="auto">
          <a:xfrm>
            <a:off x="2818001" y="1524000"/>
            <a:ext cx="8915400" cy="175213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nSpc>
                <a:spcPct val="115000"/>
              </a:lnSpc>
            </a:pPr>
            <a:r>
              <a:rPr lang="en-US" sz="2400" dirty="0">
                <a:latin typeface="Calibri" panose="020F0502020204030204" pitchFamily="34" charset="0"/>
                <a:ea typeface="Calibri" panose="020F0502020204030204" pitchFamily="34" charset="0"/>
                <a:cs typeface="Times New Roman" panose="02020603050405020304" pitchFamily="18" charset="0"/>
              </a:rPr>
              <a:t>Check your plumbing code to determine which materials and products may be used for each application, what product standards apply, and whether there are any special provisions regarding use of the materials.</a:t>
            </a:r>
          </a:p>
        </p:txBody>
      </p:sp>
      <p:sp>
        <p:nvSpPr>
          <p:cNvPr id="12" name="Right Brace 11"/>
          <p:cNvSpPr/>
          <p:nvPr/>
        </p:nvSpPr>
        <p:spPr>
          <a:xfrm>
            <a:off x="2590800" y="1657856"/>
            <a:ext cx="163830" cy="147318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5000" y="4267200"/>
            <a:ext cx="1828800" cy="182880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2500" y="4267200"/>
            <a:ext cx="1828800" cy="1828800"/>
          </a:xfrm>
          <a:prstGeom prst="rect">
            <a:avLst/>
          </a:prstGeom>
        </p:spPr>
      </p:pic>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20000" y="4267200"/>
            <a:ext cx="2347960" cy="1828800"/>
          </a:xfrm>
          <a:prstGeom prst="rect">
            <a:avLst/>
          </a:prstGeom>
        </p:spPr>
      </p:pic>
      <p:sp>
        <p:nvSpPr>
          <p:cNvPr id="13" name="TextBox 12">
            <a:extLst>
              <a:ext uri="{FF2B5EF4-FFF2-40B4-BE49-F238E27FC236}">
                <a16:creationId xmlns:a16="http://schemas.microsoft.com/office/drawing/2014/main" id="{9DD24DDA-723F-4D54-9608-7DE0B810ECDD}"/>
              </a:ext>
            </a:extLst>
          </p:cNvPr>
          <p:cNvSpPr txBox="1"/>
          <p:nvPr/>
        </p:nvSpPr>
        <p:spPr>
          <a:xfrm>
            <a:off x="0" y="0"/>
            <a:ext cx="12192000" cy="646331"/>
          </a:xfrm>
          <a:prstGeom prst="rect">
            <a:avLst/>
          </a:prstGeom>
          <a:solidFill>
            <a:schemeClr val="accent1">
              <a:lumMod val="50000"/>
            </a:schemeClr>
          </a:solidFill>
        </p:spPr>
        <p:txBody>
          <a:bodyPr wrap="none" rtlCol="0" anchor="ctr" anchorCtr="1">
            <a:noAutofit/>
          </a:bodyPr>
          <a:lstStyle/>
          <a:p>
            <a:r>
              <a:rPr lang="en-US" altLang="en-US" sz="4000" b="1" dirty="0">
                <a:solidFill>
                  <a:schemeClr val="bg1"/>
                </a:solidFill>
              </a:rPr>
              <a:t>Plumbing Material</a:t>
            </a:r>
            <a:endParaRPr lang="en-US" sz="4000" b="1" dirty="0">
              <a:solidFill>
                <a:schemeClr val="bg1"/>
              </a:solidFill>
            </a:endParaRPr>
          </a:p>
        </p:txBody>
      </p:sp>
      <p:sp>
        <p:nvSpPr>
          <p:cNvPr id="15" name="TextBox 14">
            <a:extLst>
              <a:ext uri="{FF2B5EF4-FFF2-40B4-BE49-F238E27FC236}">
                <a16:creationId xmlns:a16="http://schemas.microsoft.com/office/drawing/2014/main" id="{08D2BC58-7114-4DE2-93FE-F016A7BEB71A}"/>
              </a:ext>
            </a:extLst>
          </p:cNvPr>
          <p:cNvSpPr txBox="1"/>
          <p:nvPr/>
        </p:nvSpPr>
        <p:spPr>
          <a:xfrm>
            <a:off x="0" y="6571128"/>
            <a:ext cx="12192000" cy="365760"/>
          </a:xfrm>
          <a:prstGeom prst="rect">
            <a:avLst/>
          </a:prstGeom>
          <a:solidFill>
            <a:schemeClr val="accent1">
              <a:lumMod val="50000"/>
            </a:schemeClr>
          </a:solidFill>
        </p:spPr>
        <p:txBody>
          <a:bodyPr wrap="none" rtlCol="0" anchor="ctr" anchorCtr="0">
            <a:noAutofit/>
          </a:bodyPr>
          <a:lstStyle/>
          <a:p>
            <a:r>
              <a:rPr lang="en-US" dirty="0">
                <a:solidFill>
                  <a:schemeClr val="bg1"/>
                </a:solidFill>
              </a:rPr>
              <a:t>CMGT235 Mechanical and Electrical Systems</a:t>
            </a:r>
          </a:p>
        </p:txBody>
      </p:sp>
      <p:sp>
        <p:nvSpPr>
          <p:cNvPr id="16" name="Slide Number Placeholder 8">
            <a:extLst>
              <a:ext uri="{FF2B5EF4-FFF2-40B4-BE49-F238E27FC236}">
                <a16:creationId xmlns:a16="http://schemas.microsoft.com/office/drawing/2014/main" id="{4ADC2CE4-62AD-49D0-95FA-D22D70550B2C}"/>
              </a:ext>
            </a:extLst>
          </p:cNvPr>
          <p:cNvSpPr txBox="1">
            <a:spLocks/>
          </p:cNvSpPr>
          <p:nvPr/>
        </p:nvSpPr>
        <p:spPr>
          <a:xfrm>
            <a:off x="11062446" y="6571763"/>
            <a:ext cx="1129553"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FC86C7A-08C2-43F7-9379-B682BE8193DF}" type="slidenum">
              <a:rPr lang="en-US" smtClean="0">
                <a:solidFill>
                  <a:schemeClr val="bg1"/>
                </a:solidFill>
              </a:rPr>
              <a:pPr/>
              <a:t>8</a:t>
            </a:fld>
            <a:endParaRPr lang="en-US" dirty="0">
              <a:solidFill>
                <a:schemeClr val="bg1"/>
              </a:solidFill>
            </a:endParaRPr>
          </a:p>
        </p:txBody>
      </p:sp>
    </p:spTree>
    <p:extLst>
      <p:ext uri="{BB962C8B-B14F-4D97-AF65-F5344CB8AC3E}">
        <p14:creationId xmlns:p14="http://schemas.microsoft.com/office/powerpoint/2010/main" val="27641230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51000" y="1676400"/>
            <a:ext cx="8890000" cy="3810000"/>
          </a:xfrm>
          <a:prstGeom prst="rect">
            <a:avLst/>
          </a:prstGeom>
        </p:spPr>
      </p:pic>
      <p:sp>
        <p:nvSpPr>
          <p:cNvPr id="10" name="TextBox 9">
            <a:extLst>
              <a:ext uri="{FF2B5EF4-FFF2-40B4-BE49-F238E27FC236}">
                <a16:creationId xmlns:a16="http://schemas.microsoft.com/office/drawing/2014/main" id="{932F0288-CE89-42C5-A2E5-041CAF663A53}"/>
              </a:ext>
            </a:extLst>
          </p:cNvPr>
          <p:cNvSpPr txBox="1"/>
          <p:nvPr/>
        </p:nvSpPr>
        <p:spPr>
          <a:xfrm>
            <a:off x="0" y="0"/>
            <a:ext cx="12192000" cy="646331"/>
          </a:xfrm>
          <a:prstGeom prst="rect">
            <a:avLst/>
          </a:prstGeom>
          <a:solidFill>
            <a:schemeClr val="accent1">
              <a:lumMod val="50000"/>
            </a:schemeClr>
          </a:solidFill>
        </p:spPr>
        <p:txBody>
          <a:bodyPr wrap="none" rtlCol="0" anchor="ctr" anchorCtr="1">
            <a:noAutofit/>
          </a:bodyPr>
          <a:lstStyle/>
          <a:p>
            <a:r>
              <a:rPr lang="en-US" altLang="en-US" sz="4000" b="1" dirty="0">
                <a:solidFill>
                  <a:schemeClr val="bg1"/>
                </a:solidFill>
              </a:rPr>
              <a:t>Plumbing Material</a:t>
            </a:r>
            <a:endParaRPr lang="en-US" sz="4000" b="1" dirty="0">
              <a:solidFill>
                <a:schemeClr val="bg1"/>
              </a:solidFill>
            </a:endParaRPr>
          </a:p>
        </p:txBody>
      </p:sp>
      <p:sp>
        <p:nvSpPr>
          <p:cNvPr id="11" name="TextBox 10">
            <a:extLst>
              <a:ext uri="{FF2B5EF4-FFF2-40B4-BE49-F238E27FC236}">
                <a16:creationId xmlns:a16="http://schemas.microsoft.com/office/drawing/2014/main" id="{5F3A65E6-25AA-42F0-89F8-D2FACB0F9D02}"/>
              </a:ext>
            </a:extLst>
          </p:cNvPr>
          <p:cNvSpPr txBox="1"/>
          <p:nvPr/>
        </p:nvSpPr>
        <p:spPr>
          <a:xfrm>
            <a:off x="0" y="6571128"/>
            <a:ext cx="12192000" cy="365760"/>
          </a:xfrm>
          <a:prstGeom prst="rect">
            <a:avLst/>
          </a:prstGeom>
          <a:solidFill>
            <a:schemeClr val="accent1">
              <a:lumMod val="50000"/>
            </a:schemeClr>
          </a:solidFill>
        </p:spPr>
        <p:txBody>
          <a:bodyPr wrap="none" rtlCol="0" anchor="ctr" anchorCtr="0">
            <a:noAutofit/>
          </a:bodyPr>
          <a:lstStyle/>
          <a:p>
            <a:r>
              <a:rPr lang="en-US" dirty="0">
                <a:solidFill>
                  <a:schemeClr val="bg1"/>
                </a:solidFill>
              </a:rPr>
              <a:t>CMGT235 Mechanical and Electrical Systems</a:t>
            </a:r>
          </a:p>
        </p:txBody>
      </p:sp>
      <p:sp>
        <p:nvSpPr>
          <p:cNvPr id="12" name="Slide Number Placeholder 8">
            <a:extLst>
              <a:ext uri="{FF2B5EF4-FFF2-40B4-BE49-F238E27FC236}">
                <a16:creationId xmlns:a16="http://schemas.microsoft.com/office/drawing/2014/main" id="{8FFB32A5-901A-4133-9290-3F2B202CBFE3}"/>
              </a:ext>
            </a:extLst>
          </p:cNvPr>
          <p:cNvSpPr>
            <a:spLocks noGrp="1"/>
          </p:cNvSpPr>
          <p:nvPr>
            <p:ph type="sldNum" sz="quarter" idx="12"/>
          </p:nvPr>
        </p:nvSpPr>
        <p:spPr>
          <a:xfrm>
            <a:off x="11062446" y="6571763"/>
            <a:ext cx="1129553" cy="365125"/>
          </a:xfrm>
        </p:spPr>
        <p:txBody>
          <a:bodyPr/>
          <a:lstStyle/>
          <a:p>
            <a:fld id="{4FC86C7A-08C2-43F7-9379-B682BE8193DF}" type="slidenum">
              <a:rPr lang="en-US" smtClean="0">
                <a:solidFill>
                  <a:schemeClr val="bg1"/>
                </a:solidFill>
              </a:rPr>
              <a:t>9</a:t>
            </a:fld>
            <a:endParaRPr lang="en-US" dirty="0">
              <a:solidFill>
                <a:schemeClr val="bg1"/>
              </a:solidFill>
            </a:endParaRPr>
          </a:p>
        </p:txBody>
      </p:sp>
    </p:spTree>
    <p:extLst>
      <p:ext uri="{BB962C8B-B14F-4D97-AF65-F5344CB8AC3E}">
        <p14:creationId xmlns:p14="http://schemas.microsoft.com/office/powerpoint/2010/main" val="21685667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lIns="91440" rIns="91440" rtlCol="0">
        <a:spAutoFit/>
      </a:bodyPr>
      <a:lstStyle>
        <a:defPPr algn="l">
          <a:defRPr sz="2400" u="sng" dirty="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3028</TotalTime>
  <Words>1404</Words>
  <Application>Microsoft Office PowerPoint</Application>
  <PresentationFormat>Widescreen</PresentationFormat>
  <Paragraphs>395</Paragraphs>
  <Slides>45</Slides>
  <Notes>44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45</vt:i4>
      </vt:variant>
    </vt:vector>
  </HeadingPairs>
  <TitlesOfParts>
    <vt:vector size="49" baseType="lpstr">
      <vt:lpstr>Arial</vt:lpstr>
      <vt:lpstr>Calibri</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Lori</dc:creator>
  <cp:lastModifiedBy>Lori Brown</cp:lastModifiedBy>
  <cp:revision>97</cp:revision>
  <dcterms:created xsi:type="dcterms:W3CDTF">2015-01-20T09:53:14Z</dcterms:created>
  <dcterms:modified xsi:type="dcterms:W3CDTF">2019-09-22T17:55:06Z</dcterms:modified>
</cp:coreProperties>
</file>