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5" r:id="rId2"/>
    <p:sldId id="289" r:id="rId3"/>
    <p:sldId id="286" r:id="rId4"/>
    <p:sldId id="287" r:id="rId5"/>
    <p:sldId id="290" r:id="rId6"/>
    <p:sldId id="291" r:id="rId7"/>
    <p:sldId id="292" r:id="rId8"/>
    <p:sldId id="293" r:id="rId9"/>
    <p:sldId id="296" r:id="rId10"/>
    <p:sldId id="295" r:id="rId11"/>
    <p:sldId id="294" r:id="rId12"/>
    <p:sldId id="300" r:id="rId13"/>
    <p:sldId id="299" r:id="rId14"/>
    <p:sldId id="305" r:id="rId15"/>
    <p:sldId id="304" r:id="rId16"/>
    <p:sldId id="303" r:id="rId17"/>
    <p:sldId id="302" r:id="rId18"/>
    <p:sldId id="301" r:id="rId19"/>
    <p:sldId id="317" r:id="rId20"/>
    <p:sldId id="310" r:id="rId21"/>
    <p:sldId id="298" r:id="rId22"/>
    <p:sldId id="309" r:id="rId23"/>
    <p:sldId id="308" r:id="rId24"/>
    <p:sldId id="307" r:id="rId25"/>
    <p:sldId id="313" r:id="rId26"/>
    <p:sldId id="314" r:id="rId27"/>
    <p:sldId id="312" r:id="rId28"/>
    <p:sldId id="311" r:id="rId29"/>
    <p:sldId id="316" r:id="rId30"/>
    <p:sldId id="315" r:id="rId31"/>
    <p:sldId id="306" r:id="rId32"/>
    <p:sldId id="318" r:id="rId33"/>
    <p:sldId id="319" r:id="rId34"/>
    <p:sldId id="322" r:id="rId35"/>
    <p:sldId id="321" r:id="rId36"/>
    <p:sldId id="349" r:id="rId37"/>
    <p:sldId id="350" r:id="rId38"/>
    <p:sldId id="351" r:id="rId39"/>
    <p:sldId id="352" r:id="rId40"/>
    <p:sldId id="353" r:id="rId41"/>
    <p:sldId id="288"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1" autoAdjust="0"/>
    <p:restoredTop sz="94660"/>
  </p:normalViewPr>
  <p:slideViewPr>
    <p:cSldViewPr snapToGrid="0">
      <p:cViewPr varScale="1">
        <p:scale>
          <a:sx n="96" d="100"/>
          <a:sy n="96" d="100"/>
        </p:scale>
        <p:origin x="126" y="4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678F43-55A0-4AD8-8ACA-896D32D79900}" type="datetimeFigureOut">
              <a:rPr lang="en-US" smtClean="0"/>
              <a:t>10/21/2019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FC1ACD8-20D8-4DC1-9D1A-E8397ECAD0EC}" type="slidenum">
              <a:rPr lang="en-US" smtClean="0"/>
              <a:t>‹#›</a:t>
            </a:fld>
            <a:endParaRPr lang="en-US"/>
          </a:p>
        </p:txBody>
      </p:sp>
    </p:spTree>
    <p:extLst>
      <p:ext uri="{BB962C8B-B14F-4D97-AF65-F5344CB8AC3E}">
        <p14:creationId xmlns:p14="http://schemas.microsoft.com/office/powerpoint/2010/main" val="164124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1</a:t>
            </a:fld>
            <a:endParaRPr lang="en-US" altLang="en-US" sz="1200"/>
          </a:p>
        </p:txBody>
      </p:sp>
    </p:spTree>
    <p:extLst>
      <p:ext uri="{BB962C8B-B14F-4D97-AF65-F5344CB8AC3E}">
        <p14:creationId xmlns:p14="http://schemas.microsoft.com/office/powerpoint/2010/main" val="138164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10</a:t>
            </a:fld>
            <a:endParaRPr lang="en-US" altLang="en-US" sz="1200"/>
          </a:p>
        </p:txBody>
      </p:sp>
    </p:spTree>
    <p:extLst>
      <p:ext uri="{BB962C8B-B14F-4D97-AF65-F5344CB8AC3E}">
        <p14:creationId xmlns:p14="http://schemas.microsoft.com/office/powerpoint/2010/main" val="149456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11</a:t>
            </a:fld>
            <a:endParaRPr lang="en-US" altLang="en-US" sz="1200"/>
          </a:p>
        </p:txBody>
      </p:sp>
    </p:spTree>
    <p:extLst>
      <p:ext uri="{BB962C8B-B14F-4D97-AF65-F5344CB8AC3E}">
        <p14:creationId xmlns:p14="http://schemas.microsoft.com/office/powerpoint/2010/main" val="420997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12</a:t>
            </a:fld>
            <a:endParaRPr lang="en-US" altLang="en-US" sz="1200"/>
          </a:p>
        </p:txBody>
      </p:sp>
    </p:spTree>
    <p:extLst>
      <p:ext uri="{BB962C8B-B14F-4D97-AF65-F5344CB8AC3E}">
        <p14:creationId xmlns:p14="http://schemas.microsoft.com/office/powerpoint/2010/main" val="384547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13</a:t>
            </a:fld>
            <a:endParaRPr lang="en-US" altLang="en-US" sz="1200"/>
          </a:p>
        </p:txBody>
      </p:sp>
    </p:spTree>
    <p:extLst>
      <p:ext uri="{BB962C8B-B14F-4D97-AF65-F5344CB8AC3E}">
        <p14:creationId xmlns:p14="http://schemas.microsoft.com/office/powerpoint/2010/main" val="1646415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14</a:t>
            </a:fld>
            <a:endParaRPr lang="en-US" altLang="en-US" sz="1200"/>
          </a:p>
        </p:txBody>
      </p:sp>
    </p:spTree>
    <p:extLst>
      <p:ext uri="{BB962C8B-B14F-4D97-AF65-F5344CB8AC3E}">
        <p14:creationId xmlns:p14="http://schemas.microsoft.com/office/powerpoint/2010/main" val="613895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15</a:t>
            </a:fld>
            <a:endParaRPr lang="en-US" altLang="en-US" sz="1200"/>
          </a:p>
        </p:txBody>
      </p:sp>
    </p:spTree>
    <p:extLst>
      <p:ext uri="{BB962C8B-B14F-4D97-AF65-F5344CB8AC3E}">
        <p14:creationId xmlns:p14="http://schemas.microsoft.com/office/powerpoint/2010/main" val="2640888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16</a:t>
            </a:fld>
            <a:endParaRPr lang="en-US" altLang="en-US" sz="1200"/>
          </a:p>
        </p:txBody>
      </p:sp>
    </p:spTree>
    <p:extLst>
      <p:ext uri="{BB962C8B-B14F-4D97-AF65-F5344CB8AC3E}">
        <p14:creationId xmlns:p14="http://schemas.microsoft.com/office/powerpoint/2010/main" val="4137336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17</a:t>
            </a:fld>
            <a:endParaRPr lang="en-US" altLang="en-US" sz="1200"/>
          </a:p>
        </p:txBody>
      </p:sp>
    </p:spTree>
    <p:extLst>
      <p:ext uri="{BB962C8B-B14F-4D97-AF65-F5344CB8AC3E}">
        <p14:creationId xmlns:p14="http://schemas.microsoft.com/office/powerpoint/2010/main" val="1162384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18</a:t>
            </a:fld>
            <a:endParaRPr lang="en-US" altLang="en-US" sz="1200"/>
          </a:p>
        </p:txBody>
      </p:sp>
    </p:spTree>
    <p:extLst>
      <p:ext uri="{BB962C8B-B14F-4D97-AF65-F5344CB8AC3E}">
        <p14:creationId xmlns:p14="http://schemas.microsoft.com/office/powerpoint/2010/main" val="2056096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19</a:t>
            </a:fld>
            <a:endParaRPr lang="en-US" altLang="en-US" sz="1200"/>
          </a:p>
        </p:txBody>
      </p:sp>
    </p:spTree>
    <p:extLst>
      <p:ext uri="{BB962C8B-B14F-4D97-AF65-F5344CB8AC3E}">
        <p14:creationId xmlns:p14="http://schemas.microsoft.com/office/powerpoint/2010/main" val="185414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2</a:t>
            </a:fld>
            <a:endParaRPr lang="en-US" altLang="en-US" sz="1200"/>
          </a:p>
        </p:txBody>
      </p:sp>
    </p:spTree>
    <p:extLst>
      <p:ext uri="{BB962C8B-B14F-4D97-AF65-F5344CB8AC3E}">
        <p14:creationId xmlns:p14="http://schemas.microsoft.com/office/powerpoint/2010/main" val="2091291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20</a:t>
            </a:fld>
            <a:endParaRPr lang="en-US" altLang="en-US" sz="1200"/>
          </a:p>
        </p:txBody>
      </p:sp>
    </p:spTree>
    <p:extLst>
      <p:ext uri="{BB962C8B-B14F-4D97-AF65-F5344CB8AC3E}">
        <p14:creationId xmlns:p14="http://schemas.microsoft.com/office/powerpoint/2010/main" val="1626298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21</a:t>
            </a:fld>
            <a:endParaRPr lang="en-US" altLang="en-US" sz="1200"/>
          </a:p>
        </p:txBody>
      </p:sp>
    </p:spTree>
    <p:extLst>
      <p:ext uri="{BB962C8B-B14F-4D97-AF65-F5344CB8AC3E}">
        <p14:creationId xmlns:p14="http://schemas.microsoft.com/office/powerpoint/2010/main" val="2580299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22</a:t>
            </a:fld>
            <a:endParaRPr lang="en-US" altLang="en-US" sz="1200"/>
          </a:p>
        </p:txBody>
      </p:sp>
    </p:spTree>
    <p:extLst>
      <p:ext uri="{BB962C8B-B14F-4D97-AF65-F5344CB8AC3E}">
        <p14:creationId xmlns:p14="http://schemas.microsoft.com/office/powerpoint/2010/main" val="3270180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23</a:t>
            </a:fld>
            <a:endParaRPr lang="en-US" altLang="en-US" sz="1200"/>
          </a:p>
        </p:txBody>
      </p:sp>
    </p:spTree>
    <p:extLst>
      <p:ext uri="{BB962C8B-B14F-4D97-AF65-F5344CB8AC3E}">
        <p14:creationId xmlns:p14="http://schemas.microsoft.com/office/powerpoint/2010/main" val="303846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24</a:t>
            </a:fld>
            <a:endParaRPr lang="en-US" altLang="en-US" sz="1200"/>
          </a:p>
        </p:txBody>
      </p:sp>
    </p:spTree>
    <p:extLst>
      <p:ext uri="{BB962C8B-B14F-4D97-AF65-F5344CB8AC3E}">
        <p14:creationId xmlns:p14="http://schemas.microsoft.com/office/powerpoint/2010/main" val="1110376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25</a:t>
            </a:fld>
            <a:endParaRPr lang="en-US" altLang="en-US" sz="1200"/>
          </a:p>
        </p:txBody>
      </p:sp>
    </p:spTree>
    <p:extLst>
      <p:ext uri="{BB962C8B-B14F-4D97-AF65-F5344CB8AC3E}">
        <p14:creationId xmlns:p14="http://schemas.microsoft.com/office/powerpoint/2010/main" val="3085798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26</a:t>
            </a:fld>
            <a:endParaRPr lang="en-US" altLang="en-US" sz="1200"/>
          </a:p>
        </p:txBody>
      </p:sp>
    </p:spTree>
    <p:extLst>
      <p:ext uri="{BB962C8B-B14F-4D97-AF65-F5344CB8AC3E}">
        <p14:creationId xmlns:p14="http://schemas.microsoft.com/office/powerpoint/2010/main" val="1011648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27</a:t>
            </a:fld>
            <a:endParaRPr lang="en-US" altLang="en-US" sz="1200"/>
          </a:p>
        </p:txBody>
      </p:sp>
    </p:spTree>
    <p:extLst>
      <p:ext uri="{BB962C8B-B14F-4D97-AF65-F5344CB8AC3E}">
        <p14:creationId xmlns:p14="http://schemas.microsoft.com/office/powerpoint/2010/main" val="178796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28</a:t>
            </a:fld>
            <a:endParaRPr lang="en-US" altLang="en-US" sz="1200"/>
          </a:p>
        </p:txBody>
      </p:sp>
    </p:spTree>
    <p:extLst>
      <p:ext uri="{BB962C8B-B14F-4D97-AF65-F5344CB8AC3E}">
        <p14:creationId xmlns:p14="http://schemas.microsoft.com/office/powerpoint/2010/main" val="3418926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29</a:t>
            </a:fld>
            <a:endParaRPr lang="en-US" altLang="en-US" sz="1200"/>
          </a:p>
        </p:txBody>
      </p:sp>
    </p:spTree>
    <p:extLst>
      <p:ext uri="{BB962C8B-B14F-4D97-AF65-F5344CB8AC3E}">
        <p14:creationId xmlns:p14="http://schemas.microsoft.com/office/powerpoint/2010/main" val="385817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3</a:t>
            </a:fld>
            <a:endParaRPr lang="en-US" altLang="en-US" sz="1200"/>
          </a:p>
        </p:txBody>
      </p:sp>
    </p:spTree>
    <p:extLst>
      <p:ext uri="{BB962C8B-B14F-4D97-AF65-F5344CB8AC3E}">
        <p14:creationId xmlns:p14="http://schemas.microsoft.com/office/powerpoint/2010/main" val="10043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30</a:t>
            </a:fld>
            <a:endParaRPr lang="en-US" altLang="en-US" sz="1200"/>
          </a:p>
        </p:txBody>
      </p:sp>
    </p:spTree>
    <p:extLst>
      <p:ext uri="{BB962C8B-B14F-4D97-AF65-F5344CB8AC3E}">
        <p14:creationId xmlns:p14="http://schemas.microsoft.com/office/powerpoint/2010/main" val="2611611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31</a:t>
            </a:fld>
            <a:endParaRPr lang="en-US" altLang="en-US" sz="1200"/>
          </a:p>
        </p:txBody>
      </p:sp>
    </p:spTree>
    <p:extLst>
      <p:ext uri="{BB962C8B-B14F-4D97-AF65-F5344CB8AC3E}">
        <p14:creationId xmlns:p14="http://schemas.microsoft.com/office/powerpoint/2010/main" val="3467146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32</a:t>
            </a:fld>
            <a:endParaRPr lang="en-US" altLang="en-US" sz="1200"/>
          </a:p>
        </p:txBody>
      </p:sp>
    </p:spTree>
    <p:extLst>
      <p:ext uri="{BB962C8B-B14F-4D97-AF65-F5344CB8AC3E}">
        <p14:creationId xmlns:p14="http://schemas.microsoft.com/office/powerpoint/2010/main" val="3041370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33</a:t>
            </a:fld>
            <a:endParaRPr lang="en-US" altLang="en-US" sz="1200"/>
          </a:p>
        </p:txBody>
      </p:sp>
    </p:spTree>
    <p:extLst>
      <p:ext uri="{BB962C8B-B14F-4D97-AF65-F5344CB8AC3E}">
        <p14:creationId xmlns:p14="http://schemas.microsoft.com/office/powerpoint/2010/main" val="1507496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34</a:t>
            </a:fld>
            <a:endParaRPr lang="en-US" altLang="en-US" sz="1200"/>
          </a:p>
        </p:txBody>
      </p:sp>
    </p:spTree>
    <p:extLst>
      <p:ext uri="{BB962C8B-B14F-4D97-AF65-F5344CB8AC3E}">
        <p14:creationId xmlns:p14="http://schemas.microsoft.com/office/powerpoint/2010/main" val="842246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35</a:t>
            </a:fld>
            <a:endParaRPr lang="en-US" altLang="en-US" sz="1200"/>
          </a:p>
        </p:txBody>
      </p:sp>
    </p:spTree>
    <p:extLst>
      <p:ext uri="{BB962C8B-B14F-4D97-AF65-F5344CB8AC3E}">
        <p14:creationId xmlns:p14="http://schemas.microsoft.com/office/powerpoint/2010/main" val="2872167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41</a:t>
            </a:fld>
            <a:endParaRPr lang="en-US" altLang="en-US" sz="1200"/>
          </a:p>
        </p:txBody>
      </p:sp>
    </p:spTree>
    <p:extLst>
      <p:ext uri="{BB962C8B-B14F-4D97-AF65-F5344CB8AC3E}">
        <p14:creationId xmlns:p14="http://schemas.microsoft.com/office/powerpoint/2010/main" val="298766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4</a:t>
            </a:fld>
            <a:endParaRPr lang="en-US" altLang="en-US" sz="1200"/>
          </a:p>
        </p:txBody>
      </p:sp>
    </p:spTree>
    <p:extLst>
      <p:ext uri="{BB962C8B-B14F-4D97-AF65-F5344CB8AC3E}">
        <p14:creationId xmlns:p14="http://schemas.microsoft.com/office/powerpoint/2010/main" val="1991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5</a:t>
            </a:fld>
            <a:endParaRPr lang="en-US" altLang="en-US" sz="1200"/>
          </a:p>
        </p:txBody>
      </p:sp>
    </p:spTree>
    <p:extLst>
      <p:ext uri="{BB962C8B-B14F-4D97-AF65-F5344CB8AC3E}">
        <p14:creationId xmlns:p14="http://schemas.microsoft.com/office/powerpoint/2010/main" val="80304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6</a:t>
            </a:fld>
            <a:endParaRPr lang="en-US" altLang="en-US" sz="1200"/>
          </a:p>
        </p:txBody>
      </p:sp>
    </p:spTree>
    <p:extLst>
      <p:ext uri="{BB962C8B-B14F-4D97-AF65-F5344CB8AC3E}">
        <p14:creationId xmlns:p14="http://schemas.microsoft.com/office/powerpoint/2010/main" val="54715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7</a:t>
            </a:fld>
            <a:endParaRPr lang="en-US" altLang="en-US" sz="1200"/>
          </a:p>
        </p:txBody>
      </p:sp>
    </p:spTree>
    <p:extLst>
      <p:ext uri="{BB962C8B-B14F-4D97-AF65-F5344CB8AC3E}">
        <p14:creationId xmlns:p14="http://schemas.microsoft.com/office/powerpoint/2010/main" val="340042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8</a:t>
            </a:fld>
            <a:endParaRPr lang="en-US" altLang="en-US" sz="1200"/>
          </a:p>
        </p:txBody>
      </p:sp>
    </p:spTree>
    <p:extLst>
      <p:ext uri="{BB962C8B-B14F-4D97-AF65-F5344CB8AC3E}">
        <p14:creationId xmlns:p14="http://schemas.microsoft.com/office/powerpoint/2010/main" val="183810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A400A71-4EAD-4BEA-A54B-5660F6721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D8792A6-C694-4DB9-9ED7-4B9A37583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Another everyday form of building energy use is the provision of hot water.</a:t>
            </a:r>
          </a:p>
          <a:p>
            <a:pPr>
              <a:spcBef>
                <a:spcPct val="0"/>
              </a:spcBef>
            </a:pPr>
            <a:endParaRPr lang="en-US" altLang="en-US" b="1">
              <a:ea typeface="ＭＳ Ｐゴシック" panose="020B0600070205080204" pitchFamily="34" charset="-128"/>
            </a:endParaRPr>
          </a:p>
          <a:p>
            <a:pPr>
              <a:spcBef>
                <a:spcPct val="0"/>
              </a:spcBef>
            </a:pPr>
            <a:r>
              <a:rPr lang="en-US" altLang="en-US">
                <a:ea typeface="ＭＳ Ｐゴシック" panose="020B0600070205080204" pitchFamily="34" charset="-128"/>
              </a:rPr>
              <a:t>Water-heating energy efficiency </a:t>
            </a:r>
            <a:r>
              <a:rPr lang="en-US" altLang="en-US" b="1">
                <a:ea typeface="ＭＳ Ｐゴシック" panose="020B0600070205080204" pitchFamily="34" charset="-128"/>
              </a:rPr>
              <a:t>depends upon water-heating equipment, delivery, and operational controls</a:t>
            </a:r>
            <a:r>
              <a:rPr lang="en-US" altLang="en-US">
                <a:ea typeface="ＭＳ Ｐゴシック" panose="020B0600070205080204" pitchFamily="34" charset="-128"/>
              </a:rPr>
              <a:t>.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Energy codes provide criteria for such issues as insulating circulating hot water systems, service water heating equipment performance efficiencies in commercial applications, heat traps, controls and pool heaters.</a:t>
            </a:r>
          </a:p>
        </p:txBody>
      </p:sp>
      <p:sp>
        <p:nvSpPr>
          <p:cNvPr id="62468" name="Slide Number Placeholder 3">
            <a:extLst>
              <a:ext uri="{FF2B5EF4-FFF2-40B4-BE49-F238E27FC236}">
                <a16:creationId xmlns:a16="http://schemas.microsoft.com/office/drawing/2014/main" id="{27C6F6BA-86D5-4DED-B7DF-F1CBFAB70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9516E9-9A44-4920-8812-405AE937A445}" type="slidenum">
              <a:rPr lang="en-US" altLang="en-US" sz="1200"/>
              <a:pPr eaLnBrk="1" hangingPunct="1"/>
              <a:t>9</a:t>
            </a:fld>
            <a:endParaRPr lang="en-US" altLang="en-US" sz="1200"/>
          </a:p>
        </p:txBody>
      </p:sp>
    </p:spTree>
    <p:extLst>
      <p:ext uri="{BB962C8B-B14F-4D97-AF65-F5344CB8AC3E}">
        <p14:creationId xmlns:p14="http://schemas.microsoft.com/office/powerpoint/2010/main" val="194100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950A-EA40-42F2-8D98-71AD4010C5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322F91-403A-44C4-A0C2-4BB6B5A13A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0DC319-DFB0-4452-B137-0C130E21B095}"/>
              </a:ext>
            </a:extLst>
          </p:cNvPr>
          <p:cNvSpPr>
            <a:spLocks noGrp="1"/>
          </p:cNvSpPr>
          <p:nvPr>
            <p:ph type="dt" sz="half" idx="10"/>
          </p:nvPr>
        </p:nvSpPr>
        <p:spPr/>
        <p:txBody>
          <a:bodyPr/>
          <a:lstStyle/>
          <a:p>
            <a:fld id="{DE1C8768-9088-49AA-8499-7588EDBBAF33}" type="datetimeFigureOut">
              <a:rPr lang="en-US" smtClean="0"/>
              <a:t>10/21/2019</a:t>
            </a:fld>
            <a:endParaRPr lang="en-US"/>
          </a:p>
        </p:txBody>
      </p:sp>
      <p:sp>
        <p:nvSpPr>
          <p:cNvPr id="5" name="Footer Placeholder 4">
            <a:extLst>
              <a:ext uri="{FF2B5EF4-FFF2-40B4-BE49-F238E27FC236}">
                <a16:creationId xmlns:a16="http://schemas.microsoft.com/office/drawing/2014/main" id="{F66F7738-386D-4361-885A-74C35F63A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AAFCD-AE8D-400F-A64A-48019B345F28}"/>
              </a:ext>
            </a:extLst>
          </p:cNvPr>
          <p:cNvSpPr>
            <a:spLocks noGrp="1"/>
          </p:cNvSpPr>
          <p:nvPr>
            <p:ph type="sldNum" sz="quarter" idx="12"/>
          </p:nvPr>
        </p:nvSpPr>
        <p:spPr/>
        <p:txBody>
          <a:bodyPr/>
          <a:lstStyle/>
          <a:p>
            <a:fld id="{6D15D151-7DA1-40E7-B936-26C3AEFAC888}" type="slidenum">
              <a:rPr lang="en-US" smtClean="0"/>
              <a:t>‹#›</a:t>
            </a:fld>
            <a:endParaRPr lang="en-US"/>
          </a:p>
        </p:txBody>
      </p:sp>
    </p:spTree>
    <p:extLst>
      <p:ext uri="{BB962C8B-B14F-4D97-AF65-F5344CB8AC3E}">
        <p14:creationId xmlns:p14="http://schemas.microsoft.com/office/powerpoint/2010/main" val="254888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B1DC-018F-4F7C-9211-C1C9E740F8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AB05C7-93CE-449C-9AD7-1410FA2207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48A3A-CAA3-4FF7-B2A7-4A6D7E0EEB73}"/>
              </a:ext>
            </a:extLst>
          </p:cNvPr>
          <p:cNvSpPr>
            <a:spLocks noGrp="1"/>
          </p:cNvSpPr>
          <p:nvPr>
            <p:ph type="dt" sz="half" idx="10"/>
          </p:nvPr>
        </p:nvSpPr>
        <p:spPr/>
        <p:txBody>
          <a:bodyPr/>
          <a:lstStyle/>
          <a:p>
            <a:fld id="{DE1C8768-9088-49AA-8499-7588EDBBAF33}" type="datetimeFigureOut">
              <a:rPr lang="en-US" smtClean="0"/>
              <a:t>10/21/2019</a:t>
            </a:fld>
            <a:endParaRPr lang="en-US"/>
          </a:p>
        </p:txBody>
      </p:sp>
      <p:sp>
        <p:nvSpPr>
          <p:cNvPr id="5" name="Footer Placeholder 4">
            <a:extLst>
              <a:ext uri="{FF2B5EF4-FFF2-40B4-BE49-F238E27FC236}">
                <a16:creationId xmlns:a16="http://schemas.microsoft.com/office/drawing/2014/main" id="{16928EAC-1E9F-4966-84D2-D35889330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3304D-D6D5-45EC-86F3-B27561FA5A7B}"/>
              </a:ext>
            </a:extLst>
          </p:cNvPr>
          <p:cNvSpPr>
            <a:spLocks noGrp="1"/>
          </p:cNvSpPr>
          <p:nvPr>
            <p:ph type="sldNum" sz="quarter" idx="12"/>
          </p:nvPr>
        </p:nvSpPr>
        <p:spPr/>
        <p:txBody>
          <a:bodyPr/>
          <a:lstStyle/>
          <a:p>
            <a:fld id="{6D15D151-7DA1-40E7-B936-26C3AEFAC888}" type="slidenum">
              <a:rPr lang="en-US" smtClean="0"/>
              <a:t>‹#›</a:t>
            </a:fld>
            <a:endParaRPr lang="en-US"/>
          </a:p>
        </p:txBody>
      </p:sp>
    </p:spTree>
    <p:extLst>
      <p:ext uri="{BB962C8B-B14F-4D97-AF65-F5344CB8AC3E}">
        <p14:creationId xmlns:p14="http://schemas.microsoft.com/office/powerpoint/2010/main" val="41324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1D598F-8500-4B3C-A014-791F51C728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BDAF8-EC75-4B1B-80E4-646F56F3B8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2060B-6DC8-463B-B615-FEBEEA52C6B7}"/>
              </a:ext>
            </a:extLst>
          </p:cNvPr>
          <p:cNvSpPr>
            <a:spLocks noGrp="1"/>
          </p:cNvSpPr>
          <p:nvPr>
            <p:ph type="dt" sz="half" idx="10"/>
          </p:nvPr>
        </p:nvSpPr>
        <p:spPr/>
        <p:txBody>
          <a:bodyPr/>
          <a:lstStyle/>
          <a:p>
            <a:fld id="{DE1C8768-9088-49AA-8499-7588EDBBAF33}" type="datetimeFigureOut">
              <a:rPr lang="en-US" smtClean="0"/>
              <a:t>10/21/2019</a:t>
            </a:fld>
            <a:endParaRPr lang="en-US"/>
          </a:p>
        </p:txBody>
      </p:sp>
      <p:sp>
        <p:nvSpPr>
          <p:cNvPr id="5" name="Footer Placeholder 4">
            <a:extLst>
              <a:ext uri="{FF2B5EF4-FFF2-40B4-BE49-F238E27FC236}">
                <a16:creationId xmlns:a16="http://schemas.microsoft.com/office/drawing/2014/main" id="{87E39397-AAB8-4A60-9ED9-261890C66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9371F-260B-4BE4-8572-B5A8C169C008}"/>
              </a:ext>
            </a:extLst>
          </p:cNvPr>
          <p:cNvSpPr>
            <a:spLocks noGrp="1"/>
          </p:cNvSpPr>
          <p:nvPr>
            <p:ph type="sldNum" sz="quarter" idx="12"/>
          </p:nvPr>
        </p:nvSpPr>
        <p:spPr/>
        <p:txBody>
          <a:bodyPr/>
          <a:lstStyle/>
          <a:p>
            <a:fld id="{6D15D151-7DA1-40E7-B936-26C3AEFAC888}" type="slidenum">
              <a:rPr lang="en-US" smtClean="0"/>
              <a:t>‹#›</a:t>
            </a:fld>
            <a:endParaRPr lang="en-US"/>
          </a:p>
        </p:txBody>
      </p:sp>
    </p:spTree>
    <p:extLst>
      <p:ext uri="{BB962C8B-B14F-4D97-AF65-F5344CB8AC3E}">
        <p14:creationId xmlns:p14="http://schemas.microsoft.com/office/powerpoint/2010/main" val="29030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9123-25F3-4807-9563-BD95B5D6C5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ADEE46-3259-4D99-899E-FA68EF8A5A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DE3DC-A928-4A65-970A-9AA6E4C496B8}"/>
              </a:ext>
            </a:extLst>
          </p:cNvPr>
          <p:cNvSpPr>
            <a:spLocks noGrp="1"/>
          </p:cNvSpPr>
          <p:nvPr>
            <p:ph type="dt" sz="half" idx="10"/>
          </p:nvPr>
        </p:nvSpPr>
        <p:spPr/>
        <p:txBody>
          <a:bodyPr/>
          <a:lstStyle/>
          <a:p>
            <a:fld id="{DE1C8768-9088-49AA-8499-7588EDBBAF33}" type="datetimeFigureOut">
              <a:rPr lang="en-US" smtClean="0"/>
              <a:t>10/21/2019</a:t>
            </a:fld>
            <a:endParaRPr lang="en-US"/>
          </a:p>
        </p:txBody>
      </p:sp>
      <p:sp>
        <p:nvSpPr>
          <p:cNvPr id="5" name="Footer Placeholder 4">
            <a:extLst>
              <a:ext uri="{FF2B5EF4-FFF2-40B4-BE49-F238E27FC236}">
                <a16:creationId xmlns:a16="http://schemas.microsoft.com/office/drawing/2014/main" id="{0C18622B-07E5-4243-B3AE-63C6C7BCE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ED094-6FB5-441A-AA85-B60109B629C9}"/>
              </a:ext>
            </a:extLst>
          </p:cNvPr>
          <p:cNvSpPr>
            <a:spLocks noGrp="1"/>
          </p:cNvSpPr>
          <p:nvPr>
            <p:ph type="sldNum" sz="quarter" idx="12"/>
          </p:nvPr>
        </p:nvSpPr>
        <p:spPr/>
        <p:txBody>
          <a:bodyPr/>
          <a:lstStyle/>
          <a:p>
            <a:fld id="{6D15D151-7DA1-40E7-B936-26C3AEFAC888}" type="slidenum">
              <a:rPr lang="en-US" smtClean="0"/>
              <a:t>‹#›</a:t>
            </a:fld>
            <a:endParaRPr lang="en-US"/>
          </a:p>
        </p:txBody>
      </p:sp>
    </p:spTree>
    <p:extLst>
      <p:ext uri="{BB962C8B-B14F-4D97-AF65-F5344CB8AC3E}">
        <p14:creationId xmlns:p14="http://schemas.microsoft.com/office/powerpoint/2010/main" val="242327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3A75-471F-4CDA-8F9A-A460FC7E30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C9C422-6EA9-4034-B58F-42A1220C3B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B3548B-82C7-4783-AA86-F8BF3D9D45D8}"/>
              </a:ext>
            </a:extLst>
          </p:cNvPr>
          <p:cNvSpPr>
            <a:spLocks noGrp="1"/>
          </p:cNvSpPr>
          <p:nvPr>
            <p:ph type="dt" sz="half" idx="10"/>
          </p:nvPr>
        </p:nvSpPr>
        <p:spPr/>
        <p:txBody>
          <a:bodyPr/>
          <a:lstStyle/>
          <a:p>
            <a:fld id="{DE1C8768-9088-49AA-8499-7588EDBBAF33}" type="datetimeFigureOut">
              <a:rPr lang="en-US" smtClean="0"/>
              <a:t>10/21/2019</a:t>
            </a:fld>
            <a:endParaRPr lang="en-US"/>
          </a:p>
        </p:txBody>
      </p:sp>
      <p:sp>
        <p:nvSpPr>
          <p:cNvPr id="5" name="Footer Placeholder 4">
            <a:extLst>
              <a:ext uri="{FF2B5EF4-FFF2-40B4-BE49-F238E27FC236}">
                <a16:creationId xmlns:a16="http://schemas.microsoft.com/office/drawing/2014/main" id="{4610500C-70E0-4FF7-BA05-BD3FE003A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E9DD9-1785-429F-8410-0555FE1AD41E}"/>
              </a:ext>
            </a:extLst>
          </p:cNvPr>
          <p:cNvSpPr>
            <a:spLocks noGrp="1"/>
          </p:cNvSpPr>
          <p:nvPr>
            <p:ph type="sldNum" sz="quarter" idx="12"/>
          </p:nvPr>
        </p:nvSpPr>
        <p:spPr/>
        <p:txBody>
          <a:bodyPr/>
          <a:lstStyle/>
          <a:p>
            <a:fld id="{6D15D151-7DA1-40E7-B936-26C3AEFAC888}" type="slidenum">
              <a:rPr lang="en-US" smtClean="0"/>
              <a:t>‹#›</a:t>
            </a:fld>
            <a:endParaRPr lang="en-US"/>
          </a:p>
        </p:txBody>
      </p:sp>
    </p:spTree>
    <p:extLst>
      <p:ext uri="{BB962C8B-B14F-4D97-AF65-F5344CB8AC3E}">
        <p14:creationId xmlns:p14="http://schemas.microsoft.com/office/powerpoint/2010/main" val="32511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7868-82AF-47E1-8C03-01DFF7F4C8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545C9-967F-4583-94BC-DA143D7C97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678A7-2C48-4843-9FB5-BD56DDC919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A25481-91D0-49D5-86E2-72FD58EDA2DF}"/>
              </a:ext>
            </a:extLst>
          </p:cNvPr>
          <p:cNvSpPr>
            <a:spLocks noGrp="1"/>
          </p:cNvSpPr>
          <p:nvPr>
            <p:ph type="dt" sz="half" idx="10"/>
          </p:nvPr>
        </p:nvSpPr>
        <p:spPr/>
        <p:txBody>
          <a:bodyPr/>
          <a:lstStyle/>
          <a:p>
            <a:fld id="{DE1C8768-9088-49AA-8499-7588EDBBAF33}" type="datetimeFigureOut">
              <a:rPr lang="en-US" smtClean="0"/>
              <a:t>10/21/2019</a:t>
            </a:fld>
            <a:endParaRPr lang="en-US"/>
          </a:p>
        </p:txBody>
      </p:sp>
      <p:sp>
        <p:nvSpPr>
          <p:cNvPr id="6" name="Footer Placeholder 5">
            <a:extLst>
              <a:ext uri="{FF2B5EF4-FFF2-40B4-BE49-F238E27FC236}">
                <a16:creationId xmlns:a16="http://schemas.microsoft.com/office/drawing/2014/main" id="{5AB030F0-B1A9-4EDA-953C-8BA33065C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DC97A-1755-46EC-8BA8-A7958533AB20}"/>
              </a:ext>
            </a:extLst>
          </p:cNvPr>
          <p:cNvSpPr>
            <a:spLocks noGrp="1"/>
          </p:cNvSpPr>
          <p:nvPr>
            <p:ph type="sldNum" sz="quarter" idx="12"/>
          </p:nvPr>
        </p:nvSpPr>
        <p:spPr/>
        <p:txBody>
          <a:bodyPr/>
          <a:lstStyle/>
          <a:p>
            <a:fld id="{6D15D151-7DA1-40E7-B936-26C3AEFAC888}" type="slidenum">
              <a:rPr lang="en-US" smtClean="0"/>
              <a:t>‹#›</a:t>
            </a:fld>
            <a:endParaRPr lang="en-US"/>
          </a:p>
        </p:txBody>
      </p:sp>
    </p:spTree>
    <p:extLst>
      <p:ext uri="{BB962C8B-B14F-4D97-AF65-F5344CB8AC3E}">
        <p14:creationId xmlns:p14="http://schemas.microsoft.com/office/powerpoint/2010/main" val="16673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BE44-124A-469E-B1D7-A69DF3D732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167ACA-0DDC-4309-B4A1-F9AFF78255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A188EA-EBEB-4414-85FE-440F20BFF8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BEF842-A264-4FCB-A3EF-845D7661F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29A2A9-C859-4AC4-B72C-60979AB6AA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E961FB-13FB-4087-8B5F-FB2DA4850002}"/>
              </a:ext>
            </a:extLst>
          </p:cNvPr>
          <p:cNvSpPr>
            <a:spLocks noGrp="1"/>
          </p:cNvSpPr>
          <p:nvPr>
            <p:ph type="dt" sz="half" idx="10"/>
          </p:nvPr>
        </p:nvSpPr>
        <p:spPr/>
        <p:txBody>
          <a:bodyPr/>
          <a:lstStyle/>
          <a:p>
            <a:fld id="{DE1C8768-9088-49AA-8499-7588EDBBAF33}" type="datetimeFigureOut">
              <a:rPr lang="en-US" smtClean="0"/>
              <a:t>10/21/2019</a:t>
            </a:fld>
            <a:endParaRPr lang="en-US"/>
          </a:p>
        </p:txBody>
      </p:sp>
      <p:sp>
        <p:nvSpPr>
          <p:cNvPr id="8" name="Footer Placeholder 7">
            <a:extLst>
              <a:ext uri="{FF2B5EF4-FFF2-40B4-BE49-F238E27FC236}">
                <a16:creationId xmlns:a16="http://schemas.microsoft.com/office/drawing/2014/main" id="{0E084CDA-B5A6-4E88-AF4B-6570E4A4D1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6CF055-350A-4D99-9785-FDEEEA54BE27}"/>
              </a:ext>
            </a:extLst>
          </p:cNvPr>
          <p:cNvSpPr>
            <a:spLocks noGrp="1"/>
          </p:cNvSpPr>
          <p:nvPr>
            <p:ph type="sldNum" sz="quarter" idx="12"/>
          </p:nvPr>
        </p:nvSpPr>
        <p:spPr/>
        <p:txBody>
          <a:bodyPr/>
          <a:lstStyle/>
          <a:p>
            <a:fld id="{6D15D151-7DA1-40E7-B936-26C3AEFAC888}" type="slidenum">
              <a:rPr lang="en-US" smtClean="0"/>
              <a:t>‹#›</a:t>
            </a:fld>
            <a:endParaRPr lang="en-US"/>
          </a:p>
        </p:txBody>
      </p:sp>
    </p:spTree>
    <p:extLst>
      <p:ext uri="{BB962C8B-B14F-4D97-AF65-F5344CB8AC3E}">
        <p14:creationId xmlns:p14="http://schemas.microsoft.com/office/powerpoint/2010/main" val="191009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EA26-2E4F-4327-B2AF-09FD27195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6111-20D3-46BD-A190-7B0C4B77824E}"/>
              </a:ext>
            </a:extLst>
          </p:cNvPr>
          <p:cNvSpPr>
            <a:spLocks noGrp="1"/>
          </p:cNvSpPr>
          <p:nvPr>
            <p:ph type="dt" sz="half" idx="10"/>
          </p:nvPr>
        </p:nvSpPr>
        <p:spPr/>
        <p:txBody>
          <a:bodyPr/>
          <a:lstStyle/>
          <a:p>
            <a:fld id="{DE1C8768-9088-49AA-8499-7588EDBBAF33}" type="datetimeFigureOut">
              <a:rPr lang="en-US" smtClean="0"/>
              <a:t>10/21/2019</a:t>
            </a:fld>
            <a:endParaRPr lang="en-US"/>
          </a:p>
        </p:txBody>
      </p:sp>
      <p:sp>
        <p:nvSpPr>
          <p:cNvPr id="4" name="Footer Placeholder 3">
            <a:extLst>
              <a:ext uri="{FF2B5EF4-FFF2-40B4-BE49-F238E27FC236}">
                <a16:creationId xmlns:a16="http://schemas.microsoft.com/office/drawing/2014/main" id="{867D9C94-38DB-4FD8-908A-6AA60CCDBD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224CEA-49FE-464A-9BE8-E637D0D934B6}"/>
              </a:ext>
            </a:extLst>
          </p:cNvPr>
          <p:cNvSpPr>
            <a:spLocks noGrp="1"/>
          </p:cNvSpPr>
          <p:nvPr>
            <p:ph type="sldNum" sz="quarter" idx="12"/>
          </p:nvPr>
        </p:nvSpPr>
        <p:spPr/>
        <p:txBody>
          <a:bodyPr/>
          <a:lstStyle/>
          <a:p>
            <a:fld id="{6D15D151-7DA1-40E7-B936-26C3AEFAC888}" type="slidenum">
              <a:rPr lang="en-US" smtClean="0"/>
              <a:t>‹#›</a:t>
            </a:fld>
            <a:endParaRPr lang="en-US"/>
          </a:p>
        </p:txBody>
      </p:sp>
    </p:spTree>
    <p:extLst>
      <p:ext uri="{BB962C8B-B14F-4D97-AF65-F5344CB8AC3E}">
        <p14:creationId xmlns:p14="http://schemas.microsoft.com/office/powerpoint/2010/main" val="271356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753EB-7A43-45FA-B2F4-2BAB462663A6}"/>
              </a:ext>
            </a:extLst>
          </p:cNvPr>
          <p:cNvSpPr>
            <a:spLocks noGrp="1"/>
          </p:cNvSpPr>
          <p:nvPr>
            <p:ph type="dt" sz="half" idx="10"/>
          </p:nvPr>
        </p:nvSpPr>
        <p:spPr/>
        <p:txBody>
          <a:bodyPr/>
          <a:lstStyle/>
          <a:p>
            <a:fld id="{DE1C8768-9088-49AA-8499-7588EDBBAF33}" type="datetimeFigureOut">
              <a:rPr lang="en-US" smtClean="0"/>
              <a:t>10/21/2019</a:t>
            </a:fld>
            <a:endParaRPr lang="en-US"/>
          </a:p>
        </p:txBody>
      </p:sp>
      <p:sp>
        <p:nvSpPr>
          <p:cNvPr id="3" name="Footer Placeholder 2">
            <a:extLst>
              <a:ext uri="{FF2B5EF4-FFF2-40B4-BE49-F238E27FC236}">
                <a16:creationId xmlns:a16="http://schemas.microsoft.com/office/drawing/2014/main" id="{EB37D108-4364-4AFD-B659-30967C366C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FE2326-2690-4962-94A6-5EBA980B1355}"/>
              </a:ext>
            </a:extLst>
          </p:cNvPr>
          <p:cNvSpPr>
            <a:spLocks noGrp="1"/>
          </p:cNvSpPr>
          <p:nvPr>
            <p:ph type="sldNum" sz="quarter" idx="12"/>
          </p:nvPr>
        </p:nvSpPr>
        <p:spPr/>
        <p:txBody>
          <a:bodyPr/>
          <a:lstStyle/>
          <a:p>
            <a:fld id="{6D15D151-7DA1-40E7-B936-26C3AEFAC888}" type="slidenum">
              <a:rPr lang="en-US" smtClean="0"/>
              <a:t>‹#›</a:t>
            </a:fld>
            <a:endParaRPr lang="en-US"/>
          </a:p>
        </p:txBody>
      </p:sp>
    </p:spTree>
    <p:extLst>
      <p:ext uri="{BB962C8B-B14F-4D97-AF65-F5344CB8AC3E}">
        <p14:creationId xmlns:p14="http://schemas.microsoft.com/office/powerpoint/2010/main" val="170224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2F4C-E936-4C10-A1B6-7E26CDDC3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2140B2-5633-4CD9-A593-CB922C68D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2E7847-B58F-40C8-B23A-3135D002E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282E90-820C-4B47-97AB-65FB074D1F3A}"/>
              </a:ext>
            </a:extLst>
          </p:cNvPr>
          <p:cNvSpPr>
            <a:spLocks noGrp="1"/>
          </p:cNvSpPr>
          <p:nvPr>
            <p:ph type="dt" sz="half" idx="10"/>
          </p:nvPr>
        </p:nvSpPr>
        <p:spPr/>
        <p:txBody>
          <a:bodyPr/>
          <a:lstStyle/>
          <a:p>
            <a:fld id="{DE1C8768-9088-49AA-8499-7588EDBBAF33}" type="datetimeFigureOut">
              <a:rPr lang="en-US" smtClean="0"/>
              <a:t>10/21/2019</a:t>
            </a:fld>
            <a:endParaRPr lang="en-US"/>
          </a:p>
        </p:txBody>
      </p:sp>
      <p:sp>
        <p:nvSpPr>
          <p:cNvPr id="6" name="Footer Placeholder 5">
            <a:extLst>
              <a:ext uri="{FF2B5EF4-FFF2-40B4-BE49-F238E27FC236}">
                <a16:creationId xmlns:a16="http://schemas.microsoft.com/office/drawing/2014/main" id="{C6A1B4A4-A5BB-4DCE-9F78-2866FEDD7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B523D-AA59-45B6-93AA-65BC29A7D98B}"/>
              </a:ext>
            </a:extLst>
          </p:cNvPr>
          <p:cNvSpPr>
            <a:spLocks noGrp="1"/>
          </p:cNvSpPr>
          <p:nvPr>
            <p:ph type="sldNum" sz="quarter" idx="12"/>
          </p:nvPr>
        </p:nvSpPr>
        <p:spPr/>
        <p:txBody>
          <a:bodyPr/>
          <a:lstStyle/>
          <a:p>
            <a:fld id="{6D15D151-7DA1-40E7-B936-26C3AEFAC888}" type="slidenum">
              <a:rPr lang="en-US" smtClean="0"/>
              <a:t>‹#›</a:t>
            </a:fld>
            <a:endParaRPr lang="en-US"/>
          </a:p>
        </p:txBody>
      </p:sp>
    </p:spTree>
    <p:extLst>
      <p:ext uri="{BB962C8B-B14F-4D97-AF65-F5344CB8AC3E}">
        <p14:creationId xmlns:p14="http://schemas.microsoft.com/office/powerpoint/2010/main" val="312950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010F-987D-4F94-9881-11E838353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4B5AA5-0317-4E03-B3C6-1C38FC5CB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41C4E-8179-42EB-8D8C-3BB33097E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85D66D-E965-4AFF-AC2A-CF440A09A669}"/>
              </a:ext>
            </a:extLst>
          </p:cNvPr>
          <p:cNvSpPr>
            <a:spLocks noGrp="1"/>
          </p:cNvSpPr>
          <p:nvPr>
            <p:ph type="dt" sz="half" idx="10"/>
          </p:nvPr>
        </p:nvSpPr>
        <p:spPr/>
        <p:txBody>
          <a:bodyPr/>
          <a:lstStyle/>
          <a:p>
            <a:fld id="{DE1C8768-9088-49AA-8499-7588EDBBAF33}" type="datetimeFigureOut">
              <a:rPr lang="en-US" smtClean="0"/>
              <a:t>10/21/2019</a:t>
            </a:fld>
            <a:endParaRPr lang="en-US"/>
          </a:p>
        </p:txBody>
      </p:sp>
      <p:sp>
        <p:nvSpPr>
          <p:cNvPr id="6" name="Footer Placeholder 5">
            <a:extLst>
              <a:ext uri="{FF2B5EF4-FFF2-40B4-BE49-F238E27FC236}">
                <a16:creationId xmlns:a16="http://schemas.microsoft.com/office/drawing/2014/main" id="{281CF682-F94B-48ED-87C9-1D70DD92D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1A0EC-35A8-4054-BA3C-AEAE4B2BA7E7}"/>
              </a:ext>
            </a:extLst>
          </p:cNvPr>
          <p:cNvSpPr>
            <a:spLocks noGrp="1"/>
          </p:cNvSpPr>
          <p:nvPr>
            <p:ph type="sldNum" sz="quarter" idx="12"/>
          </p:nvPr>
        </p:nvSpPr>
        <p:spPr/>
        <p:txBody>
          <a:bodyPr/>
          <a:lstStyle/>
          <a:p>
            <a:fld id="{6D15D151-7DA1-40E7-B936-26C3AEFAC888}" type="slidenum">
              <a:rPr lang="en-US" smtClean="0"/>
              <a:t>‹#›</a:t>
            </a:fld>
            <a:endParaRPr lang="en-US"/>
          </a:p>
        </p:txBody>
      </p:sp>
    </p:spTree>
    <p:extLst>
      <p:ext uri="{BB962C8B-B14F-4D97-AF65-F5344CB8AC3E}">
        <p14:creationId xmlns:p14="http://schemas.microsoft.com/office/powerpoint/2010/main" val="319587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3687D-DC8D-4E14-A7A9-160625BD36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758A97-C69D-47E1-AC21-A59B775A21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DB144-4B26-4564-91E0-E0B8977D50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C8768-9088-49AA-8499-7588EDBBAF33}" type="datetimeFigureOut">
              <a:rPr lang="en-US" smtClean="0"/>
              <a:t>10/21/2019</a:t>
            </a:fld>
            <a:endParaRPr lang="en-US"/>
          </a:p>
        </p:txBody>
      </p:sp>
      <p:sp>
        <p:nvSpPr>
          <p:cNvPr id="5" name="Footer Placeholder 4">
            <a:extLst>
              <a:ext uri="{FF2B5EF4-FFF2-40B4-BE49-F238E27FC236}">
                <a16:creationId xmlns:a16="http://schemas.microsoft.com/office/drawing/2014/main" id="{035FF8E6-105D-4CA7-9A7F-7044A8D8F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82002-850C-447D-821D-ED2B8589D6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5D151-7DA1-40E7-B936-26C3AEFAC888}" type="slidenum">
              <a:rPr lang="en-US" smtClean="0"/>
              <a:t>‹#›</a:t>
            </a:fld>
            <a:endParaRPr lang="en-US"/>
          </a:p>
        </p:txBody>
      </p:sp>
    </p:spTree>
    <p:extLst>
      <p:ext uri="{BB962C8B-B14F-4D97-AF65-F5344CB8AC3E}">
        <p14:creationId xmlns:p14="http://schemas.microsoft.com/office/powerpoint/2010/main" val="414643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fpa.org/About-NFP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jpg"/></Relationships>
</file>

<file path=ppt/slides/_rels/slide2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fpa.org/Codes-and-Standard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ekGazrZ3fl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hyperlink" Target="https://www.youtube.com/watch?v=NCtM0kicwqE" TargetMode="External"/><Relationship Id="rId3" Type="http://schemas.openxmlformats.org/officeDocument/2006/relationships/hyperlink" Target="http://www.vfpfire.com/systems-wet-pipe.php" TargetMode="External"/><Relationship Id="rId7" Type="http://schemas.openxmlformats.org/officeDocument/2006/relationships/hyperlink" Target="https://www.youtube.com/watch?v=-3JlcgqmKlI"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vfpfire.com/systems-deluge.php" TargetMode="External"/><Relationship Id="rId5" Type="http://schemas.openxmlformats.org/officeDocument/2006/relationships/hyperlink" Target="http://www.vfpfire.com/systems-pre-action.php" TargetMode="External"/><Relationship Id="rId4" Type="http://schemas.openxmlformats.org/officeDocument/2006/relationships/hyperlink" Target="http://www.vfpfire.com/systems-dry-pipe.ph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whK7CCR1u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3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36.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wmf"/></Relationships>
</file>

<file path=ppt/slides/_rels/slide4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2.jpg"/><Relationship Id="rId4" Type="http://schemas.openxmlformats.org/officeDocument/2006/relationships/hyperlink" Target="https://www.youtube.com/watch?v=wYAOHYKBYa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ConstructionTypeDefinition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zJgQ2kfwho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tx1"/>
                </a:solidFill>
              </a:rPr>
              <a:t>1</a:t>
            </a:fld>
            <a:endParaRPr lang="en-US" dirty="0">
              <a:solidFill>
                <a:schemeClr val="tx1"/>
              </a:solidFill>
            </a:endParaRPr>
          </a:p>
        </p:txBody>
      </p:sp>
      <p:pic>
        <p:nvPicPr>
          <p:cNvPr id="8" name="Picture 7">
            <a:extLst>
              <a:ext uri="{FF2B5EF4-FFF2-40B4-BE49-F238E27FC236}">
                <a16:creationId xmlns:a16="http://schemas.microsoft.com/office/drawing/2014/main" id="{A273178E-1F49-44CF-A5B3-63E02A23E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2195" y="935643"/>
            <a:ext cx="7307610" cy="5486400"/>
          </a:xfrm>
          <a:prstGeom prst="rect">
            <a:avLst/>
          </a:prstGeom>
        </p:spPr>
      </p:pic>
      <p:sp>
        <p:nvSpPr>
          <p:cNvPr id="9" name="TextBox 8">
            <a:extLst>
              <a:ext uri="{FF2B5EF4-FFF2-40B4-BE49-F238E27FC236}">
                <a16:creationId xmlns:a16="http://schemas.microsoft.com/office/drawing/2014/main" id="{0D1BF5E6-84B0-4073-89B8-6A8AF574AFB3}"/>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11" name="TextBox 10">
            <a:extLst>
              <a:ext uri="{FF2B5EF4-FFF2-40B4-BE49-F238E27FC236}">
                <a16:creationId xmlns:a16="http://schemas.microsoft.com/office/drawing/2014/main" id="{E513E38C-F8CB-47A6-8A01-CE94F27304B9}"/>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Tree>
    <p:extLst>
      <p:ext uri="{BB962C8B-B14F-4D97-AF65-F5344CB8AC3E}">
        <p14:creationId xmlns:p14="http://schemas.microsoft.com/office/powerpoint/2010/main" val="3866477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10</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3416320"/>
          </a:xfrm>
          <a:prstGeom prst="rect">
            <a:avLst/>
          </a:prstGeom>
          <a:noFill/>
        </p:spPr>
        <p:txBody>
          <a:bodyPr wrap="square" rtlCol="0">
            <a:spAutoFit/>
          </a:bodyPr>
          <a:lstStyle/>
          <a:p>
            <a:r>
              <a:rPr lang="en-US" sz="2400" b="1" dirty="0"/>
              <a:t>Firefighting Resources</a:t>
            </a:r>
            <a:endParaRPr lang="en-US" sz="2400" dirty="0"/>
          </a:p>
          <a:p>
            <a:r>
              <a:rPr lang="en-US" sz="2400" dirty="0"/>
              <a:t>One important reason for identifying the fire classification is to select the most effective means of suppressing the fire.</a:t>
            </a:r>
          </a:p>
          <a:p>
            <a:r>
              <a:rPr lang="en-US" sz="2400" dirty="0"/>
              <a:t> </a:t>
            </a:r>
          </a:p>
          <a:p>
            <a:r>
              <a:rPr lang="en-US" sz="2400" b="1" dirty="0"/>
              <a:t>Four types of firefighting resources are available:</a:t>
            </a:r>
            <a:endParaRPr lang="en-US" sz="2400" dirty="0"/>
          </a:p>
          <a:p>
            <a:pPr marL="457200" lvl="0" indent="-457200">
              <a:buFont typeface="+mj-lt"/>
              <a:buAutoNum type="arabicPeriod"/>
            </a:pPr>
            <a:r>
              <a:rPr lang="en-US" sz="2400" dirty="0"/>
              <a:t>Portable fire extinguishers </a:t>
            </a:r>
          </a:p>
          <a:p>
            <a:pPr marL="457200" lvl="0" indent="-457200">
              <a:buFont typeface="+mj-lt"/>
              <a:buAutoNum type="arabicPeriod"/>
            </a:pPr>
            <a:r>
              <a:rPr lang="en-US" sz="2400" dirty="0"/>
              <a:t>Interior wet standpipes </a:t>
            </a:r>
          </a:p>
          <a:p>
            <a:pPr marL="457200" lvl="0" indent="-457200">
              <a:buFont typeface="+mj-lt"/>
              <a:buAutoNum type="arabicPeriod"/>
            </a:pPr>
            <a:r>
              <a:rPr lang="en-US" sz="2400" dirty="0"/>
              <a:t>Confinement </a:t>
            </a:r>
          </a:p>
          <a:p>
            <a:pPr marL="457200" lvl="0" indent="-457200">
              <a:buFont typeface="+mj-lt"/>
              <a:buAutoNum type="arabicPeriod"/>
            </a:pPr>
            <a:r>
              <a:rPr lang="en-US" sz="2400" dirty="0"/>
              <a:t>Creative resources</a:t>
            </a:r>
          </a:p>
        </p:txBody>
      </p:sp>
      <p:pic>
        <p:nvPicPr>
          <p:cNvPr id="9" name="Picture 8">
            <a:extLst>
              <a:ext uri="{FF2B5EF4-FFF2-40B4-BE49-F238E27FC236}">
                <a16:creationId xmlns:a16="http://schemas.microsoft.com/office/drawing/2014/main" id="{9D705A39-E1CF-4B72-A3F7-B4C811284D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122" y="3028694"/>
            <a:ext cx="4876800" cy="2743200"/>
          </a:xfrm>
          <a:prstGeom prst="rect">
            <a:avLst/>
          </a:prstGeom>
        </p:spPr>
      </p:pic>
    </p:spTree>
    <p:extLst>
      <p:ext uri="{BB962C8B-B14F-4D97-AF65-F5344CB8AC3E}">
        <p14:creationId xmlns:p14="http://schemas.microsoft.com/office/powerpoint/2010/main" val="385800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11</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830997"/>
          </a:xfrm>
          <a:prstGeom prst="rect">
            <a:avLst/>
          </a:prstGeom>
          <a:noFill/>
        </p:spPr>
        <p:txBody>
          <a:bodyPr wrap="square" rtlCol="0">
            <a:spAutoFit/>
          </a:bodyPr>
          <a:lstStyle/>
          <a:p>
            <a:pPr marL="347663" indent="-347663">
              <a:buFont typeface="+mj-lt"/>
              <a:buAutoNum type="arabicPeriod"/>
            </a:pPr>
            <a:r>
              <a:rPr lang="en-US" sz="2400" b="1" dirty="0"/>
              <a:t>Portable Fire Extinguishers</a:t>
            </a:r>
            <a:endParaRPr lang="en-US" sz="2400" dirty="0"/>
          </a:p>
          <a:p>
            <a:endParaRPr lang="en-US" sz="2400" dirty="0"/>
          </a:p>
        </p:txBody>
      </p:sp>
      <p:pic>
        <p:nvPicPr>
          <p:cNvPr id="9" name="Picture 8">
            <a:extLst>
              <a:ext uri="{FF2B5EF4-FFF2-40B4-BE49-F238E27FC236}">
                <a16:creationId xmlns:a16="http://schemas.microsoft.com/office/drawing/2014/main" id="{6D65CE65-8F60-4770-B706-D11DBF2FB809}"/>
              </a:ext>
            </a:extLst>
          </p:cNvPr>
          <p:cNvPicPr/>
          <p:nvPr/>
        </p:nvPicPr>
        <p:blipFill>
          <a:blip r:embed="rId3">
            <a:extLst>
              <a:ext uri="{28A0092B-C50C-407E-A947-70E740481C1C}">
                <a14:useLocalDpi xmlns:a14="http://schemas.microsoft.com/office/drawing/2010/main" val="0"/>
              </a:ext>
            </a:extLst>
          </a:blip>
          <a:stretch>
            <a:fillRect/>
          </a:stretch>
        </p:blipFill>
        <p:spPr>
          <a:xfrm>
            <a:off x="3124200" y="1826577"/>
            <a:ext cx="5943600" cy="3204845"/>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B2778F40-DAE4-4B03-986E-3B71DE50C8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045" y="0"/>
            <a:ext cx="10025909" cy="6858000"/>
          </a:xfrm>
          <a:prstGeom prst="rect">
            <a:avLst/>
          </a:prstGeom>
        </p:spPr>
      </p:pic>
    </p:spTree>
    <p:extLst>
      <p:ext uri="{BB962C8B-B14F-4D97-AF65-F5344CB8AC3E}">
        <p14:creationId xmlns:p14="http://schemas.microsoft.com/office/powerpoint/2010/main" val="209278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12</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3046988"/>
          </a:xfrm>
          <a:prstGeom prst="rect">
            <a:avLst/>
          </a:prstGeom>
          <a:noFill/>
        </p:spPr>
        <p:txBody>
          <a:bodyPr wrap="square" rtlCol="0">
            <a:spAutoFit/>
          </a:bodyPr>
          <a:lstStyle/>
          <a:p>
            <a:pPr marL="347663" indent="-347663">
              <a:buFont typeface="+mj-lt"/>
              <a:buAutoNum type="arabicPeriod" startAt="2"/>
            </a:pPr>
            <a:r>
              <a:rPr lang="en-US" sz="2400" b="1" dirty="0"/>
              <a:t>Interior Wet Standpipes</a:t>
            </a:r>
            <a:endParaRPr lang="en-US" sz="2400" dirty="0"/>
          </a:p>
          <a:p>
            <a:pPr marL="342900" lvl="0" indent="-342900">
              <a:buFont typeface="Wingdings" panose="05000000000000000000" pitchFamily="2" charset="2"/>
              <a:buChar char="§"/>
            </a:pPr>
            <a:r>
              <a:rPr lang="en-US" sz="2400" dirty="0"/>
              <a:t>Typically found in commercial and apartment buildings.</a:t>
            </a:r>
          </a:p>
          <a:p>
            <a:pPr marL="342900" lvl="0" indent="-342900">
              <a:buFont typeface="Wingdings" panose="05000000000000000000" pitchFamily="2" charset="2"/>
              <a:buChar char="§"/>
            </a:pPr>
            <a:r>
              <a:rPr lang="en-US" sz="2400" dirty="0"/>
              <a:t>Usually consist of 100 feet of 1-inch jacketed hose with a nozzle tip </a:t>
            </a:r>
          </a:p>
          <a:p>
            <a:pPr marL="342900" lvl="0" indent="-342900">
              <a:buFont typeface="Wingdings" panose="05000000000000000000" pitchFamily="2" charset="2"/>
              <a:buChar char="§"/>
            </a:pPr>
            <a:r>
              <a:rPr lang="en-US" sz="2400" dirty="0"/>
              <a:t>Deliver up to 125 gallons of water per minute </a:t>
            </a:r>
          </a:p>
          <a:p>
            <a:pPr marL="342900" lvl="0" indent="-342900">
              <a:buFont typeface="Wingdings" panose="05000000000000000000" pitchFamily="2" charset="2"/>
              <a:buChar char="§"/>
            </a:pPr>
            <a:r>
              <a:rPr lang="en-US" sz="2400" dirty="0"/>
              <a:t>Should be used by three-person teams (one person to handle the hose, one to bleed air from the line, and one to control water pressure)</a:t>
            </a:r>
          </a:p>
          <a:p>
            <a:pPr marL="347663" lvl="0"/>
            <a:endParaRPr lang="en-US" sz="2400" b="1" dirty="0"/>
          </a:p>
          <a:p>
            <a:pPr marL="347663" lvl="0"/>
            <a:r>
              <a:rPr lang="en-US" sz="2400" b="1" dirty="0"/>
              <a:t>Interior Dry Standpipe</a:t>
            </a:r>
          </a:p>
        </p:txBody>
      </p:sp>
      <p:pic>
        <p:nvPicPr>
          <p:cNvPr id="3" name="Picture 2" descr="A close up of a lamp&#10;&#10;Description automatically generated">
            <a:extLst>
              <a:ext uri="{FF2B5EF4-FFF2-40B4-BE49-F238E27FC236}">
                <a16:creationId xmlns:a16="http://schemas.microsoft.com/office/drawing/2014/main" id="{3EDE64A0-5583-42C4-A32A-9F612305E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4576" y="3218617"/>
            <a:ext cx="1845041" cy="3200400"/>
          </a:xfrm>
          <a:prstGeom prst="rect">
            <a:avLst/>
          </a:prstGeom>
        </p:spPr>
      </p:pic>
      <p:pic>
        <p:nvPicPr>
          <p:cNvPr id="9" name="Picture 8" descr="A chair sitting in front of a window&#10;&#10;Description automatically generated">
            <a:extLst>
              <a:ext uri="{FF2B5EF4-FFF2-40B4-BE49-F238E27FC236}">
                <a16:creationId xmlns:a16="http://schemas.microsoft.com/office/drawing/2014/main" id="{E8A11680-A1DC-4718-B232-C1CB818A7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376" y="3218617"/>
            <a:ext cx="2133600" cy="3200400"/>
          </a:xfrm>
          <a:prstGeom prst="rect">
            <a:avLst/>
          </a:prstGeom>
        </p:spPr>
      </p:pic>
      <p:pic>
        <p:nvPicPr>
          <p:cNvPr id="11" name="Picture 10" descr="A picture containing building, red, train, outdoor&#10;&#10;Description automatically generated">
            <a:extLst>
              <a:ext uri="{FF2B5EF4-FFF2-40B4-BE49-F238E27FC236}">
                <a16:creationId xmlns:a16="http://schemas.microsoft.com/office/drawing/2014/main" id="{324A7803-AD5B-48DD-A9D2-D8A0A5A24C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094" y="4077849"/>
            <a:ext cx="3455576" cy="2308325"/>
          </a:xfrm>
          <a:prstGeom prst="rect">
            <a:avLst/>
          </a:prstGeom>
        </p:spPr>
      </p:pic>
    </p:spTree>
    <p:extLst>
      <p:ext uri="{BB962C8B-B14F-4D97-AF65-F5344CB8AC3E}">
        <p14:creationId xmlns:p14="http://schemas.microsoft.com/office/powerpoint/2010/main" val="182638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13</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399"/>
            <a:ext cx="8587408" cy="4893647"/>
          </a:xfrm>
          <a:prstGeom prst="rect">
            <a:avLst/>
          </a:prstGeom>
          <a:noFill/>
        </p:spPr>
        <p:txBody>
          <a:bodyPr wrap="square" rtlCol="0">
            <a:spAutoFit/>
          </a:bodyPr>
          <a:lstStyle/>
          <a:p>
            <a:pPr marL="347663" indent="-347663">
              <a:buFont typeface="+mj-lt"/>
              <a:buAutoNum type="arabicPeriod" startAt="3"/>
            </a:pPr>
            <a:r>
              <a:rPr lang="en-US" sz="2400" b="1" dirty="0"/>
              <a:t>Confinement</a:t>
            </a:r>
            <a:endParaRPr lang="en-US" sz="2400" dirty="0"/>
          </a:p>
          <a:p>
            <a:pPr lvl="0"/>
            <a:r>
              <a:rPr lang="en-US" sz="2400" dirty="0"/>
              <a:t>Confining an interior fire by closing doors to rooms and hallways may help restrict the spread of smoke and heat, and it limits the amount of oxygen available to the fire.</a:t>
            </a:r>
          </a:p>
          <a:p>
            <a:r>
              <a:rPr lang="en-US" sz="2400" dirty="0"/>
              <a:t>		</a:t>
            </a:r>
          </a:p>
          <a:p>
            <a:pPr marL="342900" lvl="0" indent="-342900">
              <a:buFont typeface="+mj-lt"/>
              <a:buAutoNum type="arabicPeriod" startAt="4"/>
            </a:pPr>
            <a:r>
              <a:rPr lang="en-US" sz="2400" b="1" dirty="0"/>
              <a:t>Creative Resources</a:t>
            </a:r>
          </a:p>
          <a:p>
            <a:pPr lvl="0"/>
            <a:r>
              <a:rPr lang="en-US" sz="2400" dirty="0"/>
              <a:t>In certain circumstances you can make use of resources on hand to fight fires.</a:t>
            </a:r>
          </a:p>
          <a:p>
            <a:pPr lvl="0"/>
            <a:endParaRPr lang="en-US" sz="2400" dirty="0"/>
          </a:p>
          <a:p>
            <a:pPr lvl="0"/>
            <a:r>
              <a:rPr lang="en-US" sz="2400" b="1" dirty="0"/>
              <a:t>Such as:</a:t>
            </a:r>
          </a:p>
          <a:p>
            <a:pPr marL="342900" lvl="0" indent="-342900">
              <a:buFont typeface="Courier New" panose="02070309020205020404" pitchFamily="49" charset="0"/>
              <a:buChar char="o"/>
            </a:pPr>
            <a:r>
              <a:rPr lang="en-US" sz="2400" dirty="0"/>
              <a:t>Swimming pool or spa water and buckets</a:t>
            </a:r>
          </a:p>
          <a:p>
            <a:pPr marL="342900" lvl="0" indent="-342900">
              <a:buFont typeface="Courier New" panose="02070309020205020404" pitchFamily="49" charset="0"/>
              <a:buChar char="o"/>
            </a:pPr>
            <a:r>
              <a:rPr lang="en-US" sz="2400" dirty="0"/>
              <a:t>Sand or dirt and shovels</a:t>
            </a:r>
          </a:p>
          <a:p>
            <a:pPr marL="342900" lvl="0" indent="-342900">
              <a:buFont typeface="Courier New" panose="02070309020205020404" pitchFamily="49" charset="0"/>
              <a:buChar char="o"/>
            </a:pPr>
            <a:r>
              <a:rPr lang="en-US" sz="2400" dirty="0"/>
              <a:t>A garden hose</a:t>
            </a:r>
          </a:p>
        </p:txBody>
      </p:sp>
      <p:pic>
        <p:nvPicPr>
          <p:cNvPr id="3" name="Picture 2" descr="A kitchen with red floor&#10;&#10;Description automatically generated">
            <a:extLst>
              <a:ext uri="{FF2B5EF4-FFF2-40B4-BE49-F238E27FC236}">
                <a16:creationId xmlns:a16="http://schemas.microsoft.com/office/drawing/2014/main" id="{40542952-4B27-44CA-892B-045BCE90A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3522" y="1075222"/>
            <a:ext cx="3095244" cy="4572000"/>
          </a:xfrm>
          <a:prstGeom prst="rect">
            <a:avLst/>
          </a:prstGeom>
        </p:spPr>
      </p:pic>
      <p:pic>
        <p:nvPicPr>
          <p:cNvPr id="9" name="Picture 2">
            <a:extLst>
              <a:ext uri="{FF2B5EF4-FFF2-40B4-BE49-F238E27FC236}">
                <a16:creationId xmlns:a16="http://schemas.microsoft.com/office/drawing/2014/main" id="{A28E42DB-DCD7-4698-A912-886DEDBE8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8361" y="4610129"/>
            <a:ext cx="1948070" cy="176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29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14</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5632311"/>
          </a:xfrm>
          <a:prstGeom prst="rect">
            <a:avLst/>
          </a:prstGeom>
          <a:noFill/>
        </p:spPr>
        <p:txBody>
          <a:bodyPr wrap="square" rtlCol="0">
            <a:spAutoFit/>
          </a:bodyPr>
          <a:lstStyle/>
          <a:p>
            <a:r>
              <a:rPr lang="en-US" sz="2400" b="1" dirty="0"/>
              <a:t>Fire Alarm System Components</a:t>
            </a:r>
          </a:p>
          <a:p>
            <a:endParaRPr lang="en-US" sz="2400" dirty="0"/>
          </a:p>
          <a:p>
            <a:r>
              <a:rPr lang="en-US" sz="2400" b="1" dirty="0">
                <a:solidFill>
                  <a:srgbClr val="C00000"/>
                </a:solidFill>
              </a:rPr>
              <a:t>Fire Alarm Control Panel (FACP)</a:t>
            </a:r>
            <a:r>
              <a:rPr lang="en-US" sz="2400" dirty="0"/>
              <a:t> – The main fire alarm system component that monitors equipment and circuits, receives input signals from initiating devices, activates notification appliances, and transmits signals off-site. Also called the Fire Alarm Control Unit (FACU).</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Controls for the system are in the FACP.</a:t>
            </a:r>
          </a:p>
        </p:txBody>
      </p:sp>
      <p:pic>
        <p:nvPicPr>
          <p:cNvPr id="11" name="Picture 10" descr="A picture containing meter&#10;&#10;Description automatically generated">
            <a:extLst>
              <a:ext uri="{FF2B5EF4-FFF2-40B4-BE49-F238E27FC236}">
                <a16:creationId xmlns:a16="http://schemas.microsoft.com/office/drawing/2014/main" id="{D9844612-4AA7-45D3-8690-4D43DE6F8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910006"/>
            <a:ext cx="9144000" cy="3014196"/>
          </a:xfrm>
          <a:prstGeom prst="rect">
            <a:avLst/>
          </a:prstGeom>
        </p:spPr>
      </p:pic>
    </p:spTree>
    <p:extLst>
      <p:ext uri="{BB962C8B-B14F-4D97-AF65-F5344CB8AC3E}">
        <p14:creationId xmlns:p14="http://schemas.microsoft.com/office/powerpoint/2010/main" val="107264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15</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3785652"/>
          </a:xfrm>
          <a:prstGeom prst="rect">
            <a:avLst/>
          </a:prstGeom>
          <a:noFill/>
        </p:spPr>
        <p:txBody>
          <a:bodyPr wrap="square" rtlCol="0">
            <a:spAutoFit/>
          </a:bodyPr>
          <a:lstStyle/>
          <a:p>
            <a:r>
              <a:rPr lang="en-US" sz="2400" b="1" dirty="0"/>
              <a:t>The FACP can also perform other functions, such as:</a:t>
            </a:r>
          </a:p>
          <a:p>
            <a:pPr marL="342900" lvl="0" indent="-342900">
              <a:buFont typeface="Wingdings" panose="05000000000000000000" pitchFamily="2" charset="2"/>
              <a:buChar char="§"/>
            </a:pPr>
            <a:r>
              <a:rPr lang="en-US" sz="2400" dirty="0"/>
              <a:t>Providing two-way firefighter communication</a:t>
            </a:r>
          </a:p>
          <a:p>
            <a:pPr marL="342900" lvl="0" indent="-342900">
              <a:buFont typeface="Wingdings" panose="05000000000000000000" pitchFamily="2" charset="2"/>
              <a:buChar char="§"/>
            </a:pPr>
            <a:r>
              <a:rPr lang="en-US" sz="2400" dirty="0"/>
              <a:t>Providing remote annunciator integration</a:t>
            </a:r>
          </a:p>
          <a:p>
            <a:pPr marL="342900" lvl="0" indent="-342900">
              <a:buFont typeface="Wingdings" panose="05000000000000000000" pitchFamily="2" charset="2"/>
              <a:buChar char="§"/>
            </a:pPr>
            <a:r>
              <a:rPr lang="en-US" sz="2400" dirty="0"/>
              <a:t>Controlling elevators, HVAC, fire doors, dampers, locks, or other fire protection features</a:t>
            </a:r>
          </a:p>
          <a:p>
            <a:r>
              <a:rPr lang="en-US" sz="2400" dirty="0"/>
              <a:t> </a:t>
            </a:r>
          </a:p>
          <a:p>
            <a:r>
              <a:rPr lang="en-US" sz="2400" dirty="0"/>
              <a:t>The FACP can also provide public address messages and mass notification alerts through prerecorded evacuation messages or independent voice communications.</a:t>
            </a:r>
          </a:p>
          <a:p>
            <a:r>
              <a:rPr lang="en-US" sz="2400" dirty="0"/>
              <a:t> </a:t>
            </a:r>
          </a:p>
          <a:p>
            <a:r>
              <a:rPr lang="en-US" sz="2400" dirty="0"/>
              <a:t>NOTE: Some fire alarm control units are designed for both security and fire protection. In these types of systems, fire protection is engineered into the system to assume the highest priority.</a:t>
            </a:r>
          </a:p>
        </p:txBody>
      </p:sp>
    </p:spTree>
    <p:extLst>
      <p:ext uri="{BB962C8B-B14F-4D97-AF65-F5344CB8AC3E}">
        <p14:creationId xmlns:p14="http://schemas.microsoft.com/office/powerpoint/2010/main" val="253254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16</a:t>
            </a:fld>
            <a:endParaRPr lang="en-US" dirty="0">
              <a:solidFill>
                <a:schemeClr val="bg1"/>
              </a:solidFill>
            </a:endParaRPr>
          </a:p>
        </p:txBody>
      </p:sp>
      <p:pic>
        <p:nvPicPr>
          <p:cNvPr id="3" name="Picture 2" descr="A close up of text on a white background&#10;&#10;Description automatically generated">
            <a:extLst>
              <a:ext uri="{FF2B5EF4-FFF2-40B4-BE49-F238E27FC236}">
                <a16:creationId xmlns:a16="http://schemas.microsoft.com/office/drawing/2014/main" id="{F5604FF8-7746-4EAE-8AAF-A0391CF20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405" y="646331"/>
            <a:ext cx="4929189" cy="5943600"/>
          </a:xfrm>
          <a:prstGeom prst="rect">
            <a:avLst/>
          </a:prstGeom>
        </p:spPr>
      </p:pic>
    </p:spTree>
    <p:extLst>
      <p:ext uri="{BB962C8B-B14F-4D97-AF65-F5344CB8AC3E}">
        <p14:creationId xmlns:p14="http://schemas.microsoft.com/office/powerpoint/2010/main" val="2378927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17</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0" y="914399"/>
            <a:ext cx="6453146" cy="5262979"/>
          </a:xfrm>
          <a:prstGeom prst="rect">
            <a:avLst/>
          </a:prstGeom>
          <a:noFill/>
        </p:spPr>
        <p:txBody>
          <a:bodyPr wrap="square" rtlCol="0">
            <a:spAutoFit/>
          </a:bodyPr>
          <a:lstStyle/>
          <a:p>
            <a:r>
              <a:rPr lang="en-US" sz="2400" b="1" dirty="0"/>
              <a:t>Types of Fire Alarm Systems</a:t>
            </a:r>
            <a:endParaRPr lang="en-US" sz="2400" dirty="0"/>
          </a:p>
          <a:p>
            <a:r>
              <a:rPr lang="en-US" sz="2400" b="1" dirty="0"/>
              <a:t>Conventional</a:t>
            </a:r>
          </a:p>
          <a:p>
            <a:pPr marL="342900" lvl="0" indent="-342900">
              <a:buFont typeface="Wingdings" panose="05000000000000000000" pitchFamily="2" charset="2"/>
              <a:buChar char="§"/>
            </a:pPr>
            <a:r>
              <a:rPr lang="en-US" sz="2400" dirty="0"/>
              <a:t>Simplest type of protected premises alarm system</a:t>
            </a:r>
          </a:p>
          <a:p>
            <a:pPr marL="342900" lvl="0" indent="-342900">
              <a:buFont typeface="Wingdings" panose="05000000000000000000" pitchFamily="2" charset="2"/>
              <a:buChar char="§"/>
            </a:pPr>
            <a:r>
              <a:rPr lang="en-US" sz="2400" dirty="0"/>
              <a:t>Initiating device sends a signal to the FACP</a:t>
            </a:r>
          </a:p>
          <a:p>
            <a:pPr marL="342900" lvl="0" indent="-342900">
              <a:buFont typeface="Wingdings" panose="05000000000000000000" pitchFamily="2" charset="2"/>
              <a:buChar char="§"/>
            </a:pPr>
            <a:r>
              <a:rPr lang="en-US" sz="2400" dirty="0"/>
              <a:t>All the alarm-signaling devices operate simultaneously until the FACP is reset</a:t>
            </a:r>
          </a:p>
          <a:p>
            <a:pPr marL="342900" lvl="0" indent="-342900">
              <a:buFont typeface="Wingdings" panose="05000000000000000000" pitchFamily="2" charset="2"/>
              <a:buChar char="§"/>
            </a:pPr>
            <a:r>
              <a:rPr lang="en-US" sz="2400" dirty="0"/>
              <a:t>The FACP is incapable of identifying which initiating device triggered the alarm; building and fire department personnel must walk around the entire facility and visually check to see which device was activated.</a:t>
            </a:r>
          </a:p>
          <a:p>
            <a:pPr marL="342900" lvl="0" indent="-342900">
              <a:buFont typeface="Wingdings" panose="05000000000000000000" pitchFamily="2" charset="2"/>
              <a:buChar char="§"/>
            </a:pPr>
            <a:r>
              <a:rPr lang="en-US" sz="2400" dirty="0"/>
              <a:t>Practical for small occupancies with a limited number of rooms and initiating devices</a:t>
            </a:r>
          </a:p>
        </p:txBody>
      </p:sp>
      <p:pic>
        <p:nvPicPr>
          <p:cNvPr id="3" name="Picture 2" descr="A screenshot of a cell phone&#10;&#10;Description automatically generated">
            <a:extLst>
              <a:ext uri="{FF2B5EF4-FFF2-40B4-BE49-F238E27FC236}">
                <a16:creationId xmlns:a16="http://schemas.microsoft.com/office/drawing/2014/main" id="{82D26D11-58BF-488E-8DAC-26E2718C6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146" y="914400"/>
            <a:ext cx="5669280" cy="5366280"/>
          </a:xfrm>
          <a:prstGeom prst="rect">
            <a:avLst/>
          </a:prstGeom>
        </p:spPr>
      </p:pic>
    </p:spTree>
    <p:extLst>
      <p:ext uri="{BB962C8B-B14F-4D97-AF65-F5344CB8AC3E}">
        <p14:creationId xmlns:p14="http://schemas.microsoft.com/office/powerpoint/2010/main" val="387731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18</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399"/>
            <a:ext cx="6095999" cy="4524315"/>
          </a:xfrm>
          <a:prstGeom prst="rect">
            <a:avLst/>
          </a:prstGeom>
          <a:noFill/>
        </p:spPr>
        <p:txBody>
          <a:bodyPr wrap="square" rtlCol="0">
            <a:spAutoFit/>
          </a:bodyPr>
          <a:lstStyle/>
          <a:p>
            <a:r>
              <a:rPr lang="en-US" sz="2400" b="1" dirty="0"/>
              <a:t>Addressable Alarm Systems</a:t>
            </a:r>
            <a:endParaRPr lang="en-US" sz="2400" dirty="0"/>
          </a:p>
          <a:p>
            <a:pPr marL="342900" lvl="0" indent="-342900">
              <a:buFont typeface="Wingdings" panose="05000000000000000000" pitchFamily="2" charset="2"/>
              <a:buChar char="§"/>
            </a:pPr>
            <a:r>
              <a:rPr lang="en-US" sz="2400" dirty="0"/>
              <a:t>Each component has individual unique identifiers</a:t>
            </a:r>
          </a:p>
          <a:p>
            <a:pPr marL="342900" lvl="0" indent="-342900">
              <a:buFont typeface="Wingdings" panose="05000000000000000000" pitchFamily="2" charset="2"/>
              <a:buChar char="§"/>
            </a:pPr>
            <a:r>
              <a:rPr lang="en-US" sz="2400" dirty="0"/>
              <a:t>Displays the location of each initiating device on the </a:t>
            </a:r>
            <a:r>
              <a:rPr lang="en-US" sz="2400" b="1" dirty="0"/>
              <a:t>FACP</a:t>
            </a:r>
            <a:r>
              <a:rPr lang="en-US" sz="2400" dirty="0"/>
              <a:t> and on </a:t>
            </a:r>
            <a:r>
              <a:rPr lang="en-US" sz="2400" b="1" dirty="0"/>
              <a:t>fire alarm annunciator panel</a:t>
            </a:r>
            <a:r>
              <a:rPr lang="en-US" sz="2400" dirty="0"/>
              <a:t> </a:t>
            </a:r>
            <a:r>
              <a:rPr lang="en-US" sz="2400" b="1" dirty="0"/>
              <a:t>(FAAP)</a:t>
            </a:r>
            <a:endParaRPr lang="en-US" sz="2400" dirty="0"/>
          </a:p>
          <a:p>
            <a:pPr marL="342900" lvl="0" indent="-342900">
              <a:buFont typeface="Wingdings" panose="05000000000000000000" pitchFamily="2" charset="2"/>
              <a:buChar char="§"/>
            </a:pPr>
            <a:r>
              <a:rPr lang="en-US" sz="2400" dirty="0"/>
              <a:t>Exact location of the specific device that has been activated is identified on the FACP and FAAP</a:t>
            </a:r>
          </a:p>
          <a:p>
            <a:pPr marL="342900" indent="-342900">
              <a:buFont typeface="Wingdings" panose="05000000000000000000" pitchFamily="2" charset="2"/>
              <a:buChar char="§"/>
            </a:pPr>
            <a:r>
              <a:rPr lang="en-US" sz="2400" dirty="0"/>
              <a:t>Large facilities utilize these systems because they can quickly pinpoint where the trouble signal originated</a:t>
            </a:r>
          </a:p>
        </p:txBody>
      </p:sp>
      <p:pic>
        <p:nvPicPr>
          <p:cNvPr id="3" name="Picture 2" descr="A picture containing refrigerator, red, white, kitchen&#10;&#10;Description automatically generated">
            <a:extLst>
              <a:ext uri="{FF2B5EF4-FFF2-40B4-BE49-F238E27FC236}">
                <a16:creationId xmlns:a16="http://schemas.microsoft.com/office/drawing/2014/main" id="{B0C1FBBF-9A6E-4EB5-ACBB-1AE342CB9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074" y="914398"/>
            <a:ext cx="5669280" cy="5199250"/>
          </a:xfrm>
          <a:prstGeom prst="rect">
            <a:avLst/>
          </a:prstGeom>
        </p:spPr>
      </p:pic>
    </p:spTree>
    <p:extLst>
      <p:ext uri="{BB962C8B-B14F-4D97-AF65-F5344CB8AC3E}">
        <p14:creationId xmlns:p14="http://schemas.microsoft.com/office/powerpoint/2010/main" val="629016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19</a:t>
            </a:fld>
            <a:endParaRPr lang="en-US" dirty="0">
              <a:solidFill>
                <a:schemeClr val="bg1"/>
              </a:solidFill>
            </a:endParaRPr>
          </a:p>
        </p:txBody>
      </p:sp>
      <p:pic>
        <p:nvPicPr>
          <p:cNvPr id="9" name="Picture 8">
            <a:extLst>
              <a:ext uri="{FF2B5EF4-FFF2-40B4-BE49-F238E27FC236}">
                <a16:creationId xmlns:a16="http://schemas.microsoft.com/office/drawing/2014/main" id="{B15CE329-F1AA-4E9B-A8DE-9BE94EDF53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308" y="666209"/>
            <a:ext cx="7573385" cy="5852160"/>
          </a:xfrm>
          <a:prstGeom prst="rect">
            <a:avLst/>
          </a:prstGeom>
        </p:spPr>
      </p:pic>
    </p:spTree>
    <p:extLst>
      <p:ext uri="{BB962C8B-B14F-4D97-AF65-F5344CB8AC3E}">
        <p14:creationId xmlns:p14="http://schemas.microsoft.com/office/powerpoint/2010/main" val="230720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6124754"/>
          </a:xfrm>
          <a:prstGeom prst="rect">
            <a:avLst/>
          </a:prstGeom>
          <a:noFill/>
        </p:spPr>
        <p:txBody>
          <a:bodyPr wrap="square" rtlCol="0">
            <a:spAutoFit/>
          </a:bodyPr>
          <a:lstStyle/>
          <a:p>
            <a:r>
              <a:rPr lang="en-US" sz="2800" b="1" dirty="0">
                <a:solidFill>
                  <a:srgbClr val="C00000"/>
                </a:solidFill>
              </a:rPr>
              <a:t>Fire Protection</a:t>
            </a:r>
          </a:p>
          <a:p>
            <a:endParaRPr lang="en-US" sz="2400" b="1" dirty="0"/>
          </a:p>
          <a:p>
            <a:endParaRPr lang="en-US" sz="2400" b="1" dirty="0"/>
          </a:p>
          <a:p>
            <a:endParaRPr lang="en-US" sz="2400" b="1" dirty="0"/>
          </a:p>
          <a:p>
            <a:r>
              <a:rPr lang="en-US" sz="2400" b="1" dirty="0"/>
              <a:t>About NFPA - </a:t>
            </a:r>
            <a:r>
              <a:rPr lang="en-US" sz="2400" b="1" u="sng" dirty="0">
                <a:hlinkClick r:id="rId3"/>
              </a:rPr>
              <a:t>https://www.nfpa.org/About-NFPA</a:t>
            </a:r>
            <a:endParaRPr lang="en-US" sz="2400" dirty="0"/>
          </a:p>
          <a:p>
            <a:r>
              <a:rPr lang="en-US" sz="2400" b="1" dirty="0"/>
              <a:t>The National Fire Protection Association (NFPA)</a:t>
            </a:r>
            <a:endParaRPr lang="en-US" sz="2400" dirty="0"/>
          </a:p>
          <a:p>
            <a:r>
              <a:rPr lang="en-US" sz="2400" dirty="0"/>
              <a:t>Originated in 1896</a:t>
            </a:r>
          </a:p>
          <a:p>
            <a:r>
              <a:rPr lang="en-US" sz="2400" dirty="0"/>
              <a:t>Sets Guidelines for Fire Protection</a:t>
            </a:r>
          </a:p>
          <a:p>
            <a:r>
              <a:rPr lang="en-US" sz="2400" dirty="0"/>
              <a:t>OSHA also sets Standards</a:t>
            </a:r>
          </a:p>
          <a:p>
            <a:r>
              <a:rPr lang="en-US" sz="2400" dirty="0"/>
              <a:t>Fire Marshal Oversees Inspection</a:t>
            </a:r>
          </a:p>
          <a:p>
            <a:r>
              <a:rPr lang="en-US" sz="2400" b="1" dirty="0"/>
              <a:t> </a:t>
            </a:r>
            <a:endParaRPr lang="en-US" sz="2400" dirty="0"/>
          </a:p>
          <a:p>
            <a:r>
              <a:rPr lang="en-US" sz="2400" b="1" dirty="0"/>
              <a:t>Our vision: </a:t>
            </a:r>
            <a:r>
              <a:rPr lang="en-US" sz="2400" dirty="0"/>
              <a:t>We are the leading global advocate for the elimination of death, injury, property, and economic loss due to fire, electrical and related hazards.</a:t>
            </a:r>
          </a:p>
          <a:p>
            <a:br>
              <a:rPr lang="en-US" sz="2400" dirty="0"/>
            </a:br>
            <a:r>
              <a:rPr lang="en-US" sz="2400" b="1" dirty="0"/>
              <a:t>Our mission:</a:t>
            </a:r>
            <a:r>
              <a:rPr lang="en-US" sz="2400" dirty="0"/>
              <a:t> To help save lives and reduce loss with information, knowledge, and passion.</a:t>
            </a:r>
            <a:endParaRPr lang="en-US" sz="2800" dirty="0"/>
          </a:p>
          <a:p>
            <a:pPr marL="0" lvl="1"/>
            <a:endParaRPr lang="en-US" sz="2800" dirty="0"/>
          </a:p>
        </p:txBody>
      </p:sp>
      <p:pic>
        <p:nvPicPr>
          <p:cNvPr id="10" name="Picture 9" descr="A picture containing knife&#10;&#10;Description automatically generated">
            <a:extLst>
              <a:ext uri="{FF2B5EF4-FFF2-40B4-BE49-F238E27FC236}">
                <a16:creationId xmlns:a16="http://schemas.microsoft.com/office/drawing/2014/main" id="{B3AD2183-BA7B-4FBE-B0ED-B61CEC137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95" y="1429848"/>
            <a:ext cx="5486400" cy="795526"/>
          </a:xfrm>
          <a:prstGeom prst="rect">
            <a:avLst/>
          </a:prstGeom>
        </p:spPr>
      </p:pic>
    </p:spTree>
    <p:extLst>
      <p:ext uri="{BB962C8B-B14F-4D97-AF65-F5344CB8AC3E}">
        <p14:creationId xmlns:p14="http://schemas.microsoft.com/office/powerpoint/2010/main" val="362498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20</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2308324"/>
          </a:xfrm>
          <a:prstGeom prst="rect">
            <a:avLst/>
          </a:prstGeom>
          <a:noFill/>
        </p:spPr>
        <p:txBody>
          <a:bodyPr wrap="square" rtlCol="0">
            <a:spAutoFit/>
          </a:bodyPr>
          <a:lstStyle/>
          <a:p>
            <a:r>
              <a:rPr lang="en-US" sz="2400" b="1" dirty="0"/>
              <a:t>Supervising Station Alarm Systems </a:t>
            </a:r>
            <a:endParaRPr lang="en-US" sz="2400" dirty="0"/>
          </a:p>
          <a:p>
            <a:r>
              <a:rPr lang="en-US" sz="2400" dirty="0"/>
              <a:t>Fire alarm systems are required by model fire codes to be monitored at a constantly attended location. For buildings that are not constantly attended by qualified personnel, initiating device signals are required to be transmitted to a supervising station. A supervising station is a facility that receives signals from a protected premises fire alarm system and where the signal is processed by personnel.</a:t>
            </a:r>
            <a:endParaRPr lang="en-US" sz="2000" dirty="0"/>
          </a:p>
        </p:txBody>
      </p:sp>
      <p:pic>
        <p:nvPicPr>
          <p:cNvPr id="3" name="Picture 2" descr="A group of people sitting at a desk with a computer in an office&#10;&#10;Description automatically generated">
            <a:extLst>
              <a:ext uri="{FF2B5EF4-FFF2-40B4-BE49-F238E27FC236}">
                <a16:creationId xmlns:a16="http://schemas.microsoft.com/office/drawing/2014/main" id="{E8D33021-7F5D-4742-B86D-94497B181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130" y="3009606"/>
            <a:ext cx="5267740" cy="3511827"/>
          </a:xfrm>
          <a:prstGeom prst="rect">
            <a:avLst/>
          </a:prstGeom>
        </p:spPr>
      </p:pic>
    </p:spTree>
    <p:extLst>
      <p:ext uri="{BB962C8B-B14F-4D97-AF65-F5344CB8AC3E}">
        <p14:creationId xmlns:p14="http://schemas.microsoft.com/office/powerpoint/2010/main" val="115730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21</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4524315"/>
          </a:xfrm>
          <a:prstGeom prst="rect">
            <a:avLst/>
          </a:prstGeom>
          <a:noFill/>
        </p:spPr>
        <p:txBody>
          <a:bodyPr wrap="square" rtlCol="0">
            <a:spAutoFit/>
          </a:bodyPr>
          <a:lstStyle/>
          <a:p>
            <a:r>
              <a:rPr lang="en-US" sz="2400" b="1" dirty="0"/>
              <a:t>NFPA® 72 designates supervising stations as:</a:t>
            </a:r>
            <a:endParaRPr lang="en-US" sz="2400" dirty="0"/>
          </a:p>
          <a:p>
            <a:pPr lvl="0"/>
            <a:r>
              <a:rPr lang="en-US" sz="2400" b="1" dirty="0"/>
              <a:t>Central</a:t>
            </a:r>
            <a:r>
              <a:rPr lang="en-US" sz="2400" dirty="0"/>
              <a:t> — A central supervising station is an independent business that is also listed by a nationally recognized testing laboratory. A central station is recognized as the most reliable type of supervising station.</a:t>
            </a:r>
          </a:p>
          <a:p>
            <a:pPr lvl="0"/>
            <a:endParaRPr lang="en-US" sz="2400" dirty="0"/>
          </a:p>
          <a:p>
            <a:pPr lvl="0"/>
            <a:r>
              <a:rPr lang="en-US" sz="2400" b="1" dirty="0"/>
              <a:t>Proprietary</a:t>
            </a:r>
            <a:r>
              <a:rPr lang="en-US" sz="2400" dirty="0"/>
              <a:t> — A proprietary supervising station is a supervising station under the same ownership as the buildings protected by the fire alarm systems. At a proprietary supervising station, personnel are constantly in attendance to supervise and investigate fire alarm system signals.</a:t>
            </a:r>
          </a:p>
          <a:p>
            <a:pPr lvl="0"/>
            <a:endParaRPr lang="en-US" sz="2400" dirty="0"/>
          </a:p>
          <a:p>
            <a:pPr lvl="0"/>
            <a:r>
              <a:rPr lang="en-US" sz="2400" b="1" dirty="0"/>
              <a:t>Remote</a:t>
            </a:r>
            <a:r>
              <a:rPr lang="en-US" sz="2400" dirty="0"/>
              <a:t> — A remote supervising station is not listed and operates as a business. Personnel are in attendance at all times to supervise and investigate signals.</a:t>
            </a:r>
          </a:p>
        </p:txBody>
      </p:sp>
    </p:spTree>
    <p:extLst>
      <p:ext uri="{BB962C8B-B14F-4D97-AF65-F5344CB8AC3E}">
        <p14:creationId xmlns:p14="http://schemas.microsoft.com/office/powerpoint/2010/main" val="3788848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22</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461665"/>
          </a:xfrm>
          <a:prstGeom prst="rect">
            <a:avLst/>
          </a:prstGeom>
          <a:noFill/>
        </p:spPr>
        <p:txBody>
          <a:bodyPr wrap="square" rtlCol="0">
            <a:spAutoFit/>
          </a:bodyPr>
          <a:lstStyle/>
          <a:p>
            <a:r>
              <a:rPr lang="en-US" sz="2400" b="1" dirty="0"/>
              <a:t>Alarm Initiating Devices</a:t>
            </a:r>
            <a:endParaRPr lang="en-US" sz="2400" dirty="0"/>
          </a:p>
        </p:txBody>
      </p:sp>
      <p:pic>
        <p:nvPicPr>
          <p:cNvPr id="4" name="Picture 3" descr="A picture containing wheel&#10;&#10;Description automatically generated">
            <a:extLst>
              <a:ext uri="{FF2B5EF4-FFF2-40B4-BE49-F238E27FC236}">
                <a16:creationId xmlns:a16="http://schemas.microsoft.com/office/drawing/2014/main" id="{68060BCC-D219-4BCA-A583-D0742A0B8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804" y="1541198"/>
            <a:ext cx="2071255" cy="2043545"/>
          </a:xfrm>
          <a:prstGeom prst="rect">
            <a:avLst/>
          </a:prstGeom>
        </p:spPr>
      </p:pic>
      <p:pic>
        <p:nvPicPr>
          <p:cNvPr id="10" name="Picture 9" descr="A picture containing ware, indoor, lock, sitting&#10;&#10;Description automatically generated">
            <a:extLst>
              <a:ext uri="{FF2B5EF4-FFF2-40B4-BE49-F238E27FC236}">
                <a16:creationId xmlns:a16="http://schemas.microsoft.com/office/drawing/2014/main" id="{CB1E93E8-017E-45EB-A2EE-6CE5921BF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243" y="1488238"/>
            <a:ext cx="1828800" cy="1828800"/>
          </a:xfrm>
          <a:prstGeom prst="rect">
            <a:avLst/>
          </a:prstGeom>
        </p:spPr>
      </p:pic>
      <p:pic>
        <p:nvPicPr>
          <p:cNvPr id="12" name="Picture 11" descr="A picture containing indoor, sitting, white, light&#10;&#10;Description automatically generated">
            <a:extLst>
              <a:ext uri="{FF2B5EF4-FFF2-40B4-BE49-F238E27FC236}">
                <a16:creationId xmlns:a16="http://schemas.microsoft.com/office/drawing/2014/main" id="{47CA1868-7A2D-4540-82A1-E327E9663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420" y="1607701"/>
            <a:ext cx="2743200" cy="1725930"/>
          </a:xfrm>
          <a:prstGeom prst="rect">
            <a:avLst/>
          </a:prstGeom>
        </p:spPr>
      </p:pic>
      <p:pic>
        <p:nvPicPr>
          <p:cNvPr id="14" name="Picture 13" descr="A picture containing light&#10;&#10;Description automatically generated">
            <a:extLst>
              <a:ext uri="{FF2B5EF4-FFF2-40B4-BE49-F238E27FC236}">
                <a16:creationId xmlns:a16="http://schemas.microsoft.com/office/drawing/2014/main" id="{458FC907-D52B-4E87-99D1-793D6E964A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23" y="3475225"/>
            <a:ext cx="2743200" cy="2743200"/>
          </a:xfrm>
          <a:prstGeom prst="rect">
            <a:avLst/>
          </a:prstGeom>
        </p:spPr>
      </p:pic>
      <p:pic>
        <p:nvPicPr>
          <p:cNvPr id="16" name="Picture 15" descr="A close up of a sign&#10;&#10;Description automatically generated">
            <a:extLst>
              <a:ext uri="{FF2B5EF4-FFF2-40B4-BE49-F238E27FC236}">
                <a16:creationId xmlns:a16="http://schemas.microsoft.com/office/drawing/2014/main" id="{694E1166-7BEA-4437-8879-A5C6C70EDE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8557" y="4078710"/>
            <a:ext cx="1828800" cy="1463040"/>
          </a:xfrm>
          <a:prstGeom prst="rect">
            <a:avLst/>
          </a:prstGeom>
        </p:spPr>
      </p:pic>
      <p:pic>
        <p:nvPicPr>
          <p:cNvPr id="18" name="Picture 17" descr="A picture containing man&#10;&#10;Description automatically generated">
            <a:extLst>
              <a:ext uri="{FF2B5EF4-FFF2-40B4-BE49-F238E27FC236}">
                <a16:creationId xmlns:a16="http://schemas.microsoft.com/office/drawing/2014/main" id="{58D0FA58-AE61-4EC8-82B5-965FF349E3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94466" y="3762602"/>
            <a:ext cx="2103120" cy="2103120"/>
          </a:xfrm>
          <a:prstGeom prst="rect">
            <a:avLst/>
          </a:prstGeom>
        </p:spPr>
      </p:pic>
      <p:pic>
        <p:nvPicPr>
          <p:cNvPr id="20" name="Picture 19" descr="A close up of a box&#10;&#10;Description automatically generated">
            <a:extLst>
              <a:ext uri="{FF2B5EF4-FFF2-40B4-BE49-F238E27FC236}">
                <a16:creationId xmlns:a16="http://schemas.microsoft.com/office/drawing/2014/main" id="{4E2256CA-E73D-4CD6-B912-0BFBCA8442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0226" y="1121126"/>
            <a:ext cx="1371600" cy="1974273"/>
          </a:xfrm>
          <a:prstGeom prst="rect">
            <a:avLst/>
          </a:prstGeom>
        </p:spPr>
      </p:pic>
    </p:spTree>
    <p:extLst>
      <p:ext uri="{BB962C8B-B14F-4D97-AF65-F5344CB8AC3E}">
        <p14:creationId xmlns:p14="http://schemas.microsoft.com/office/powerpoint/2010/main" val="1890658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23</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461665"/>
          </a:xfrm>
          <a:prstGeom prst="rect">
            <a:avLst/>
          </a:prstGeom>
          <a:noFill/>
        </p:spPr>
        <p:txBody>
          <a:bodyPr wrap="square" rtlCol="0">
            <a:spAutoFit/>
          </a:bodyPr>
          <a:lstStyle/>
          <a:p>
            <a:r>
              <a:rPr lang="en-US" sz="2400" b="1" dirty="0"/>
              <a:t>Alarm Signaling Devices</a:t>
            </a:r>
            <a:endParaRPr lang="en-US" sz="2400" dirty="0"/>
          </a:p>
        </p:txBody>
      </p:sp>
      <p:pic>
        <p:nvPicPr>
          <p:cNvPr id="3" name="Picture 2" descr="A close up of a box&#10;&#10;Description automatically generated">
            <a:extLst>
              <a:ext uri="{FF2B5EF4-FFF2-40B4-BE49-F238E27FC236}">
                <a16:creationId xmlns:a16="http://schemas.microsoft.com/office/drawing/2014/main" id="{644DCA6D-F67B-47EF-8CF5-848213BE0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787" y="1804745"/>
            <a:ext cx="1828800" cy="1938911"/>
          </a:xfrm>
          <a:prstGeom prst="rect">
            <a:avLst/>
          </a:prstGeom>
        </p:spPr>
      </p:pic>
      <p:pic>
        <p:nvPicPr>
          <p:cNvPr id="9" name="Picture 8" descr="A picture containing red, clock&#10;&#10;Description automatically generated">
            <a:extLst>
              <a:ext uri="{FF2B5EF4-FFF2-40B4-BE49-F238E27FC236}">
                <a16:creationId xmlns:a16="http://schemas.microsoft.com/office/drawing/2014/main" id="{9F83140A-ABF5-4B81-981E-EBCA27B41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050" y="4324248"/>
            <a:ext cx="1828800" cy="1828800"/>
          </a:xfrm>
          <a:prstGeom prst="rect">
            <a:avLst/>
          </a:prstGeom>
        </p:spPr>
      </p:pic>
      <p:pic>
        <p:nvPicPr>
          <p:cNvPr id="11" name="Picture 10" descr="A picture containing red, light, object, indoor&#10;&#10;Description automatically generated">
            <a:extLst>
              <a:ext uri="{FF2B5EF4-FFF2-40B4-BE49-F238E27FC236}">
                <a16:creationId xmlns:a16="http://schemas.microsoft.com/office/drawing/2014/main" id="{13602EE7-BFAD-4346-836E-FB7EB42BD2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3568" y="1908210"/>
            <a:ext cx="1828800" cy="1731981"/>
          </a:xfrm>
          <a:prstGeom prst="rect">
            <a:avLst/>
          </a:prstGeom>
        </p:spPr>
      </p:pic>
      <p:pic>
        <p:nvPicPr>
          <p:cNvPr id="13" name="Picture 12" descr="A close up of a speaker&#10;&#10;Description automatically generated">
            <a:extLst>
              <a:ext uri="{FF2B5EF4-FFF2-40B4-BE49-F238E27FC236}">
                <a16:creationId xmlns:a16="http://schemas.microsoft.com/office/drawing/2014/main" id="{3145D2A5-9B2A-4770-BDE7-FB08A948B2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260" y="4324248"/>
            <a:ext cx="1828800" cy="1828800"/>
          </a:xfrm>
          <a:prstGeom prst="rect">
            <a:avLst/>
          </a:prstGeom>
        </p:spPr>
      </p:pic>
      <p:pic>
        <p:nvPicPr>
          <p:cNvPr id="15" name="Picture 14" descr="A picture containing red, sitting, car, small&#10;&#10;Description automatically generated">
            <a:extLst>
              <a:ext uri="{FF2B5EF4-FFF2-40B4-BE49-F238E27FC236}">
                <a16:creationId xmlns:a16="http://schemas.microsoft.com/office/drawing/2014/main" id="{99589CB0-B739-4583-8100-375401A2EE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7348" y="1859800"/>
            <a:ext cx="1828800" cy="1828800"/>
          </a:xfrm>
          <a:prstGeom prst="rect">
            <a:avLst/>
          </a:prstGeom>
        </p:spPr>
      </p:pic>
      <p:pic>
        <p:nvPicPr>
          <p:cNvPr id="17" name="Picture 16" descr="A picture containing object, ball, apple, game&#10;&#10;Description automatically generated">
            <a:extLst>
              <a:ext uri="{FF2B5EF4-FFF2-40B4-BE49-F238E27FC236}">
                <a16:creationId xmlns:a16="http://schemas.microsoft.com/office/drawing/2014/main" id="{D6458C40-B725-48D6-830E-78BC9A0733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89629" y="4423308"/>
            <a:ext cx="1828800" cy="1630680"/>
          </a:xfrm>
          <a:prstGeom prst="rect">
            <a:avLst/>
          </a:prstGeom>
        </p:spPr>
      </p:pic>
      <p:pic>
        <p:nvPicPr>
          <p:cNvPr id="19" name="Picture 18" descr="A picture containing indoor, building, sitting, red&#10;&#10;Description automatically generated">
            <a:extLst>
              <a:ext uri="{FF2B5EF4-FFF2-40B4-BE49-F238E27FC236}">
                <a16:creationId xmlns:a16="http://schemas.microsoft.com/office/drawing/2014/main" id="{0F7B1840-25FE-4F9A-AB49-DC00DE370A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6006" y="1555000"/>
            <a:ext cx="1828800" cy="2438400"/>
          </a:xfrm>
          <a:prstGeom prst="rect">
            <a:avLst/>
          </a:prstGeom>
        </p:spPr>
      </p:pic>
      <p:pic>
        <p:nvPicPr>
          <p:cNvPr id="23" name="Picture 22" descr="A picture containing object, indoor, light, sitting&#10;&#10;Description automatically generated">
            <a:extLst>
              <a:ext uri="{FF2B5EF4-FFF2-40B4-BE49-F238E27FC236}">
                <a16:creationId xmlns:a16="http://schemas.microsoft.com/office/drawing/2014/main" id="{7FCD1EB7-5D7D-4D8E-AA1D-E8C037860D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3840" y="4324248"/>
            <a:ext cx="1828800" cy="1828800"/>
          </a:xfrm>
          <a:prstGeom prst="rect">
            <a:avLst/>
          </a:prstGeom>
        </p:spPr>
      </p:pic>
    </p:spTree>
    <p:extLst>
      <p:ext uri="{BB962C8B-B14F-4D97-AF65-F5344CB8AC3E}">
        <p14:creationId xmlns:p14="http://schemas.microsoft.com/office/powerpoint/2010/main" val="1360503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24</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4893647"/>
          </a:xfrm>
          <a:prstGeom prst="rect">
            <a:avLst/>
          </a:prstGeom>
          <a:noFill/>
        </p:spPr>
        <p:txBody>
          <a:bodyPr wrap="square" rtlCol="0">
            <a:spAutoFit/>
          </a:bodyPr>
          <a:lstStyle/>
          <a:p>
            <a:r>
              <a:rPr lang="en-US" sz="2400" b="1" dirty="0"/>
              <a:t>Fire Alarm System Wiring</a:t>
            </a:r>
            <a:endParaRPr lang="en-US" sz="2400" dirty="0"/>
          </a:p>
          <a:p>
            <a:r>
              <a:rPr lang="en-US" sz="2400" dirty="0"/>
              <a:t>Initiating Device Circuits (IDCs)</a:t>
            </a:r>
          </a:p>
          <a:p>
            <a:r>
              <a:rPr lang="en-US" sz="2400" dirty="0"/>
              <a:t>Notification Appliance Circuits (NACs)</a:t>
            </a:r>
          </a:p>
          <a:p>
            <a:r>
              <a:rPr lang="en-US" sz="2400" dirty="0"/>
              <a:t>Signaling Line Circuit (SLC)</a:t>
            </a:r>
          </a:p>
          <a:p>
            <a:r>
              <a:rPr lang="en-US" sz="2400" dirty="0"/>
              <a:t> </a:t>
            </a:r>
          </a:p>
          <a:p>
            <a:r>
              <a:rPr lang="en-US" sz="2400" b="1" dirty="0"/>
              <a:t>Addressable Systems</a:t>
            </a:r>
            <a:endParaRPr lang="en-US" sz="2400" dirty="0"/>
          </a:p>
          <a:p>
            <a:r>
              <a:rPr lang="en-US" sz="2400" dirty="0"/>
              <a:t>Addressable systems use a Signaling Line Circuit (SLC) to communicate with detectors and modules. SLCs are a huge benefit because the fire panel can be expanded to perform more remote relay functions, dry contact monitoring, remote power control, releasing service and conventional zone monitoring.</a:t>
            </a:r>
          </a:p>
          <a:p>
            <a:r>
              <a:rPr lang="en-US" sz="2400" dirty="0"/>
              <a:t> </a:t>
            </a:r>
          </a:p>
          <a:p>
            <a:r>
              <a:rPr lang="en-US" sz="2400" dirty="0"/>
              <a:t>SLCs provide 2-way communication between a device and the panel via a SLC circuit. The panel and a device "talk" to each other every 4–5 seconds, referred to as "polling."</a:t>
            </a:r>
          </a:p>
        </p:txBody>
      </p:sp>
    </p:spTree>
    <p:extLst>
      <p:ext uri="{BB962C8B-B14F-4D97-AF65-F5344CB8AC3E}">
        <p14:creationId xmlns:p14="http://schemas.microsoft.com/office/powerpoint/2010/main" val="825601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25</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5262979"/>
          </a:xfrm>
          <a:prstGeom prst="rect">
            <a:avLst/>
          </a:prstGeom>
          <a:noFill/>
        </p:spPr>
        <p:txBody>
          <a:bodyPr wrap="square" rtlCol="0">
            <a:spAutoFit/>
          </a:bodyPr>
          <a:lstStyle/>
          <a:p>
            <a:r>
              <a:rPr lang="en-US" sz="2400" b="1" dirty="0"/>
              <a:t>Circuit Types Overview</a:t>
            </a:r>
            <a:endParaRPr lang="en-US" sz="2400" dirty="0"/>
          </a:p>
          <a:p>
            <a:r>
              <a:rPr lang="en-US" sz="2400" dirty="0"/>
              <a:t>Addressable system panels can be wired as either Class A or Class B. The circuit type determines how a break in the loop affects the system's operation.</a:t>
            </a:r>
          </a:p>
          <a:p>
            <a:r>
              <a:rPr lang="en-US" sz="2400" dirty="0"/>
              <a:t> </a:t>
            </a:r>
          </a:p>
          <a:p>
            <a:r>
              <a:rPr lang="en-US" sz="2400" b="1" dirty="0"/>
              <a:t>Class B Wiring</a:t>
            </a:r>
            <a:endParaRPr lang="en-US" sz="2400" dirty="0"/>
          </a:p>
          <a:p>
            <a:r>
              <a:rPr lang="en-US" sz="2400" dirty="0"/>
              <a:t>Most fire alarm system installations use Class B circuits. They provide the minimum level of protection that most facilities require. Class B circuits are characterized by the following features:</a:t>
            </a:r>
          </a:p>
          <a:p>
            <a:pPr marL="457200" lvl="0" indent="-457200">
              <a:buFont typeface="+mj-lt"/>
              <a:buAutoNum type="arabicPeriod"/>
            </a:pPr>
            <a:r>
              <a:rPr lang="en-US" sz="2400" dirty="0"/>
              <a:t>The circuit does not include a redundant path.</a:t>
            </a:r>
          </a:p>
          <a:p>
            <a:pPr marL="457200" lvl="0" indent="-457200">
              <a:buFont typeface="+mj-lt"/>
              <a:buAutoNum type="arabicPeriod"/>
            </a:pPr>
            <a:r>
              <a:rPr lang="en-US" sz="2400" dirty="0"/>
              <a:t>A single open on the circuit will render the devices located behind the location of the open circuit inoperable.</a:t>
            </a:r>
          </a:p>
          <a:p>
            <a:pPr marL="457200" lvl="0" indent="-457200">
              <a:buFont typeface="+mj-lt"/>
              <a:buAutoNum type="arabicPeriod"/>
            </a:pPr>
            <a:r>
              <a:rPr lang="en-US" sz="2400" dirty="0"/>
              <a:t>Any condition that affects the operation of the circuit will be annunciated as a trouble signal at the fire alarm control panel.</a:t>
            </a:r>
          </a:p>
          <a:p>
            <a:pPr marL="457200" lvl="0" indent="-457200">
              <a:buFont typeface="+mj-lt"/>
              <a:buAutoNum type="arabicPeriod"/>
            </a:pPr>
            <a:r>
              <a:rPr lang="en-US" sz="2400" dirty="0"/>
              <a:t>A single ground fault will not render the circuit inoperable. The presence of a single ground fault will be annunciated at the fire alarm control panel.</a:t>
            </a:r>
          </a:p>
        </p:txBody>
      </p:sp>
    </p:spTree>
    <p:extLst>
      <p:ext uri="{BB962C8B-B14F-4D97-AF65-F5344CB8AC3E}">
        <p14:creationId xmlns:p14="http://schemas.microsoft.com/office/powerpoint/2010/main" val="278399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26</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461665"/>
          </a:xfrm>
          <a:prstGeom prst="rect">
            <a:avLst/>
          </a:prstGeom>
          <a:noFill/>
        </p:spPr>
        <p:txBody>
          <a:bodyPr wrap="square" rtlCol="0">
            <a:spAutoFit/>
          </a:bodyPr>
          <a:lstStyle/>
          <a:p>
            <a:r>
              <a:rPr lang="en-US" sz="2400" b="1" dirty="0"/>
              <a:t>Class B Wiring</a:t>
            </a:r>
            <a:endParaRPr lang="en-US" sz="2400" dirty="0"/>
          </a:p>
        </p:txBody>
      </p:sp>
      <p:pic>
        <p:nvPicPr>
          <p:cNvPr id="10" name="Picture 9">
            <a:extLst>
              <a:ext uri="{FF2B5EF4-FFF2-40B4-BE49-F238E27FC236}">
                <a16:creationId xmlns:a16="http://schemas.microsoft.com/office/drawing/2014/main" id="{1779458B-17F8-4DA5-9E31-BA3B8910D2E1}"/>
              </a:ext>
            </a:extLst>
          </p:cNvPr>
          <p:cNvPicPr>
            <a:picLocks noChangeAspect="1"/>
          </p:cNvPicPr>
          <p:nvPr/>
        </p:nvPicPr>
        <p:blipFill>
          <a:blip r:embed="rId3"/>
          <a:stretch>
            <a:fillRect/>
          </a:stretch>
        </p:blipFill>
        <p:spPr>
          <a:xfrm>
            <a:off x="162339" y="2072640"/>
            <a:ext cx="5486400" cy="2712720"/>
          </a:xfrm>
          <a:prstGeom prst="rect">
            <a:avLst/>
          </a:prstGeom>
        </p:spPr>
      </p:pic>
      <p:pic>
        <p:nvPicPr>
          <p:cNvPr id="11" name="Picture 10">
            <a:extLst>
              <a:ext uri="{FF2B5EF4-FFF2-40B4-BE49-F238E27FC236}">
                <a16:creationId xmlns:a16="http://schemas.microsoft.com/office/drawing/2014/main" id="{3CF6ECC7-B37B-4850-AAE6-3C356ECA86AA}"/>
              </a:ext>
            </a:extLst>
          </p:cNvPr>
          <p:cNvPicPr>
            <a:picLocks noChangeAspect="1"/>
          </p:cNvPicPr>
          <p:nvPr/>
        </p:nvPicPr>
        <p:blipFill>
          <a:blip r:embed="rId4"/>
          <a:stretch>
            <a:fillRect/>
          </a:stretch>
        </p:blipFill>
        <p:spPr>
          <a:xfrm>
            <a:off x="6096000" y="1877060"/>
            <a:ext cx="5486400" cy="3103880"/>
          </a:xfrm>
          <a:prstGeom prst="rect">
            <a:avLst/>
          </a:prstGeom>
        </p:spPr>
      </p:pic>
    </p:spTree>
    <p:extLst>
      <p:ext uri="{BB962C8B-B14F-4D97-AF65-F5344CB8AC3E}">
        <p14:creationId xmlns:p14="http://schemas.microsoft.com/office/powerpoint/2010/main" val="3202061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27</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4893647"/>
          </a:xfrm>
          <a:prstGeom prst="rect">
            <a:avLst/>
          </a:prstGeom>
          <a:noFill/>
        </p:spPr>
        <p:txBody>
          <a:bodyPr wrap="square" rtlCol="0">
            <a:spAutoFit/>
          </a:bodyPr>
          <a:lstStyle/>
          <a:p>
            <a:r>
              <a:rPr lang="en-US" sz="2400" b="1" dirty="0"/>
              <a:t>Class A Wiring</a:t>
            </a:r>
            <a:endParaRPr lang="en-US" sz="2400" dirty="0"/>
          </a:p>
          <a:p>
            <a:r>
              <a:rPr lang="en-US" sz="2400" dirty="0"/>
              <a:t>Class A circuits are used on certain types of installations (i.e., government, schools, hospitals, etc.), and when insurance authorities require it at a facility. Class A circuits can provide a higher level of system survivability. </a:t>
            </a:r>
          </a:p>
          <a:p>
            <a:endParaRPr lang="en-US" sz="2400" dirty="0"/>
          </a:p>
          <a:p>
            <a:r>
              <a:rPr lang="en-US" sz="2400" b="1" dirty="0"/>
              <a:t>Class A circuits are characterized by the following features:</a:t>
            </a:r>
          </a:p>
          <a:p>
            <a:pPr marL="457200" lvl="0" indent="-457200">
              <a:buFont typeface="+mj-lt"/>
              <a:buAutoNum type="arabicPeriod"/>
            </a:pPr>
            <a:r>
              <a:rPr lang="en-US" sz="2400" dirty="0"/>
              <a:t>The circuit includes a redundant path.</a:t>
            </a:r>
          </a:p>
          <a:p>
            <a:pPr marL="457200" lvl="0" indent="-457200">
              <a:buFont typeface="+mj-lt"/>
              <a:buAutoNum type="arabicPeriod"/>
            </a:pPr>
            <a:r>
              <a:rPr lang="en-US" sz="2400" dirty="0"/>
              <a:t>The circuit will remain operable when there is a single open. The open will annunciate the fire alarm control panel as a trouble condition.</a:t>
            </a:r>
          </a:p>
          <a:p>
            <a:pPr marL="457200" lvl="0" indent="-457200">
              <a:buFont typeface="+mj-lt"/>
              <a:buAutoNum type="arabicPeriod"/>
            </a:pPr>
            <a:r>
              <a:rPr lang="en-US" sz="2400" dirty="0"/>
              <a:t>Any condition that affects the operation of the circuit will be annunciated as a trouble signal at the fire alarm control panel.</a:t>
            </a:r>
          </a:p>
          <a:p>
            <a:pPr marL="457200" lvl="0" indent="-457200">
              <a:buFont typeface="+mj-lt"/>
              <a:buAutoNum type="arabicPeriod"/>
            </a:pPr>
            <a:r>
              <a:rPr lang="en-US" sz="2400" dirty="0"/>
              <a:t>A single ground fault will not render the circuit inoperable. The presence of a single ground fault will be annunciated at the fire alarm control panel.</a:t>
            </a:r>
          </a:p>
        </p:txBody>
      </p:sp>
    </p:spTree>
    <p:extLst>
      <p:ext uri="{BB962C8B-B14F-4D97-AF65-F5344CB8AC3E}">
        <p14:creationId xmlns:p14="http://schemas.microsoft.com/office/powerpoint/2010/main" val="3088430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28</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461665"/>
          </a:xfrm>
          <a:prstGeom prst="rect">
            <a:avLst/>
          </a:prstGeom>
          <a:noFill/>
        </p:spPr>
        <p:txBody>
          <a:bodyPr wrap="square" rtlCol="0">
            <a:spAutoFit/>
          </a:bodyPr>
          <a:lstStyle/>
          <a:p>
            <a:r>
              <a:rPr lang="en-US" sz="2400" b="1" dirty="0"/>
              <a:t>Class A Wiring</a:t>
            </a:r>
            <a:endParaRPr lang="en-US" sz="2400" dirty="0"/>
          </a:p>
        </p:txBody>
      </p:sp>
      <p:pic>
        <p:nvPicPr>
          <p:cNvPr id="9" name="Picture 8">
            <a:extLst>
              <a:ext uri="{FF2B5EF4-FFF2-40B4-BE49-F238E27FC236}">
                <a16:creationId xmlns:a16="http://schemas.microsoft.com/office/drawing/2014/main" id="{13C38837-3A24-4C77-A08E-0D9CD4F61767}"/>
              </a:ext>
            </a:extLst>
          </p:cNvPr>
          <p:cNvPicPr>
            <a:picLocks noChangeAspect="1"/>
          </p:cNvPicPr>
          <p:nvPr/>
        </p:nvPicPr>
        <p:blipFill>
          <a:blip r:embed="rId3"/>
          <a:stretch>
            <a:fillRect/>
          </a:stretch>
        </p:blipFill>
        <p:spPr>
          <a:xfrm>
            <a:off x="164592" y="2075688"/>
            <a:ext cx="5486400" cy="2694940"/>
          </a:xfrm>
          <a:prstGeom prst="rect">
            <a:avLst/>
          </a:prstGeom>
        </p:spPr>
      </p:pic>
      <p:pic>
        <p:nvPicPr>
          <p:cNvPr id="10" name="Picture 9">
            <a:extLst>
              <a:ext uri="{FF2B5EF4-FFF2-40B4-BE49-F238E27FC236}">
                <a16:creationId xmlns:a16="http://schemas.microsoft.com/office/drawing/2014/main" id="{6FCC51D3-D2E1-49DD-8058-15B8A9F96947}"/>
              </a:ext>
            </a:extLst>
          </p:cNvPr>
          <p:cNvPicPr>
            <a:picLocks noChangeAspect="1"/>
          </p:cNvPicPr>
          <p:nvPr/>
        </p:nvPicPr>
        <p:blipFill>
          <a:blip r:embed="rId4"/>
          <a:stretch>
            <a:fillRect/>
          </a:stretch>
        </p:blipFill>
        <p:spPr>
          <a:xfrm>
            <a:off x="6099048" y="1874520"/>
            <a:ext cx="5486400" cy="3310890"/>
          </a:xfrm>
          <a:prstGeom prst="rect">
            <a:avLst/>
          </a:prstGeom>
        </p:spPr>
      </p:pic>
    </p:spTree>
    <p:extLst>
      <p:ext uri="{BB962C8B-B14F-4D97-AF65-F5344CB8AC3E}">
        <p14:creationId xmlns:p14="http://schemas.microsoft.com/office/powerpoint/2010/main" val="3310103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29</a:t>
            </a:fld>
            <a:endParaRPr lang="en-US" dirty="0">
              <a:solidFill>
                <a:schemeClr val="bg1"/>
              </a:solidFill>
            </a:endParaRPr>
          </a:p>
        </p:txBody>
      </p:sp>
      <p:pic>
        <p:nvPicPr>
          <p:cNvPr id="3" name="Picture 2" descr="A screenshot of a cell phone&#10;&#10;Description automatically generated">
            <a:extLst>
              <a:ext uri="{FF2B5EF4-FFF2-40B4-BE49-F238E27FC236}">
                <a16:creationId xmlns:a16="http://schemas.microsoft.com/office/drawing/2014/main" id="{595BF993-9810-4D1B-82FE-263ED8778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736" y="785190"/>
            <a:ext cx="10070528" cy="5486400"/>
          </a:xfrm>
          <a:prstGeom prst="rect">
            <a:avLst/>
          </a:prstGeom>
        </p:spPr>
      </p:pic>
    </p:spTree>
    <p:extLst>
      <p:ext uri="{BB962C8B-B14F-4D97-AF65-F5344CB8AC3E}">
        <p14:creationId xmlns:p14="http://schemas.microsoft.com/office/powerpoint/2010/main" val="2557627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830997"/>
          </a:xfrm>
          <a:prstGeom prst="rect">
            <a:avLst/>
          </a:prstGeom>
          <a:noFill/>
        </p:spPr>
        <p:txBody>
          <a:bodyPr wrap="square" rtlCol="0">
            <a:spAutoFit/>
          </a:bodyPr>
          <a:lstStyle/>
          <a:p>
            <a:r>
              <a:rPr lang="en-US" sz="2400" b="1" dirty="0"/>
              <a:t>NFPA Codes and Standards</a:t>
            </a:r>
            <a:endParaRPr lang="en-US" sz="2400" dirty="0"/>
          </a:p>
          <a:p>
            <a:r>
              <a:rPr lang="en-US" sz="2400" u="sng" dirty="0">
                <a:hlinkClick r:id="rId3"/>
              </a:rPr>
              <a:t>https://www.nfpa.org/Codes-and-Standards</a:t>
            </a:r>
            <a:endParaRPr lang="en-US" sz="2400" dirty="0"/>
          </a:p>
        </p:txBody>
      </p:sp>
      <p:pic>
        <p:nvPicPr>
          <p:cNvPr id="13" name="Picture 12" descr="A screen shot of a smart phone&#10;&#10;Description automatically generated">
            <a:extLst>
              <a:ext uri="{FF2B5EF4-FFF2-40B4-BE49-F238E27FC236}">
                <a16:creationId xmlns:a16="http://schemas.microsoft.com/office/drawing/2014/main" id="{45A331B4-B379-48C6-9897-D583D2709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4307" y="3453135"/>
            <a:ext cx="1590897" cy="1590897"/>
          </a:xfrm>
          <a:prstGeom prst="rect">
            <a:avLst/>
          </a:prstGeom>
        </p:spPr>
      </p:pic>
      <p:pic>
        <p:nvPicPr>
          <p:cNvPr id="15" name="Picture 14" descr="A screen shot of a building&#10;&#10;Description automatically generated">
            <a:extLst>
              <a:ext uri="{FF2B5EF4-FFF2-40B4-BE49-F238E27FC236}">
                <a16:creationId xmlns:a16="http://schemas.microsoft.com/office/drawing/2014/main" id="{B7E9D406-D734-451F-A7A5-7FB5F9CD7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995" y="3429000"/>
            <a:ext cx="1590897" cy="1590897"/>
          </a:xfrm>
          <a:prstGeom prst="rect">
            <a:avLst/>
          </a:prstGeom>
        </p:spPr>
      </p:pic>
      <p:pic>
        <p:nvPicPr>
          <p:cNvPr id="17" name="Picture 16" descr="A picture containing green&#10;&#10;Description automatically generated">
            <a:extLst>
              <a:ext uri="{FF2B5EF4-FFF2-40B4-BE49-F238E27FC236}">
                <a16:creationId xmlns:a16="http://schemas.microsoft.com/office/drawing/2014/main" id="{783C12AE-E210-4DE5-9DC5-3D0AE671EF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2651" y="3456984"/>
            <a:ext cx="1590897" cy="1590897"/>
          </a:xfrm>
          <a:prstGeom prst="rect">
            <a:avLst/>
          </a:prstGeom>
        </p:spPr>
      </p:pic>
    </p:spTree>
    <p:extLst>
      <p:ext uri="{BB962C8B-B14F-4D97-AF65-F5344CB8AC3E}">
        <p14:creationId xmlns:p14="http://schemas.microsoft.com/office/powerpoint/2010/main" val="1177460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30</a:t>
            </a:fld>
            <a:endParaRPr lang="en-US" dirty="0">
              <a:solidFill>
                <a:schemeClr val="bg1"/>
              </a:solidFill>
            </a:endParaRPr>
          </a:p>
        </p:txBody>
      </p:sp>
      <p:pic>
        <p:nvPicPr>
          <p:cNvPr id="3" name="Picture 2" descr="A screenshot of a cell phone&#10;&#10;Description automatically generated">
            <a:extLst>
              <a:ext uri="{FF2B5EF4-FFF2-40B4-BE49-F238E27FC236}">
                <a16:creationId xmlns:a16="http://schemas.microsoft.com/office/drawing/2014/main" id="{9218152E-C29F-46A3-8F00-91DD72F36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909" y="675858"/>
            <a:ext cx="6688183" cy="5852160"/>
          </a:xfrm>
          <a:prstGeom prst="rect">
            <a:avLst/>
          </a:prstGeom>
        </p:spPr>
      </p:pic>
    </p:spTree>
    <p:extLst>
      <p:ext uri="{BB962C8B-B14F-4D97-AF65-F5344CB8AC3E}">
        <p14:creationId xmlns:p14="http://schemas.microsoft.com/office/powerpoint/2010/main" val="1726062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31</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1569660"/>
          </a:xfrm>
          <a:prstGeom prst="rect">
            <a:avLst/>
          </a:prstGeom>
          <a:noFill/>
        </p:spPr>
        <p:txBody>
          <a:bodyPr wrap="square" rtlCol="0">
            <a:spAutoFit/>
          </a:bodyPr>
          <a:lstStyle/>
          <a:p>
            <a:r>
              <a:rPr lang="en-US" sz="2400" b="1" dirty="0"/>
              <a:t>Fire Suppression Systems</a:t>
            </a:r>
            <a:endParaRPr lang="en-US" sz="2400" dirty="0"/>
          </a:p>
          <a:p>
            <a:r>
              <a:rPr lang="en-US" sz="2400" dirty="0"/>
              <a:t>A fire suppression system is any product designed to stop a fire from spreading. It gets the name suppression system as it aims to hold back the fire and the damage it may cause. Preventing the fire from spreading mitigates losses and allows time for emergency personnel to respond.</a:t>
            </a:r>
          </a:p>
        </p:txBody>
      </p:sp>
      <p:pic>
        <p:nvPicPr>
          <p:cNvPr id="9" name="Picture 8">
            <a:hlinkClick r:id="rId3"/>
            <a:extLst>
              <a:ext uri="{FF2B5EF4-FFF2-40B4-BE49-F238E27FC236}">
                <a16:creationId xmlns:a16="http://schemas.microsoft.com/office/drawing/2014/main" id="{7620D9FC-B947-4716-83E6-971A269A7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06" y="3537145"/>
            <a:ext cx="2286000" cy="1933575"/>
          </a:xfrm>
          <a:prstGeom prst="rect">
            <a:avLst/>
          </a:prstGeom>
        </p:spPr>
      </p:pic>
      <p:pic>
        <p:nvPicPr>
          <p:cNvPr id="10" name="Picture 9">
            <a:extLst>
              <a:ext uri="{FF2B5EF4-FFF2-40B4-BE49-F238E27FC236}">
                <a16:creationId xmlns:a16="http://schemas.microsoft.com/office/drawing/2014/main" id="{17879F18-5631-4AFB-AF92-F70873C20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9202" y="2995172"/>
            <a:ext cx="3615240" cy="3017520"/>
          </a:xfrm>
          <a:prstGeom prst="rect">
            <a:avLst/>
          </a:prstGeom>
        </p:spPr>
      </p:pic>
      <p:pic>
        <p:nvPicPr>
          <p:cNvPr id="11" name="Picture 10">
            <a:extLst>
              <a:ext uri="{FF2B5EF4-FFF2-40B4-BE49-F238E27FC236}">
                <a16:creationId xmlns:a16="http://schemas.microsoft.com/office/drawing/2014/main" id="{BB037111-1E19-452E-B287-2303845BBA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4538" y="2995172"/>
            <a:ext cx="5244356" cy="3017520"/>
          </a:xfrm>
          <a:prstGeom prst="rect">
            <a:avLst/>
          </a:prstGeom>
        </p:spPr>
      </p:pic>
    </p:spTree>
    <p:extLst>
      <p:ext uri="{BB962C8B-B14F-4D97-AF65-F5344CB8AC3E}">
        <p14:creationId xmlns:p14="http://schemas.microsoft.com/office/powerpoint/2010/main" val="2986428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32</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5262979"/>
          </a:xfrm>
          <a:prstGeom prst="rect">
            <a:avLst/>
          </a:prstGeom>
          <a:noFill/>
        </p:spPr>
        <p:txBody>
          <a:bodyPr wrap="square" rtlCol="0">
            <a:spAutoFit/>
          </a:bodyPr>
          <a:lstStyle/>
          <a:p>
            <a:r>
              <a:rPr lang="en-US" sz="2400" b="1" dirty="0"/>
              <a:t>Fire Suppression Systems</a:t>
            </a:r>
          </a:p>
          <a:p>
            <a:endParaRPr lang="en-US" sz="2400" b="1" dirty="0"/>
          </a:p>
          <a:p>
            <a:r>
              <a:rPr lang="en-US" sz="2400" dirty="0"/>
              <a:t>There are four basic types of automatic sprinkler systems that an alarm system may be connected to:</a:t>
            </a:r>
          </a:p>
          <a:p>
            <a:r>
              <a:rPr lang="en-US" sz="2400" dirty="0"/>
              <a:t>• </a:t>
            </a:r>
            <a:r>
              <a:rPr lang="en-US" sz="2400" dirty="0">
                <a:hlinkClick r:id="rId3"/>
              </a:rPr>
              <a:t>Wet Pipe</a:t>
            </a:r>
            <a:endParaRPr lang="en-US" sz="2400" dirty="0"/>
          </a:p>
          <a:p>
            <a:r>
              <a:rPr lang="en-US" sz="2400" dirty="0"/>
              <a:t>• </a:t>
            </a:r>
            <a:r>
              <a:rPr lang="en-US" sz="2400" dirty="0">
                <a:hlinkClick r:id="rId4"/>
              </a:rPr>
              <a:t>Dry Pipe</a:t>
            </a:r>
            <a:endParaRPr lang="en-US" sz="2400" dirty="0"/>
          </a:p>
          <a:p>
            <a:r>
              <a:rPr lang="en-US" sz="2400" dirty="0"/>
              <a:t>• </a:t>
            </a:r>
            <a:r>
              <a:rPr lang="en-US" sz="2400" dirty="0">
                <a:hlinkClick r:id="rId5"/>
              </a:rPr>
              <a:t>Pre-Action</a:t>
            </a:r>
            <a:endParaRPr lang="en-US" sz="2400" dirty="0"/>
          </a:p>
          <a:p>
            <a:r>
              <a:rPr lang="en-US" sz="2400" dirty="0"/>
              <a:t>• </a:t>
            </a:r>
            <a:r>
              <a:rPr lang="en-US" sz="2400" dirty="0">
                <a:hlinkClick r:id="rId6"/>
              </a:rPr>
              <a:t>Deluge</a:t>
            </a:r>
            <a:r>
              <a:rPr lang="en-US" sz="2400" dirty="0"/>
              <a:t> </a:t>
            </a:r>
          </a:p>
          <a:p>
            <a:endParaRPr lang="en-US" sz="2400" b="1" dirty="0"/>
          </a:p>
          <a:p>
            <a:endParaRPr lang="en-US" sz="2400" b="1" dirty="0"/>
          </a:p>
          <a:p>
            <a:endParaRPr lang="en-US" sz="2400" b="1" dirty="0"/>
          </a:p>
          <a:p>
            <a:r>
              <a:rPr lang="en-US" sz="2400" dirty="0">
                <a:hlinkClick r:id="rId7"/>
              </a:rPr>
              <a:t>https://www.youtube.com/watch?v=-3JlcgqmKlI</a:t>
            </a:r>
            <a:endParaRPr lang="en-US" sz="2400" dirty="0"/>
          </a:p>
          <a:p>
            <a:endParaRPr lang="en-US" sz="2400" b="1" dirty="0"/>
          </a:p>
          <a:p>
            <a:r>
              <a:rPr lang="en-US" sz="2400" dirty="0">
                <a:hlinkClick r:id="rId8"/>
              </a:rPr>
              <a:t>https://www.youtube.com/watch?v=NCtM0kicwqE</a:t>
            </a:r>
            <a:endParaRPr lang="en-US" sz="2400" dirty="0"/>
          </a:p>
        </p:txBody>
      </p:sp>
    </p:spTree>
    <p:extLst>
      <p:ext uri="{BB962C8B-B14F-4D97-AF65-F5344CB8AC3E}">
        <p14:creationId xmlns:p14="http://schemas.microsoft.com/office/powerpoint/2010/main" val="3340786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33</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830997"/>
          </a:xfrm>
          <a:prstGeom prst="rect">
            <a:avLst/>
          </a:prstGeom>
          <a:noFill/>
        </p:spPr>
        <p:txBody>
          <a:bodyPr wrap="square" rtlCol="0">
            <a:spAutoFit/>
          </a:bodyPr>
          <a:lstStyle/>
          <a:p>
            <a:r>
              <a:rPr lang="en-US" sz="2400" b="1" dirty="0"/>
              <a:t>Fire Stop Installations</a:t>
            </a:r>
          </a:p>
          <a:p>
            <a:r>
              <a:rPr lang="en-US" sz="2400" dirty="0">
                <a:hlinkClick r:id="rId3"/>
              </a:rPr>
              <a:t>https://www.youtube.com/watch?v=whK7CCR1uRg</a:t>
            </a:r>
            <a:endParaRPr lang="en-US" sz="2400" b="1" dirty="0"/>
          </a:p>
        </p:txBody>
      </p:sp>
      <p:pic>
        <p:nvPicPr>
          <p:cNvPr id="9" name="Picture 8">
            <a:extLst>
              <a:ext uri="{FF2B5EF4-FFF2-40B4-BE49-F238E27FC236}">
                <a16:creationId xmlns:a16="http://schemas.microsoft.com/office/drawing/2014/main" id="{9859FE08-8ACB-452A-AF82-6896C76B4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748454"/>
            <a:ext cx="2295525" cy="1990725"/>
          </a:xfrm>
          <a:prstGeom prst="rect">
            <a:avLst/>
          </a:prstGeom>
        </p:spPr>
      </p:pic>
      <p:pic>
        <p:nvPicPr>
          <p:cNvPr id="10" name="Picture 9">
            <a:extLst>
              <a:ext uri="{FF2B5EF4-FFF2-40B4-BE49-F238E27FC236}">
                <a16:creationId xmlns:a16="http://schemas.microsoft.com/office/drawing/2014/main" id="{1D2F825C-C6F0-4B01-8ABC-37A28AF1E5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4487" y="2796079"/>
            <a:ext cx="2419350" cy="1895475"/>
          </a:xfrm>
          <a:prstGeom prst="rect">
            <a:avLst/>
          </a:prstGeom>
        </p:spPr>
      </p:pic>
      <p:pic>
        <p:nvPicPr>
          <p:cNvPr id="11" name="Picture 10">
            <a:extLst>
              <a:ext uri="{FF2B5EF4-FFF2-40B4-BE49-F238E27FC236}">
                <a16:creationId xmlns:a16="http://schemas.microsoft.com/office/drawing/2014/main" id="{42718C2E-856D-4AD5-BC5C-EFF3091B1B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118" y="2819891"/>
            <a:ext cx="2466975" cy="1847850"/>
          </a:xfrm>
          <a:prstGeom prst="rect">
            <a:avLst/>
          </a:prstGeom>
        </p:spPr>
      </p:pic>
    </p:spTree>
    <p:extLst>
      <p:ext uri="{BB962C8B-B14F-4D97-AF65-F5344CB8AC3E}">
        <p14:creationId xmlns:p14="http://schemas.microsoft.com/office/powerpoint/2010/main" val="3943122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34</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830997"/>
          </a:xfrm>
          <a:prstGeom prst="rect">
            <a:avLst/>
          </a:prstGeom>
          <a:noFill/>
        </p:spPr>
        <p:txBody>
          <a:bodyPr wrap="square" rtlCol="0">
            <a:spAutoFit/>
          </a:bodyPr>
          <a:lstStyle/>
          <a:p>
            <a:r>
              <a:rPr lang="en-GB" altLang="en-US" sz="2400" b="1" dirty="0"/>
              <a:t>Other fire fighting equipment</a:t>
            </a:r>
          </a:p>
          <a:p>
            <a:r>
              <a:rPr lang="en-GB" altLang="en-US" sz="2400" b="1" dirty="0"/>
              <a:t>Fire Safety Signs</a:t>
            </a:r>
          </a:p>
        </p:txBody>
      </p:sp>
      <p:pic>
        <p:nvPicPr>
          <p:cNvPr id="9" name="Picture 3" descr="Firhose2$">
            <a:extLst>
              <a:ext uri="{FF2B5EF4-FFF2-40B4-BE49-F238E27FC236}">
                <a16:creationId xmlns:a16="http://schemas.microsoft.com/office/drawing/2014/main" id="{38B7EFD4-EC73-4A1B-938C-DF63DC234B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371" y="1745397"/>
            <a:ext cx="29464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all-pt2$">
            <a:extLst>
              <a:ext uri="{FF2B5EF4-FFF2-40B4-BE49-F238E27FC236}">
                <a16:creationId xmlns:a16="http://schemas.microsoft.com/office/drawing/2014/main" id="{96B73BA0-8E0F-41E7-A074-2C5EA0F91B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9209" y="1745397"/>
            <a:ext cx="290195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a:extLst>
              <a:ext uri="{FF2B5EF4-FFF2-40B4-BE49-F238E27FC236}">
                <a16:creationId xmlns:a16="http://schemas.microsoft.com/office/drawing/2014/main" id="{619E2D8B-70AA-4CD7-AA25-E478C7711BD9}"/>
              </a:ext>
            </a:extLst>
          </p:cNvPr>
          <p:cNvSpPr>
            <a:spLocks noChangeArrowheads="1"/>
          </p:cNvSpPr>
          <p:nvPr/>
        </p:nvSpPr>
        <p:spPr bwMode="auto">
          <a:xfrm>
            <a:off x="6607964" y="5666920"/>
            <a:ext cx="30972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en-US" dirty="0">
                <a:latin typeface="Arial Black" pitchFamily="34" charset="0"/>
              </a:rPr>
              <a:t>FIRE HOSE REEL</a:t>
            </a:r>
            <a:endParaRPr lang="en-GB" altLang="en-US" sz="1800" dirty="0">
              <a:latin typeface="Arial Black" pitchFamily="34" charset="0"/>
            </a:endParaRPr>
          </a:p>
        </p:txBody>
      </p:sp>
      <p:sp>
        <p:nvSpPr>
          <p:cNvPr id="12" name="Rectangle 7">
            <a:extLst>
              <a:ext uri="{FF2B5EF4-FFF2-40B4-BE49-F238E27FC236}">
                <a16:creationId xmlns:a16="http://schemas.microsoft.com/office/drawing/2014/main" id="{B840B39C-4E11-4855-AF98-45DB4A747B7D}"/>
              </a:ext>
            </a:extLst>
          </p:cNvPr>
          <p:cNvSpPr>
            <a:spLocks noChangeArrowheads="1"/>
          </p:cNvSpPr>
          <p:nvPr/>
        </p:nvSpPr>
        <p:spPr bwMode="auto">
          <a:xfrm>
            <a:off x="1802296" y="5617151"/>
            <a:ext cx="44656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en-US" dirty="0">
                <a:latin typeface="Arial Black" pitchFamily="34" charset="0"/>
              </a:rPr>
              <a:t>PRESS HERE TO SOUND THE FIRE ALARM</a:t>
            </a:r>
            <a:endParaRPr lang="en-GB" altLang="en-US" sz="1800" dirty="0">
              <a:latin typeface="Arial Black" pitchFamily="34" charset="0"/>
            </a:endParaRPr>
          </a:p>
        </p:txBody>
      </p:sp>
    </p:spTree>
    <p:extLst>
      <p:ext uri="{BB962C8B-B14F-4D97-AF65-F5344CB8AC3E}">
        <p14:creationId xmlns:p14="http://schemas.microsoft.com/office/powerpoint/2010/main" val="2975846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35</a:t>
            </a:fld>
            <a:endParaRPr lang="en-US" dirty="0">
              <a:solidFill>
                <a:schemeClr val="bg1"/>
              </a:solidFill>
            </a:endParaRPr>
          </a:p>
        </p:txBody>
      </p:sp>
      <p:pic>
        <p:nvPicPr>
          <p:cNvPr id="9" name="Picture 2">
            <a:extLst>
              <a:ext uri="{FF2B5EF4-FFF2-40B4-BE49-F238E27FC236}">
                <a16:creationId xmlns:a16="http://schemas.microsoft.com/office/drawing/2014/main" id="{89018567-A23E-4EF2-93C5-69F17A134D70}"/>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524" y="1688621"/>
            <a:ext cx="1368425"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3">
            <a:extLst>
              <a:ext uri="{FF2B5EF4-FFF2-40B4-BE49-F238E27FC236}">
                <a16:creationId xmlns:a16="http://schemas.microsoft.com/office/drawing/2014/main" id="{B3E279AD-7B96-4AB4-AD8E-0DDD2A7AC75A}"/>
              </a:ext>
            </a:extLst>
          </p:cNvPr>
          <p:cNvGrpSpPr>
            <a:grpSpLocks/>
          </p:cNvGrpSpPr>
          <p:nvPr/>
        </p:nvGrpSpPr>
        <p:grpSpPr bwMode="auto">
          <a:xfrm>
            <a:off x="7308574" y="4032250"/>
            <a:ext cx="1512888" cy="1347788"/>
            <a:chOff x="2653" y="2683"/>
            <a:chExt cx="953" cy="849"/>
          </a:xfrm>
        </p:grpSpPr>
        <p:sp>
          <p:nvSpPr>
            <p:cNvPr id="11" name="AutoShape 4">
              <a:extLst>
                <a:ext uri="{FF2B5EF4-FFF2-40B4-BE49-F238E27FC236}">
                  <a16:creationId xmlns:a16="http://schemas.microsoft.com/office/drawing/2014/main" id="{047932A7-AA50-44FB-95F8-B496EDEDF6A6}"/>
                </a:ext>
              </a:extLst>
            </p:cNvPr>
            <p:cNvSpPr>
              <a:spLocks noChangeArrowheads="1"/>
            </p:cNvSpPr>
            <p:nvPr/>
          </p:nvSpPr>
          <p:spPr bwMode="auto">
            <a:xfrm>
              <a:off x="2653" y="2683"/>
              <a:ext cx="953" cy="824"/>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5">
              <a:extLst>
                <a:ext uri="{FF2B5EF4-FFF2-40B4-BE49-F238E27FC236}">
                  <a16:creationId xmlns:a16="http://schemas.microsoft.com/office/drawing/2014/main" id="{6D644B20-1992-4F28-876B-9D648DF22798}"/>
                </a:ext>
              </a:extLst>
            </p:cNvPr>
            <p:cNvSpPr>
              <a:spLocks noChangeArrowheads="1"/>
            </p:cNvSpPr>
            <p:nvPr/>
          </p:nvSpPr>
          <p:spPr bwMode="auto">
            <a:xfrm>
              <a:off x="2789" y="2840"/>
              <a:ext cx="666" cy="576"/>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6">
              <a:extLst>
                <a:ext uri="{FF2B5EF4-FFF2-40B4-BE49-F238E27FC236}">
                  <a16:creationId xmlns:a16="http://schemas.microsoft.com/office/drawing/2014/main" id="{98CA7049-B624-4BD4-84D3-5C56B0A2FDD3}"/>
                </a:ext>
              </a:extLst>
            </p:cNvPr>
            <p:cNvSpPr txBox="1">
              <a:spLocks noChangeArrowheads="1"/>
            </p:cNvSpPr>
            <p:nvPr/>
          </p:nvSpPr>
          <p:spPr bwMode="auto">
            <a:xfrm>
              <a:off x="3016" y="2840"/>
              <a:ext cx="227"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6600" b="1">
                  <a:latin typeface="Comic Sans MS" pitchFamily="66" charset="0"/>
                </a:rPr>
                <a:t>!</a:t>
              </a:r>
              <a:endParaRPr lang="en-US" altLang="en-US" sz="6600" b="1">
                <a:latin typeface="Comic Sans MS" pitchFamily="66" charset="0"/>
              </a:endParaRPr>
            </a:p>
          </p:txBody>
        </p:sp>
      </p:grpSp>
      <p:sp>
        <p:nvSpPr>
          <p:cNvPr id="14" name="Text Box 7">
            <a:extLst>
              <a:ext uri="{FF2B5EF4-FFF2-40B4-BE49-F238E27FC236}">
                <a16:creationId xmlns:a16="http://schemas.microsoft.com/office/drawing/2014/main" id="{1844F83B-98AB-4007-93FB-B15CC3ADE803}"/>
              </a:ext>
            </a:extLst>
          </p:cNvPr>
          <p:cNvSpPr txBox="1">
            <a:spLocks noChangeArrowheads="1"/>
          </p:cNvSpPr>
          <p:nvPr/>
        </p:nvSpPr>
        <p:spPr bwMode="auto">
          <a:xfrm>
            <a:off x="1980924" y="3020533"/>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dirty="0">
                <a:latin typeface="Arial" charset="0"/>
              </a:rPr>
              <a:t>Blue/White = Must Do</a:t>
            </a:r>
            <a:endParaRPr lang="en-US" altLang="en-US" dirty="0">
              <a:latin typeface="Arial" charset="0"/>
            </a:endParaRPr>
          </a:p>
        </p:txBody>
      </p:sp>
      <p:sp>
        <p:nvSpPr>
          <p:cNvPr id="15" name="Text Box 8">
            <a:extLst>
              <a:ext uri="{FF2B5EF4-FFF2-40B4-BE49-F238E27FC236}">
                <a16:creationId xmlns:a16="http://schemas.microsoft.com/office/drawing/2014/main" id="{659F112B-8AB5-400F-90DD-DBB64421821B}"/>
              </a:ext>
            </a:extLst>
          </p:cNvPr>
          <p:cNvSpPr txBox="1">
            <a:spLocks noChangeArrowheads="1"/>
          </p:cNvSpPr>
          <p:nvPr/>
        </p:nvSpPr>
        <p:spPr bwMode="auto">
          <a:xfrm>
            <a:off x="1441174" y="5578475"/>
            <a:ext cx="396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a:latin typeface="Arial" charset="0"/>
              </a:rPr>
              <a:t>Red/White = Must NOT Do</a:t>
            </a:r>
            <a:endParaRPr lang="en-US" altLang="en-US">
              <a:latin typeface="Arial" charset="0"/>
            </a:endParaRPr>
          </a:p>
        </p:txBody>
      </p:sp>
      <p:grpSp>
        <p:nvGrpSpPr>
          <p:cNvPr id="16" name="Group 9">
            <a:extLst>
              <a:ext uri="{FF2B5EF4-FFF2-40B4-BE49-F238E27FC236}">
                <a16:creationId xmlns:a16="http://schemas.microsoft.com/office/drawing/2014/main" id="{7A7F2F9E-BD62-480D-A53F-8FAC6CAFB85C}"/>
              </a:ext>
            </a:extLst>
          </p:cNvPr>
          <p:cNvGrpSpPr>
            <a:grpSpLocks/>
          </p:cNvGrpSpPr>
          <p:nvPr/>
        </p:nvGrpSpPr>
        <p:grpSpPr bwMode="auto">
          <a:xfrm>
            <a:off x="2700062" y="4067175"/>
            <a:ext cx="1368425" cy="1368425"/>
            <a:chOff x="1837" y="2568"/>
            <a:chExt cx="908" cy="908"/>
          </a:xfrm>
        </p:grpSpPr>
        <p:pic>
          <p:nvPicPr>
            <p:cNvPr id="17" name="Picture 10" descr="MCj02910650000[1]">
              <a:extLst>
                <a:ext uri="{FF2B5EF4-FFF2-40B4-BE49-F238E27FC236}">
                  <a16:creationId xmlns:a16="http://schemas.microsoft.com/office/drawing/2014/main" id="{2114C4AF-1914-4A24-85B9-5E1A9E65C7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8" y="2840"/>
              <a:ext cx="614" cy="424"/>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11">
              <a:extLst>
                <a:ext uri="{FF2B5EF4-FFF2-40B4-BE49-F238E27FC236}">
                  <a16:creationId xmlns:a16="http://schemas.microsoft.com/office/drawing/2014/main" id="{EC5DD96F-8163-4A5E-B3B1-7D90A6E35CAE}"/>
                </a:ext>
              </a:extLst>
            </p:cNvPr>
            <p:cNvSpPr>
              <a:spLocks noChangeArrowheads="1"/>
            </p:cNvSpPr>
            <p:nvPr/>
          </p:nvSpPr>
          <p:spPr bwMode="auto">
            <a:xfrm>
              <a:off x="1837" y="2568"/>
              <a:ext cx="908" cy="908"/>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 name="Group 12">
            <a:extLst>
              <a:ext uri="{FF2B5EF4-FFF2-40B4-BE49-F238E27FC236}">
                <a16:creationId xmlns:a16="http://schemas.microsoft.com/office/drawing/2014/main" id="{9AD09A15-7B12-46A5-A57F-2697EFB4768B}"/>
              </a:ext>
            </a:extLst>
          </p:cNvPr>
          <p:cNvGrpSpPr>
            <a:grpSpLocks/>
          </p:cNvGrpSpPr>
          <p:nvPr/>
        </p:nvGrpSpPr>
        <p:grpSpPr bwMode="auto">
          <a:xfrm>
            <a:off x="7308574" y="1675127"/>
            <a:ext cx="1295400" cy="1296988"/>
            <a:chOff x="3061" y="1616"/>
            <a:chExt cx="862" cy="862"/>
          </a:xfrm>
        </p:grpSpPr>
        <p:sp>
          <p:nvSpPr>
            <p:cNvPr id="20" name="Rectangle 13">
              <a:extLst>
                <a:ext uri="{FF2B5EF4-FFF2-40B4-BE49-F238E27FC236}">
                  <a16:creationId xmlns:a16="http://schemas.microsoft.com/office/drawing/2014/main" id="{C9842A54-4C6C-4686-BA83-4A83B143CEF8}"/>
                </a:ext>
              </a:extLst>
            </p:cNvPr>
            <p:cNvSpPr>
              <a:spLocks noChangeArrowheads="1"/>
            </p:cNvSpPr>
            <p:nvPr/>
          </p:nvSpPr>
          <p:spPr bwMode="auto">
            <a:xfrm>
              <a:off x="3061" y="1616"/>
              <a:ext cx="862" cy="862"/>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14">
              <a:extLst>
                <a:ext uri="{FF2B5EF4-FFF2-40B4-BE49-F238E27FC236}">
                  <a16:creationId xmlns:a16="http://schemas.microsoft.com/office/drawing/2014/main" id="{FFEE9D1B-43C6-4AEE-8876-79D89A038237}"/>
                </a:ext>
              </a:extLst>
            </p:cNvPr>
            <p:cNvSpPr>
              <a:spLocks noChangeArrowheads="1"/>
            </p:cNvSpPr>
            <p:nvPr/>
          </p:nvSpPr>
          <p:spPr bwMode="auto">
            <a:xfrm>
              <a:off x="3198" y="1752"/>
              <a:ext cx="576" cy="576"/>
            </a:xfrm>
            <a:prstGeom prst="plus">
              <a:avLst>
                <a:gd name="adj" fmla="val 3698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 name="Text Box 15">
            <a:extLst>
              <a:ext uri="{FF2B5EF4-FFF2-40B4-BE49-F238E27FC236}">
                <a16:creationId xmlns:a16="http://schemas.microsoft.com/office/drawing/2014/main" id="{47606BB6-31C1-4B6F-B21A-F8009DB5F2FB}"/>
              </a:ext>
            </a:extLst>
          </p:cNvPr>
          <p:cNvSpPr txBox="1">
            <a:spLocks noChangeArrowheads="1"/>
          </p:cNvSpPr>
          <p:nvPr/>
        </p:nvSpPr>
        <p:spPr bwMode="auto">
          <a:xfrm>
            <a:off x="5652812" y="3093558"/>
            <a:ext cx="46085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a:latin typeface="Arial" charset="0"/>
              </a:rPr>
              <a:t>Green/White = Safety Information</a:t>
            </a:r>
            <a:endParaRPr lang="en-US" altLang="en-US">
              <a:latin typeface="Arial" charset="0"/>
            </a:endParaRPr>
          </a:p>
        </p:txBody>
      </p:sp>
      <p:sp>
        <p:nvSpPr>
          <p:cNvPr id="23" name="Text Box 16">
            <a:extLst>
              <a:ext uri="{FF2B5EF4-FFF2-40B4-BE49-F238E27FC236}">
                <a16:creationId xmlns:a16="http://schemas.microsoft.com/office/drawing/2014/main" id="{EC8F68BC-76AA-4D9A-B532-80CB43FC8231}"/>
              </a:ext>
            </a:extLst>
          </p:cNvPr>
          <p:cNvSpPr txBox="1">
            <a:spLocks noChangeArrowheads="1"/>
          </p:cNvSpPr>
          <p:nvPr/>
        </p:nvSpPr>
        <p:spPr bwMode="auto">
          <a:xfrm>
            <a:off x="5436912" y="5578475"/>
            <a:ext cx="543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a:latin typeface="Arial" charset="0"/>
              </a:rPr>
              <a:t>Yellow/Black = Health &amp; Safety Hazard Warning</a:t>
            </a:r>
            <a:endParaRPr lang="en-US" altLang="en-US">
              <a:latin typeface="Arial" charset="0"/>
            </a:endParaRPr>
          </a:p>
        </p:txBody>
      </p:sp>
      <p:sp>
        <p:nvSpPr>
          <p:cNvPr id="24" name="Rectangle 8">
            <a:extLst>
              <a:ext uri="{FF2B5EF4-FFF2-40B4-BE49-F238E27FC236}">
                <a16:creationId xmlns:a16="http://schemas.microsoft.com/office/drawing/2014/main" id="{F4869D22-53AA-484A-8093-BFC250A919B2}"/>
              </a:ext>
            </a:extLst>
          </p:cNvPr>
          <p:cNvSpPr>
            <a:spLocks noChangeArrowheads="1"/>
          </p:cNvSpPr>
          <p:nvPr/>
        </p:nvSpPr>
        <p:spPr bwMode="auto">
          <a:xfrm>
            <a:off x="0" y="883623"/>
            <a:ext cx="12191999"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r>
              <a:rPr lang="en-GB" altLang="en-GB" sz="2800" b="1" dirty="0">
                <a:effectLst>
                  <a:outerShdw blurRad="38100" dist="38100" dir="2700000" algn="tl">
                    <a:srgbClr val="C0C0C0"/>
                  </a:outerShdw>
                </a:effectLst>
              </a:rPr>
              <a:t>Safety Signs</a:t>
            </a:r>
            <a:endParaRPr lang="en-US" altLang="en-GB" sz="2800" b="1" dirty="0"/>
          </a:p>
        </p:txBody>
      </p:sp>
    </p:spTree>
    <p:extLst>
      <p:ext uri="{BB962C8B-B14F-4D97-AF65-F5344CB8AC3E}">
        <p14:creationId xmlns:p14="http://schemas.microsoft.com/office/powerpoint/2010/main" val="265391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12600" y="1845384"/>
            <a:ext cx="1943100" cy="19431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3"/>
          <p:cNvGrpSpPr>
            <a:grpSpLocks/>
          </p:cNvGrpSpPr>
          <p:nvPr/>
        </p:nvGrpSpPr>
        <p:grpSpPr bwMode="auto">
          <a:xfrm>
            <a:off x="312600" y="4185746"/>
            <a:ext cx="1943100" cy="1943100"/>
            <a:chOff x="295" y="2614"/>
            <a:chExt cx="1224" cy="1224"/>
          </a:xfrm>
        </p:grpSpPr>
        <p:pic>
          <p:nvPicPr>
            <p:cNvPr id="4" name="Picture 4" descr="MCj029106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 y="2931"/>
              <a:ext cx="771" cy="62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p:cNvSpPr>
              <a:spLocks noChangeArrowheads="1"/>
            </p:cNvSpPr>
            <p:nvPr/>
          </p:nvSpPr>
          <p:spPr bwMode="auto">
            <a:xfrm>
              <a:off x="295" y="2614"/>
              <a:ext cx="1224" cy="1224"/>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Rectangle 6"/>
          <p:cNvSpPr>
            <a:spLocks noChangeArrowheads="1"/>
          </p:cNvSpPr>
          <p:nvPr/>
        </p:nvSpPr>
        <p:spPr bwMode="auto">
          <a:xfrm>
            <a:off x="2963862" y="2078270"/>
            <a:ext cx="92281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en-US" sz="2800" b="1" dirty="0">
                <a:latin typeface="Calibri" panose="020F0502020204030204" pitchFamily="34" charset="0"/>
                <a:cs typeface="Calibri" panose="020F0502020204030204" pitchFamily="34" charset="0"/>
              </a:rPr>
              <a:t>Any Red and White sign with a line through means:</a:t>
            </a:r>
          </a:p>
          <a:p>
            <a:pPr eaLnBrk="0" hangingPunct="0"/>
            <a:endParaRPr lang="en-GB" altLang="en-US" sz="2800" b="1" dirty="0">
              <a:latin typeface="Calibri" panose="020F0502020204030204" pitchFamily="34" charset="0"/>
              <a:cs typeface="Calibri" panose="020F0502020204030204" pitchFamily="34" charset="0"/>
            </a:endParaRPr>
          </a:p>
          <a:p>
            <a:pPr eaLnBrk="0" hangingPunct="0"/>
            <a:r>
              <a:rPr lang="en-GB" altLang="en-US" sz="2800" b="1" dirty="0">
                <a:latin typeface="Calibri" panose="020F0502020204030204" pitchFamily="34" charset="0"/>
                <a:cs typeface="Calibri" panose="020F0502020204030204" pitchFamily="34" charset="0"/>
              </a:rPr>
              <a:t> “ Not Allowed or Must Not”</a:t>
            </a:r>
            <a:endParaRPr lang="en-GB" altLang="en-US" sz="2800" b="1" dirty="0">
              <a:latin typeface="Arial Black" pitchFamily="34" charset="0"/>
            </a:endParaRPr>
          </a:p>
        </p:txBody>
      </p:sp>
      <p:sp>
        <p:nvSpPr>
          <p:cNvPr id="7" name="Rectangle 7"/>
          <p:cNvSpPr>
            <a:spLocks noChangeArrowheads="1"/>
          </p:cNvSpPr>
          <p:nvPr/>
        </p:nvSpPr>
        <p:spPr bwMode="auto">
          <a:xfrm>
            <a:off x="2963862" y="4895686"/>
            <a:ext cx="9228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800" dirty="0">
                <a:latin typeface="Arial Black" pitchFamily="34" charset="0"/>
              </a:rPr>
              <a:t>NO SMOKING</a:t>
            </a:r>
            <a:endParaRPr lang="en-US" altLang="en-US" sz="2000" dirty="0">
              <a:latin typeface="Arial" charset="0"/>
            </a:endParaRPr>
          </a:p>
        </p:txBody>
      </p:sp>
      <p:sp>
        <p:nvSpPr>
          <p:cNvPr id="10" name="TextBox 9">
            <a:extLst>
              <a:ext uri="{FF2B5EF4-FFF2-40B4-BE49-F238E27FC236}">
                <a16:creationId xmlns:a16="http://schemas.microsoft.com/office/drawing/2014/main" id="{9603426F-07C9-4552-B92F-EE78A3C5B779}"/>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11" name="TextBox 10">
            <a:extLst>
              <a:ext uri="{FF2B5EF4-FFF2-40B4-BE49-F238E27FC236}">
                <a16:creationId xmlns:a16="http://schemas.microsoft.com/office/drawing/2014/main" id="{4B491707-A4EE-4C35-8AB7-3D1D8BD6156C}"/>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2" name="Rectangle 8">
            <a:extLst>
              <a:ext uri="{FF2B5EF4-FFF2-40B4-BE49-F238E27FC236}">
                <a16:creationId xmlns:a16="http://schemas.microsoft.com/office/drawing/2014/main" id="{F4B5F921-D0E2-4C99-ABA0-15639EDA88AC}"/>
              </a:ext>
            </a:extLst>
          </p:cNvPr>
          <p:cNvSpPr>
            <a:spLocks noChangeArrowheads="1"/>
          </p:cNvSpPr>
          <p:nvPr/>
        </p:nvSpPr>
        <p:spPr bwMode="auto">
          <a:xfrm>
            <a:off x="0" y="883623"/>
            <a:ext cx="12191999"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r>
              <a:rPr lang="en-GB" altLang="en-GB" sz="2800" b="1" dirty="0">
                <a:effectLst>
                  <a:outerShdw blurRad="38100" dist="38100" dir="2700000" algn="tl">
                    <a:srgbClr val="C0C0C0"/>
                  </a:outerShdw>
                </a:effectLst>
              </a:rPr>
              <a:t>Safety Signs</a:t>
            </a:r>
            <a:endParaRPr lang="en-US" altLang="en-GB" sz="2800" b="1" dirty="0"/>
          </a:p>
        </p:txBody>
      </p:sp>
      <p:sp>
        <p:nvSpPr>
          <p:cNvPr id="14" name="Slide Number Placeholder 8">
            <a:extLst>
              <a:ext uri="{FF2B5EF4-FFF2-40B4-BE49-F238E27FC236}">
                <a16:creationId xmlns:a16="http://schemas.microsoft.com/office/drawing/2014/main" id="{94D0A0A3-6489-4D5D-B0F6-8F6EC08ED780}"/>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36</a:t>
            </a:fld>
            <a:endParaRPr lang="en-US" dirty="0">
              <a:solidFill>
                <a:schemeClr val="bg1"/>
              </a:solidFill>
            </a:endParaRPr>
          </a:p>
        </p:txBody>
      </p:sp>
    </p:spTree>
    <p:extLst>
      <p:ext uri="{BB962C8B-B14F-4D97-AF65-F5344CB8AC3E}">
        <p14:creationId xmlns:p14="http://schemas.microsoft.com/office/powerpoint/2010/main" val="4196808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p:cNvGrpSpPr>
            <a:grpSpLocks/>
          </p:cNvGrpSpPr>
          <p:nvPr/>
        </p:nvGrpSpPr>
        <p:grpSpPr bwMode="auto">
          <a:xfrm>
            <a:off x="379412" y="1805377"/>
            <a:ext cx="1900238" cy="1649412"/>
            <a:chOff x="589" y="1092"/>
            <a:chExt cx="1197" cy="1039"/>
          </a:xfrm>
        </p:grpSpPr>
        <p:sp>
          <p:nvSpPr>
            <p:cNvPr id="15" name="Freeform 5"/>
            <p:cNvSpPr>
              <a:spLocks/>
            </p:cNvSpPr>
            <p:nvPr/>
          </p:nvSpPr>
          <p:spPr bwMode="auto">
            <a:xfrm>
              <a:off x="635" y="1148"/>
              <a:ext cx="1104" cy="937"/>
            </a:xfrm>
            <a:custGeom>
              <a:avLst/>
              <a:gdLst>
                <a:gd name="T0" fmla="*/ 5594 w 11306"/>
                <a:gd name="T1" fmla="*/ 0 h 9618"/>
                <a:gd name="T2" fmla="*/ 11306 w 11306"/>
                <a:gd name="T3" fmla="*/ 9618 h 9618"/>
                <a:gd name="T4" fmla="*/ 0 w 11306"/>
                <a:gd name="T5" fmla="*/ 9616 h 9618"/>
                <a:gd name="T6" fmla="*/ 5594 w 11306"/>
                <a:gd name="T7" fmla="*/ 0 h 9618"/>
              </a:gdLst>
              <a:ahLst/>
              <a:cxnLst>
                <a:cxn ang="0">
                  <a:pos x="T0" y="T1"/>
                </a:cxn>
                <a:cxn ang="0">
                  <a:pos x="T2" y="T3"/>
                </a:cxn>
                <a:cxn ang="0">
                  <a:pos x="T4" y="T5"/>
                </a:cxn>
                <a:cxn ang="0">
                  <a:pos x="T6" y="T7"/>
                </a:cxn>
              </a:cxnLst>
              <a:rect l="0" t="0" r="r" b="b"/>
              <a:pathLst>
                <a:path w="11306" h="9618">
                  <a:moveTo>
                    <a:pt x="5594" y="0"/>
                  </a:moveTo>
                  <a:lnTo>
                    <a:pt x="11306" y="9618"/>
                  </a:lnTo>
                  <a:lnTo>
                    <a:pt x="0" y="9616"/>
                  </a:lnTo>
                  <a:lnTo>
                    <a:pt x="559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
            <p:cNvSpPr>
              <a:spLocks noEditPoints="1"/>
            </p:cNvSpPr>
            <p:nvPr/>
          </p:nvSpPr>
          <p:spPr bwMode="auto">
            <a:xfrm>
              <a:off x="589" y="1092"/>
              <a:ext cx="1197" cy="1039"/>
            </a:xfrm>
            <a:custGeom>
              <a:avLst/>
              <a:gdLst>
                <a:gd name="T0" fmla="*/ 11218 w 12248"/>
                <a:gd name="T1" fmla="*/ 9888 h 10669"/>
                <a:gd name="T2" fmla="*/ 969 w 12248"/>
                <a:gd name="T3" fmla="*/ 9895 h 10669"/>
                <a:gd name="T4" fmla="*/ 494 w 12248"/>
                <a:gd name="T5" fmla="*/ 10669 h 10669"/>
                <a:gd name="T6" fmla="*/ 400 w 12248"/>
                <a:gd name="T7" fmla="*/ 10650 h 10669"/>
                <a:gd name="T8" fmla="*/ 308 w 12248"/>
                <a:gd name="T9" fmla="*/ 10613 h 10669"/>
                <a:gd name="T10" fmla="*/ 220 w 12248"/>
                <a:gd name="T11" fmla="*/ 10557 h 10669"/>
                <a:gd name="T12" fmla="*/ 142 w 12248"/>
                <a:gd name="T13" fmla="*/ 10488 h 10669"/>
                <a:gd name="T14" fmla="*/ 77 w 12248"/>
                <a:gd name="T15" fmla="*/ 10408 h 10669"/>
                <a:gd name="T16" fmla="*/ 30 w 12248"/>
                <a:gd name="T17" fmla="*/ 10321 h 10669"/>
                <a:gd name="T18" fmla="*/ 3 w 12248"/>
                <a:gd name="T19" fmla="*/ 10232 h 10669"/>
                <a:gd name="T20" fmla="*/ 2 w 12248"/>
                <a:gd name="T21" fmla="*/ 10156 h 10669"/>
                <a:gd name="T22" fmla="*/ 12 w 12248"/>
                <a:gd name="T23" fmla="*/ 10093 h 10669"/>
                <a:gd name="T24" fmla="*/ 30 w 12248"/>
                <a:gd name="T25" fmla="*/ 10033 h 10669"/>
                <a:gd name="T26" fmla="*/ 55 w 12248"/>
                <a:gd name="T27" fmla="*/ 9981 h 10669"/>
                <a:gd name="T28" fmla="*/ 5651 w 12248"/>
                <a:gd name="T29" fmla="*/ 244 h 10669"/>
                <a:gd name="T30" fmla="*/ 5676 w 12248"/>
                <a:gd name="T31" fmla="*/ 193 h 10669"/>
                <a:gd name="T32" fmla="*/ 5711 w 12248"/>
                <a:gd name="T33" fmla="*/ 149 h 10669"/>
                <a:gd name="T34" fmla="*/ 5753 w 12248"/>
                <a:gd name="T35" fmla="*/ 108 h 10669"/>
                <a:gd name="T36" fmla="*/ 5802 w 12248"/>
                <a:gd name="T37" fmla="*/ 72 h 10669"/>
                <a:gd name="T38" fmla="*/ 5857 w 12248"/>
                <a:gd name="T39" fmla="*/ 42 h 10669"/>
                <a:gd name="T40" fmla="*/ 5915 w 12248"/>
                <a:gd name="T41" fmla="*/ 20 h 10669"/>
                <a:gd name="T42" fmla="*/ 5978 w 12248"/>
                <a:gd name="T43" fmla="*/ 6 h 10669"/>
                <a:gd name="T44" fmla="*/ 6040 w 12248"/>
                <a:gd name="T45" fmla="*/ 0 h 10669"/>
                <a:gd name="T46" fmla="*/ 6092 w 12248"/>
                <a:gd name="T47" fmla="*/ 4 h 10669"/>
                <a:gd name="T48" fmla="*/ 6144 w 12248"/>
                <a:gd name="T49" fmla="*/ 14 h 10669"/>
                <a:gd name="T50" fmla="*/ 6194 w 12248"/>
                <a:gd name="T51" fmla="*/ 31 h 10669"/>
                <a:gd name="T52" fmla="*/ 6244 w 12248"/>
                <a:gd name="T53" fmla="*/ 54 h 10669"/>
                <a:gd name="T54" fmla="*/ 6291 w 12248"/>
                <a:gd name="T55" fmla="*/ 81 h 10669"/>
                <a:gd name="T56" fmla="*/ 6334 w 12248"/>
                <a:gd name="T57" fmla="*/ 116 h 10669"/>
                <a:gd name="T58" fmla="*/ 6374 w 12248"/>
                <a:gd name="T59" fmla="*/ 154 h 10669"/>
                <a:gd name="T60" fmla="*/ 6411 w 12248"/>
                <a:gd name="T61" fmla="*/ 198 h 10669"/>
                <a:gd name="T62" fmla="*/ 12212 w 12248"/>
                <a:gd name="T63" fmla="*/ 10046 h 10669"/>
                <a:gd name="T64" fmla="*/ 12225 w 12248"/>
                <a:gd name="T65" fmla="*/ 10092 h 10669"/>
                <a:gd name="T66" fmla="*/ 12237 w 12248"/>
                <a:gd name="T67" fmla="*/ 10142 h 10669"/>
                <a:gd name="T68" fmla="*/ 12246 w 12248"/>
                <a:gd name="T69" fmla="*/ 10189 h 10669"/>
                <a:gd name="T70" fmla="*/ 12246 w 12248"/>
                <a:gd name="T71" fmla="*/ 10252 h 10669"/>
                <a:gd name="T72" fmla="*/ 12229 w 12248"/>
                <a:gd name="T73" fmla="*/ 10336 h 10669"/>
                <a:gd name="T74" fmla="*/ 12196 w 12248"/>
                <a:gd name="T75" fmla="*/ 10416 h 10669"/>
                <a:gd name="T76" fmla="*/ 12151 w 12248"/>
                <a:gd name="T77" fmla="*/ 10485 h 10669"/>
                <a:gd name="T78" fmla="*/ 12092 w 12248"/>
                <a:gd name="T79" fmla="*/ 10545 h 10669"/>
                <a:gd name="T80" fmla="*/ 12025 w 12248"/>
                <a:gd name="T81" fmla="*/ 10594 h 10669"/>
                <a:gd name="T82" fmla="*/ 11948 w 12248"/>
                <a:gd name="T83" fmla="*/ 10630 h 10669"/>
                <a:gd name="T84" fmla="*/ 11866 w 12248"/>
                <a:gd name="T85" fmla="*/ 10649 h 10669"/>
                <a:gd name="T86" fmla="*/ 538 w 12248"/>
                <a:gd name="T87" fmla="*/ 10669 h 10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48" h="10669">
                  <a:moveTo>
                    <a:pt x="969" y="9895"/>
                  </a:moveTo>
                  <a:lnTo>
                    <a:pt x="11218" y="9888"/>
                  </a:lnTo>
                  <a:lnTo>
                    <a:pt x="6047" y="1071"/>
                  </a:lnTo>
                  <a:lnTo>
                    <a:pt x="969" y="9895"/>
                  </a:lnTo>
                  <a:close/>
                  <a:moveTo>
                    <a:pt x="538" y="10669"/>
                  </a:moveTo>
                  <a:lnTo>
                    <a:pt x="494" y="10669"/>
                  </a:lnTo>
                  <a:lnTo>
                    <a:pt x="447" y="10663"/>
                  </a:lnTo>
                  <a:lnTo>
                    <a:pt x="400" y="10650"/>
                  </a:lnTo>
                  <a:lnTo>
                    <a:pt x="354" y="10635"/>
                  </a:lnTo>
                  <a:lnTo>
                    <a:pt x="308" y="10613"/>
                  </a:lnTo>
                  <a:lnTo>
                    <a:pt x="263" y="10586"/>
                  </a:lnTo>
                  <a:lnTo>
                    <a:pt x="220" y="10557"/>
                  </a:lnTo>
                  <a:lnTo>
                    <a:pt x="181" y="10524"/>
                  </a:lnTo>
                  <a:lnTo>
                    <a:pt x="142" y="10488"/>
                  </a:lnTo>
                  <a:lnTo>
                    <a:pt x="107" y="10450"/>
                  </a:lnTo>
                  <a:lnTo>
                    <a:pt x="77" y="10408"/>
                  </a:lnTo>
                  <a:lnTo>
                    <a:pt x="50" y="10367"/>
                  </a:lnTo>
                  <a:lnTo>
                    <a:pt x="30" y="10321"/>
                  </a:lnTo>
                  <a:lnTo>
                    <a:pt x="14" y="10277"/>
                  </a:lnTo>
                  <a:lnTo>
                    <a:pt x="3" y="10232"/>
                  </a:lnTo>
                  <a:lnTo>
                    <a:pt x="0" y="10186"/>
                  </a:lnTo>
                  <a:lnTo>
                    <a:pt x="2" y="10156"/>
                  </a:lnTo>
                  <a:lnTo>
                    <a:pt x="6" y="10125"/>
                  </a:lnTo>
                  <a:lnTo>
                    <a:pt x="12" y="10093"/>
                  </a:lnTo>
                  <a:lnTo>
                    <a:pt x="22" y="10064"/>
                  </a:lnTo>
                  <a:lnTo>
                    <a:pt x="30" y="10033"/>
                  </a:lnTo>
                  <a:lnTo>
                    <a:pt x="42" y="10005"/>
                  </a:lnTo>
                  <a:lnTo>
                    <a:pt x="55" y="9981"/>
                  </a:lnTo>
                  <a:lnTo>
                    <a:pt x="71" y="9959"/>
                  </a:lnTo>
                  <a:lnTo>
                    <a:pt x="5651" y="244"/>
                  </a:lnTo>
                  <a:lnTo>
                    <a:pt x="5662" y="218"/>
                  </a:lnTo>
                  <a:lnTo>
                    <a:pt x="5676" y="193"/>
                  </a:lnTo>
                  <a:lnTo>
                    <a:pt x="5692" y="171"/>
                  </a:lnTo>
                  <a:lnTo>
                    <a:pt x="5711" y="149"/>
                  </a:lnTo>
                  <a:lnTo>
                    <a:pt x="5730" y="127"/>
                  </a:lnTo>
                  <a:lnTo>
                    <a:pt x="5753" y="108"/>
                  </a:lnTo>
                  <a:lnTo>
                    <a:pt x="5777" y="88"/>
                  </a:lnTo>
                  <a:lnTo>
                    <a:pt x="5802" y="72"/>
                  </a:lnTo>
                  <a:lnTo>
                    <a:pt x="5829" y="56"/>
                  </a:lnTo>
                  <a:lnTo>
                    <a:pt x="5857" y="42"/>
                  </a:lnTo>
                  <a:lnTo>
                    <a:pt x="5886" y="30"/>
                  </a:lnTo>
                  <a:lnTo>
                    <a:pt x="5915" y="20"/>
                  </a:lnTo>
                  <a:lnTo>
                    <a:pt x="5947" y="11"/>
                  </a:lnTo>
                  <a:lnTo>
                    <a:pt x="5978" y="6"/>
                  </a:lnTo>
                  <a:lnTo>
                    <a:pt x="6009" y="2"/>
                  </a:lnTo>
                  <a:lnTo>
                    <a:pt x="6040" y="0"/>
                  </a:lnTo>
                  <a:lnTo>
                    <a:pt x="6066" y="2"/>
                  </a:lnTo>
                  <a:lnTo>
                    <a:pt x="6092" y="4"/>
                  </a:lnTo>
                  <a:lnTo>
                    <a:pt x="6118" y="9"/>
                  </a:lnTo>
                  <a:lnTo>
                    <a:pt x="6144" y="14"/>
                  </a:lnTo>
                  <a:lnTo>
                    <a:pt x="6170" y="21"/>
                  </a:lnTo>
                  <a:lnTo>
                    <a:pt x="6194" y="31"/>
                  </a:lnTo>
                  <a:lnTo>
                    <a:pt x="6221" y="42"/>
                  </a:lnTo>
                  <a:lnTo>
                    <a:pt x="6244" y="54"/>
                  </a:lnTo>
                  <a:lnTo>
                    <a:pt x="6268" y="67"/>
                  </a:lnTo>
                  <a:lnTo>
                    <a:pt x="6291" y="81"/>
                  </a:lnTo>
                  <a:lnTo>
                    <a:pt x="6314" y="99"/>
                  </a:lnTo>
                  <a:lnTo>
                    <a:pt x="6334" y="116"/>
                  </a:lnTo>
                  <a:lnTo>
                    <a:pt x="6355" y="133"/>
                  </a:lnTo>
                  <a:lnTo>
                    <a:pt x="6374" y="154"/>
                  </a:lnTo>
                  <a:lnTo>
                    <a:pt x="6394" y="175"/>
                  </a:lnTo>
                  <a:lnTo>
                    <a:pt x="6411" y="198"/>
                  </a:lnTo>
                  <a:lnTo>
                    <a:pt x="12206" y="10024"/>
                  </a:lnTo>
                  <a:lnTo>
                    <a:pt x="12212" y="10046"/>
                  </a:lnTo>
                  <a:lnTo>
                    <a:pt x="12218" y="10068"/>
                  </a:lnTo>
                  <a:lnTo>
                    <a:pt x="12225" y="10092"/>
                  </a:lnTo>
                  <a:lnTo>
                    <a:pt x="12232" y="10116"/>
                  </a:lnTo>
                  <a:lnTo>
                    <a:pt x="12237" y="10142"/>
                  </a:lnTo>
                  <a:lnTo>
                    <a:pt x="12242" y="10166"/>
                  </a:lnTo>
                  <a:lnTo>
                    <a:pt x="12246" y="10189"/>
                  </a:lnTo>
                  <a:lnTo>
                    <a:pt x="12248" y="10209"/>
                  </a:lnTo>
                  <a:lnTo>
                    <a:pt x="12246" y="10252"/>
                  </a:lnTo>
                  <a:lnTo>
                    <a:pt x="12239" y="10296"/>
                  </a:lnTo>
                  <a:lnTo>
                    <a:pt x="12229" y="10336"/>
                  </a:lnTo>
                  <a:lnTo>
                    <a:pt x="12215" y="10377"/>
                  </a:lnTo>
                  <a:lnTo>
                    <a:pt x="12196" y="10416"/>
                  </a:lnTo>
                  <a:lnTo>
                    <a:pt x="12176" y="10452"/>
                  </a:lnTo>
                  <a:lnTo>
                    <a:pt x="12151" y="10485"/>
                  </a:lnTo>
                  <a:lnTo>
                    <a:pt x="12124" y="10515"/>
                  </a:lnTo>
                  <a:lnTo>
                    <a:pt x="12092" y="10545"/>
                  </a:lnTo>
                  <a:lnTo>
                    <a:pt x="12059" y="10570"/>
                  </a:lnTo>
                  <a:lnTo>
                    <a:pt x="12025" y="10594"/>
                  </a:lnTo>
                  <a:lnTo>
                    <a:pt x="11987" y="10614"/>
                  </a:lnTo>
                  <a:lnTo>
                    <a:pt x="11948" y="10630"/>
                  </a:lnTo>
                  <a:lnTo>
                    <a:pt x="11907" y="10642"/>
                  </a:lnTo>
                  <a:lnTo>
                    <a:pt x="11866" y="10649"/>
                  </a:lnTo>
                  <a:lnTo>
                    <a:pt x="11822" y="10652"/>
                  </a:lnTo>
                  <a:lnTo>
                    <a:pt x="538" y="106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Rectangle 7"/>
            <p:cNvSpPr>
              <a:spLocks noChangeArrowheads="1"/>
            </p:cNvSpPr>
            <p:nvPr/>
          </p:nvSpPr>
          <p:spPr bwMode="auto">
            <a:xfrm>
              <a:off x="1027" y="1990"/>
              <a:ext cx="311"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Freeform 8"/>
            <p:cNvSpPr>
              <a:spLocks/>
            </p:cNvSpPr>
            <p:nvPr/>
          </p:nvSpPr>
          <p:spPr bwMode="auto">
            <a:xfrm>
              <a:off x="930" y="1434"/>
              <a:ext cx="505" cy="538"/>
            </a:xfrm>
            <a:custGeom>
              <a:avLst/>
              <a:gdLst>
                <a:gd name="T0" fmla="*/ 1588 w 5173"/>
                <a:gd name="T1" fmla="*/ 4966 h 5518"/>
                <a:gd name="T2" fmla="*/ 1473 w 5173"/>
                <a:gd name="T3" fmla="*/ 4531 h 5518"/>
                <a:gd name="T4" fmla="*/ 1435 w 5173"/>
                <a:gd name="T5" fmla="*/ 4089 h 5518"/>
                <a:gd name="T6" fmla="*/ 1489 w 5173"/>
                <a:gd name="T7" fmla="*/ 3731 h 5518"/>
                <a:gd name="T8" fmla="*/ 1923 w 5173"/>
                <a:gd name="T9" fmla="*/ 4160 h 5518"/>
                <a:gd name="T10" fmla="*/ 1977 w 5173"/>
                <a:gd name="T11" fmla="*/ 4026 h 5518"/>
                <a:gd name="T12" fmla="*/ 1879 w 5173"/>
                <a:gd name="T13" fmla="*/ 3597 h 5518"/>
                <a:gd name="T14" fmla="*/ 1921 w 5173"/>
                <a:gd name="T15" fmla="*/ 3160 h 5518"/>
                <a:gd name="T16" fmla="*/ 2195 w 5173"/>
                <a:gd name="T17" fmla="*/ 3309 h 5518"/>
                <a:gd name="T18" fmla="*/ 2368 w 5173"/>
                <a:gd name="T19" fmla="*/ 3316 h 5518"/>
                <a:gd name="T20" fmla="*/ 2527 w 5173"/>
                <a:gd name="T21" fmla="*/ 2944 h 5518"/>
                <a:gd name="T22" fmla="*/ 2648 w 5173"/>
                <a:gd name="T23" fmla="*/ 3354 h 5518"/>
                <a:gd name="T24" fmla="*/ 2833 w 5173"/>
                <a:gd name="T25" fmla="*/ 3426 h 5518"/>
                <a:gd name="T26" fmla="*/ 3080 w 5173"/>
                <a:gd name="T27" fmla="*/ 3278 h 5518"/>
                <a:gd name="T28" fmla="*/ 3031 w 5173"/>
                <a:gd name="T29" fmla="*/ 3837 h 5518"/>
                <a:gd name="T30" fmla="*/ 3086 w 5173"/>
                <a:gd name="T31" fmla="*/ 4018 h 5518"/>
                <a:gd name="T32" fmla="*/ 3375 w 5173"/>
                <a:gd name="T33" fmla="*/ 3717 h 5518"/>
                <a:gd name="T34" fmla="*/ 3478 w 5173"/>
                <a:gd name="T35" fmla="*/ 4085 h 5518"/>
                <a:gd name="T36" fmla="*/ 3563 w 5173"/>
                <a:gd name="T37" fmla="*/ 4741 h 5518"/>
                <a:gd name="T38" fmla="*/ 3223 w 5173"/>
                <a:gd name="T39" fmla="*/ 5167 h 5518"/>
                <a:gd name="T40" fmla="*/ 2806 w 5173"/>
                <a:gd name="T41" fmla="*/ 5444 h 5518"/>
                <a:gd name="T42" fmla="*/ 3223 w 5173"/>
                <a:gd name="T43" fmla="*/ 5483 h 5518"/>
                <a:gd name="T44" fmla="*/ 3779 w 5173"/>
                <a:gd name="T45" fmla="*/ 5320 h 5518"/>
                <a:gd name="T46" fmla="*/ 4189 w 5173"/>
                <a:gd name="T47" fmla="*/ 5023 h 5518"/>
                <a:gd name="T48" fmla="*/ 4539 w 5173"/>
                <a:gd name="T49" fmla="*/ 4498 h 5518"/>
                <a:gd name="T50" fmla="*/ 4661 w 5173"/>
                <a:gd name="T51" fmla="*/ 3959 h 5518"/>
                <a:gd name="T52" fmla="*/ 4844 w 5173"/>
                <a:gd name="T53" fmla="*/ 3583 h 5518"/>
                <a:gd name="T54" fmla="*/ 5140 w 5173"/>
                <a:gd name="T55" fmla="*/ 3212 h 5518"/>
                <a:gd name="T56" fmla="*/ 4646 w 5173"/>
                <a:gd name="T57" fmla="*/ 3295 h 5518"/>
                <a:gd name="T58" fmla="*/ 4194 w 5173"/>
                <a:gd name="T59" fmla="*/ 3434 h 5518"/>
                <a:gd name="T60" fmla="*/ 4328 w 5173"/>
                <a:gd name="T61" fmla="*/ 2936 h 5518"/>
                <a:gd name="T62" fmla="*/ 4336 w 5173"/>
                <a:gd name="T63" fmla="*/ 2461 h 5518"/>
                <a:gd name="T64" fmla="*/ 4163 w 5173"/>
                <a:gd name="T65" fmla="*/ 2200 h 5518"/>
                <a:gd name="T66" fmla="*/ 3938 w 5173"/>
                <a:gd name="T67" fmla="*/ 2641 h 5518"/>
                <a:gd name="T68" fmla="*/ 3626 w 5173"/>
                <a:gd name="T69" fmla="*/ 2458 h 5518"/>
                <a:gd name="T70" fmla="*/ 3574 w 5173"/>
                <a:gd name="T71" fmla="*/ 1996 h 5518"/>
                <a:gd name="T72" fmla="*/ 3514 w 5173"/>
                <a:gd name="T73" fmla="*/ 1576 h 5518"/>
                <a:gd name="T74" fmla="*/ 3443 w 5173"/>
                <a:gd name="T75" fmla="*/ 1371 h 5518"/>
                <a:gd name="T76" fmla="*/ 3306 w 5173"/>
                <a:gd name="T77" fmla="*/ 1889 h 5518"/>
                <a:gd name="T78" fmla="*/ 2958 w 5173"/>
                <a:gd name="T79" fmla="*/ 2078 h 5518"/>
                <a:gd name="T80" fmla="*/ 2880 w 5173"/>
                <a:gd name="T81" fmla="*/ 1666 h 5518"/>
                <a:gd name="T82" fmla="*/ 2700 w 5173"/>
                <a:gd name="T83" fmla="*/ 1122 h 5518"/>
                <a:gd name="T84" fmla="*/ 2532 w 5173"/>
                <a:gd name="T85" fmla="*/ 650 h 5518"/>
                <a:gd name="T86" fmla="*/ 2420 w 5173"/>
                <a:gd name="T87" fmla="*/ 154 h 5518"/>
                <a:gd name="T88" fmla="*/ 2118 w 5173"/>
                <a:gd name="T89" fmla="*/ 726 h 5518"/>
                <a:gd name="T90" fmla="*/ 1981 w 5173"/>
                <a:gd name="T91" fmla="*/ 1351 h 5518"/>
                <a:gd name="T92" fmla="*/ 1948 w 5173"/>
                <a:gd name="T93" fmla="*/ 1732 h 5518"/>
                <a:gd name="T94" fmla="*/ 1580 w 5173"/>
                <a:gd name="T95" fmla="*/ 1464 h 5518"/>
                <a:gd name="T96" fmla="*/ 1122 w 5173"/>
                <a:gd name="T97" fmla="*/ 1236 h 5518"/>
                <a:gd name="T98" fmla="*/ 1360 w 5173"/>
                <a:gd name="T99" fmla="*/ 1752 h 5518"/>
                <a:gd name="T100" fmla="*/ 1421 w 5173"/>
                <a:gd name="T101" fmla="*/ 2210 h 5518"/>
                <a:gd name="T102" fmla="*/ 1061 w 5173"/>
                <a:gd name="T103" fmla="*/ 2374 h 5518"/>
                <a:gd name="T104" fmla="*/ 804 w 5173"/>
                <a:gd name="T105" fmla="*/ 2491 h 5518"/>
                <a:gd name="T106" fmla="*/ 902 w 5173"/>
                <a:gd name="T107" fmla="*/ 3136 h 5518"/>
                <a:gd name="T108" fmla="*/ 225 w 5173"/>
                <a:gd name="T109" fmla="*/ 2965 h 5518"/>
                <a:gd name="T110" fmla="*/ 340 w 5173"/>
                <a:gd name="T111" fmla="*/ 3385 h 5518"/>
                <a:gd name="T112" fmla="*/ 475 w 5173"/>
                <a:gd name="T113" fmla="*/ 3923 h 5518"/>
                <a:gd name="T114" fmla="*/ 667 w 5173"/>
                <a:gd name="T115" fmla="*/ 4644 h 5518"/>
                <a:gd name="T116" fmla="*/ 1061 w 5173"/>
                <a:gd name="T117" fmla="*/ 5140 h 5518"/>
                <a:gd name="T118" fmla="*/ 1498 w 5173"/>
                <a:gd name="T119" fmla="*/ 5398 h 5518"/>
                <a:gd name="T120" fmla="*/ 2165 w 5173"/>
                <a:gd name="T121" fmla="*/ 5515 h 5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73" h="5518">
                  <a:moveTo>
                    <a:pt x="2422" y="5485"/>
                  </a:moveTo>
                  <a:lnTo>
                    <a:pt x="2118" y="5378"/>
                  </a:lnTo>
                  <a:lnTo>
                    <a:pt x="2109" y="5374"/>
                  </a:lnTo>
                  <a:lnTo>
                    <a:pt x="2093" y="5365"/>
                  </a:lnTo>
                  <a:lnTo>
                    <a:pt x="2070" y="5351"/>
                  </a:lnTo>
                  <a:lnTo>
                    <a:pt x="2044" y="5336"/>
                  </a:lnTo>
                  <a:lnTo>
                    <a:pt x="2014" y="5318"/>
                  </a:lnTo>
                  <a:lnTo>
                    <a:pt x="1983" y="5298"/>
                  </a:lnTo>
                  <a:lnTo>
                    <a:pt x="1953" y="5276"/>
                  </a:lnTo>
                  <a:lnTo>
                    <a:pt x="1921" y="5251"/>
                  </a:lnTo>
                  <a:lnTo>
                    <a:pt x="1883" y="5222"/>
                  </a:lnTo>
                  <a:lnTo>
                    <a:pt x="1845" y="5192"/>
                  </a:lnTo>
                  <a:lnTo>
                    <a:pt x="1808" y="5164"/>
                  </a:lnTo>
                  <a:lnTo>
                    <a:pt x="1774" y="5139"/>
                  </a:lnTo>
                  <a:lnTo>
                    <a:pt x="1747" y="5117"/>
                  </a:lnTo>
                  <a:lnTo>
                    <a:pt x="1722" y="5101"/>
                  </a:lnTo>
                  <a:lnTo>
                    <a:pt x="1706" y="5088"/>
                  </a:lnTo>
                  <a:lnTo>
                    <a:pt x="1700" y="5084"/>
                  </a:lnTo>
                  <a:lnTo>
                    <a:pt x="1668" y="5051"/>
                  </a:lnTo>
                  <a:lnTo>
                    <a:pt x="1638" y="5021"/>
                  </a:lnTo>
                  <a:lnTo>
                    <a:pt x="1611" y="4992"/>
                  </a:lnTo>
                  <a:lnTo>
                    <a:pt x="1588" y="4966"/>
                  </a:lnTo>
                  <a:lnTo>
                    <a:pt x="1568" y="4945"/>
                  </a:lnTo>
                  <a:lnTo>
                    <a:pt x="1552" y="4928"/>
                  </a:lnTo>
                  <a:lnTo>
                    <a:pt x="1542" y="4915"/>
                  </a:lnTo>
                  <a:lnTo>
                    <a:pt x="1539" y="4910"/>
                  </a:lnTo>
                  <a:lnTo>
                    <a:pt x="1523" y="4884"/>
                  </a:lnTo>
                  <a:lnTo>
                    <a:pt x="1508" y="4859"/>
                  </a:lnTo>
                  <a:lnTo>
                    <a:pt x="1490" y="4830"/>
                  </a:lnTo>
                  <a:lnTo>
                    <a:pt x="1473" y="4805"/>
                  </a:lnTo>
                  <a:lnTo>
                    <a:pt x="1456" y="4777"/>
                  </a:lnTo>
                  <a:lnTo>
                    <a:pt x="1440" y="4751"/>
                  </a:lnTo>
                  <a:lnTo>
                    <a:pt x="1426" y="4725"/>
                  </a:lnTo>
                  <a:lnTo>
                    <a:pt x="1412" y="4701"/>
                  </a:lnTo>
                  <a:lnTo>
                    <a:pt x="1399" y="4676"/>
                  </a:lnTo>
                  <a:lnTo>
                    <a:pt x="1386" y="4646"/>
                  </a:lnTo>
                  <a:lnTo>
                    <a:pt x="1374" y="4615"/>
                  </a:lnTo>
                  <a:lnTo>
                    <a:pt x="1361" y="4583"/>
                  </a:lnTo>
                  <a:lnTo>
                    <a:pt x="1350" y="4552"/>
                  </a:lnTo>
                  <a:lnTo>
                    <a:pt x="1339" y="4523"/>
                  </a:lnTo>
                  <a:lnTo>
                    <a:pt x="1331" y="4493"/>
                  </a:lnTo>
                  <a:lnTo>
                    <a:pt x="1322" y="4468"/>
                  </a:lnTo>
                  <a:lnTo>
                    <a:pt x="1465" y="4528"/>
                  </a:lnTo>
                  <a:lnTo>
                    <a:pt x="1473" y="4531"/>
                  </a:lnTo>
                  <a:lnTo>
                    <a:pt x="1489" y="4539"/>
                  </a:lnTo>
                  <a:lnTo>
                    <a:pt x="1509" y="4545"/>
                  </a:lnTo>
                  <a:lnTo>
                    <a:pt x="1533" y="4549"/>
                  </a:lnTo>
                  <a:lnTo>
                    <a:pt x="1555" y="4547"/>
                  </a:lnTo>
                  <a:lnTo>
                    <a:pt x="1568" y="4533"/>
                  </a:lnTo>
                  <a:lnTo>
                    <a:pt x="1573" y="4507"/>
                  </a:lnTo>
                  <a:lnTo>
                    <a:pt x="1563" y="4462"/>
                  </a:lnTo>
                  <a:lnTo>
                    <a:pt x="1555" y="4435"/>
                  </a:lnTo>
                  <a:lnTo>
                    <a:pt x="1544" y="4407"/>
                  </a:lnTo>
                  <a:lnTo>
                    <a:pt x="1533" y="4380"/>
                  </a:lnTo>
                  <a:lnTo>
                    <a:pt x="1525" y="4353"/>
                  </a:lnTo>
                  <a:lnTo>
                    <a:pt x="1514" y="4326"/>
                  </a:lnTo>
                  <a:lnTo>
                    <a:pt x="1504" y="4301"/>
                  </a:lnTo>
                  <a:lnTo>
                    <a:pt x="1493" y="4276"/>
                  </a:lnTo>
                  <a:lnTo>
                    <a:pt x="1485" y="4249"/>
                  </a:lnTo>
                  <a:lnTo>
                    <a:pt x="1476" y="4226"/>
                  </a:lnTo>
                  <a:lnTo>
                    <a:pt x="1468" y="4201"/>
                  </a:lnTo>
                  <a:lnTo>
                    <a:pt x="1459" y="4179"/>
                  </a:lnTo>
                  <a:lnTo>
                    <a:pt x="1452" y="4155"/>
                  </a:lnTo>
                  <a:lnTo>
                    <a:pt x="1445" y="4133"/>
                  </a:lnTo>
                  <a:lnTo>
                    <a:pt x="1440" y="4111"/>
                  </a:lnTo>
                  <a:lnTo>
                    <a:pt x="1435" y="4089"/>
                  </a:lnTo>
                  <a:lnTo>
                    <a:pt x="1431" y="4068"/>
                  </a:lnTo>
                  <a:lnTo>
                    <a:pt x="1427" y="4046"/>
                  </a:lnTo>
                  <a:lnTo>
                    <a:pt x="1424" y="4023"/>
                  </a:lnTo>
                  <a:lnTo>
                    <a:pt x="1419" y="3999"/>
                  </a:lnTo>
                  <a:lnTo>
                    <a:pt x="1413" y="3972"/>
                  </a:lnTo>
                  <a:lnTo>
                    <a:pt x="1410" y="3947"/>
                  </a:lnTo>
                  <a:lnTo>
                    <a:pt x="1405" y="3921"/>
                  </a:lnTo>
                  <a:lnTo>
                    <a:pt x="1402" y="3895"/>
                  </a:lnTo>
                  <a:lnTo>
                    <a:pt x="1400" y="3871"/>
                  </a:lnTo>
                  <a:lnTo>
                    <a:pt x="1396" y="3846"/>
                  </a:lnTo>
                  <a:lnTo>
                    <a:pt x="1394" y="3824"/>
                  </a:lnTo>
                  <a:lnTo>
                    <a:pt x="1394" y="3804"/>
                  </a:lnTo>
                  <a:lnTo>
                    <a:pt x="1396" y="3785"/>
                  </a:lnTo>
                  <a:lnTo>
                    <a:pt x="1400" y="3769"/>
                  </a:lnTo>
                  <a:lnTo>
                    <a:pt x="1404" y="3755"/>
                  </a:lnTo>
                  <a:lnTo>
                    <a:pt x="1410" y="3744"/>
                  </a:lnTo>
                  <a:lnTo>
                    <a:pt x="1419" y="3738"/>
                  </a:lnTo>
                  <a:lnTo>
                    <a:pt x="1433" y="3733"/>
                  </a:lnTo>
                  <a:lnTo>
                    <a:pt x="1445" y="3728"/>
                  </a:lnTo>
                  <a:lnTo>
                    <a:pt x="1459" y="3727"/>
                  </a:lnTo>
                  <a:lnTo>
                    <a:pt x="1473" y="3727"/>
                  </a:lnTo>
                  <a:lnTo>
                    <a:pt x="1489" y="3731"/>
                  </a:lnTo>
                  <a:lnTo>
                    <a:pt x="1504" y="3736"/>
                  </a:lnTo>
                  <a:lnTo>
                    <a:pt x="1520" y="3743"/>
                  </a:lnTo>
                  <a:lnTo>
                    <a:pt x="1539" y="3752"/>
                  </a:lnTo>
                  <a:lnTo>
                    <a:pt x="1556" y="3763"/>
                  </a:lnTo>
                  <a:lnTo>
                    <a:pt x="1575" y="3777"/>
                  </a:lnTo>
                  <a:lnTo>
                    <a:pt x="1596" y="3793"/>
                  </a:lnTo>
                  <a:lnTo>
                    <a:pt x="1618" y="3812"/>
                  </a:lnTo>
                  <a:lnTo>
                    <a:pt x="1643" y="3832"/>
                  </a:lnTo>
                  <a:lnTo>
                    <a:pt x="1668" y="3857"/>
                  </a:lnTo>
                  <a:lnTo>
                    <a:pt x="1695" y="3883"/>
                  </a:lnTo>
                  <a:lnTo>
                    <a:pt x="1723" y="3912"/>
                  </a:lnTo>
                  <a:lnTo>
                    <a:pt x="1739" y="3928"/>
                  </a:lnTo>
                  <a:lnTo>
                    <a:pt x="1755" y="3947"/>
                  </a:lnTo>
                  <a:lnTo>
                    <a:pt x="1772" y="3968"/>
                  </a:lnTo>
                  <a:lnTo>
                    <a:pt x="1789" y="3988"/>
                  </a:lnTo>
                  <a:lnTo>
                    <a:pt x="1807" y="4013"/>
                  </a:lnTo>
                  <a:lnTo>
                    <a:pt x="1826" y="4037"/>
                  </a:lnTo>
                  <a:lnTo>
                    <a:pt x="1843" y="4061"/>
                  </a:lnTo>
                  <a:lnTo>
                    <a:pt x="1862" y="4085"/>
                  </a:lnTo>
                  <a:lnTo>
                    <a:pt x="1878" y="4104"/>
                  </a:lnTo>
                  <a:lnTo>
                    <a:pt x="1897" y="4128"/>
                  </a:lnTo>
                  <a:lnTo>
                    <a:pt x="1923" y="4160"/>
                  </a:lnTo>
                  <a:lnTo>
                    <a:pt x="1948" y="4193"/>
                  </a:lnTo>
                  <a:lnTo>
                    <a:pt x="1977" y="4229"/>
                  </a:lnTo>
                  <a:lnTo>
                    <a:pt x="2005" y="4265"/>
                  </a:lnTo>
                  <a:lnTo>
                    <a:pt x="2030" y="4300"/>
                  </a:lnTo>
                  <a:lnTo>
                    <a:pt x="2052" y="4331"/>
                  </a:lnTo>
                  <a:lnTo>
                    <a:pt x="2049" y="4317"/>
                  </a:lnTo>
                  <a:lnTo>
                    <a:pt x="2047" y="4300"/>
                  </a:lnTo>
                  <a:lnTo>
                    <a:pt x="2043" y="4284"/>
                  </a:lnTo>
                  <a:lnTo>
                    <a:pt x="2039" y="4265"/>
                  </a:lnTo>
                  <a:lnTo>
                    <a:pt x="2033" y="4246"/>
                  </a:lnTo>
                  <a:lnTo>
                    <a:pt x="2030" y="4227"/>
                  </a:lnTo>
                  <a:lnTo>
                    <a:pt x="2025" y="4207"/>
                  </a:lnTo>
                  <a:lnTo>
                    <a:pt x="2019" y="4186"/>
                  </a:lnTo>
                  <a:lnTo>
                    <a:pt x="2014" y="4166"/>
                  </a:lnTo>
                  <a:lnTo>
                    <a:pt x="2010" y="4146"/>
                  </a:lnTo>
                  <a:lnTo>
                    <a:pt x="2005" y="4127"/>
                  </a:lnTo>
                  <a:lnTo>
                    <a:pt x="1999" y="4108"/>
                  </a:lnTo>
                  <a:lnTo>
                    <a:pt x="1994" y="4090"/>
                  </a:lnTo>
                  <a:lnTo>
                    <a:pt x="1989" y="4073"/>
                  </a:lnTo>
                  <a:lnTo>
                    <a:pt x="1985" y="4057"/>
                  </a:lnTo>
                  <a:lnTo>
                    <a:pt x="1981" y="4043"/>
                  </a:lnTo>
                  <a:lnTo>
                    <a:pt x="1977" y="4026"/>
                  </a:lnTo>
                  <a:lnTo>
                    <a:pt x="1972" y="4010"/>
                  </a:lnTo>
                  <a:lnTo>
                    <a:pt x="1964" y="3988"/>
                  </a:lnTo>
                  <a:lnTo>
                    <a:pt x="1958" y="3968"/>
                  </a:lnTo>
                  <a:lnTo>
                    <a:pt x="1948" y="3947"/>
                  </a:lnTo>
                  <a:lnTo>
                    <a:pt x="1944" y="3926"/>
                  </a:lnTo>
                  <a:lnTo>
                    <a:pt x="1937" y="3907"/>
                  </a:lnTo>
                  <a:lnTo>
                    <a:pt x="1933" y="3889"/>
                  </a:lnTo>
                  <a:lnTo>
                    <a:pt x="1929" y="3874"/>
                  </a:lnTo>
                  <a:lnTo>
                    <a:pt x="1928" y="3859"/>
                  </a:lnTo>
                  <a:lnTo>
                    <a:pt x="1925" y="3843"/>
                  </a:lnTo>
                  <a:lnTo>
                    <a:pt x="1920" y="3824"/>
                  </a:lnTo>
                  <a:lnTo>
                    <a:pt x="1915" y="3804"/>
                  </a:lnTo>
                  <a:lnTo>
                    <a:pt x="1911" y="3783"/>
                  </a:lnTo>
                  <a:lnTo>
                    <a:pt x="1906" y="3760"/>
                  </a:lnTo>
                  <a:lnTo>
                    <a:pt x="1902" y="3738"/>
                  </a:lnTo>
                  <a:lnTo>
                    <a:pt x="1897" y="3717"/>
                  </a:lnTo>
                  <a:lnTo>
                    <a:pt x="1893" y="3695"/>
                  </a:lnTo>
                  <a:lnTo>
                    <a:pt x="1890" y="3673"/>
                  </a:lnTo>
                  <a:lnTo>
                    <a:pt x="1887" y="3653"/>
                  </a:lnTo>
                  <a:lnTo>
                    <a:pt x="1883" y="3632"/>
                  </a:lnTo>
                  <a:lnTo>
                    <a:pt x="1881" y="3615"/>
                  </a:lnTo>
                  <a:lnTo>
                    <a:pt x="1879" y="3597"/>
                  </a:lnTo>
                  <a:lnTo>
                    <a:pt x="1879" y="3583"/>
                  </a:lnTo>
                  <a:lnTo>
                    <a:pt x="1879" y="3565"/>
                  </a:lnTo>
                  <a:lnTo>
                    <a:pt x="1881" y="3544"/>
                  </a:lnTo>
                  <a:lnTo>
                    <a:pt x="1881" y="3523"/>
                  </a:lnTo>
                  <a:lnTo>
                    <a:pt x="1883" y="3503"/>
                  </a:lnTo>
                  <a:lnTo>
                    <a:pt x="1885" y="3481"/>
                  </a:lnTo>
                  <a:lnTo>
                    <a:pt x="1888" y="3461"/>
                  </a:lnTo>
                  <a:lnTo>
                    <a:pt x="1890" y="3440"/>
                  </a:lnTo>
                  <a:lnTo>
                    <a:pt x="1892" y="3419"/>
                  </a:lnTo>
                  <a:lnTo>
                    <a:pt x="1895" y="3397"/>
                  </a:lnTo>
                  <a:lnTo>
                    <a:pt x="1897" y="3376"/>
                  </a:lnTo>
                  <a:lnTo>
                    <a:pt x="1901" y="3355"/>
                  </a:lnTo>
                  <a:lnTo>
                    <a:pt x="1902" y="3336"/>
                  </a:lnTo>
                  <a:lnTo>
                    <a:pt x="1904" y="3316"/>
                  </a:lnTo>
                  <a:lnTo>
                    <a:pt x="1906" y="3297"/>
                  </a:lnTo>
                  <a:lnTo>
                    <a:pt x="1907" y="3278"/>
                  </a:lnTo>
                  <a:lnTo>
                    <a:pt x="1909" y="3260"/>
                  </a:lnTo>
                  <a:lnTo>
                    <a:pt x="1911" y="3243"/>
                  </a:lnTo>
                  <a:lnTo>
                    <a:pt x="1911" y="3223"/>
                  </a:lnTo>
                  <a:lnTo>
                    <a:pt x="1914" y="3201"/>
                  </a:lnTo>
                  <a:lnTo>
                    <a:pt x="1918" y="3180"/>
                  </a:lnTo>
                  <a:lnTo>
                    <a:pt x="1921" y="3160"/>
                  </a:lnTo>
                  <a:lnTo>
                    <a:pt x="1926" y="3138"/>
                  </a:lnTo>
                  <a:lnTo>
                    <a:pt x="1933" y="3119"/>
                  </a:lnTo>
                  <a:lnTo>
                    <a:pt x="1942" y="3101"/>
                  </a:lnTo>
                  <a:lnTo>
                    <a:pt x="1950" y="3087"/>
                  </a:lnTo>
                  <a:lnTo>
                    <a:pt x="1962" y="3075"/>
                  </a:lnTo>
                  <a:lnTo>
                    <a:pt x="1975" y="3067"/>
                  </a:lnTo>
                  <a:lnTo>
                    <a:pt x="1991" y="3065"/>
                  </a:lnTo>
                  <a:lnTo>
                    <a:pt x="2008" y="3067"/>
                  </a:lnTo>
                  <a:lnTo>
                    <a:pt x="2027" y="3073"/>
                  </a:lnTo>
                  <a:lnTo>
                    <a:pt x="2047" y="3089"/>
                  </a:lnTo>
                  <a:lnTo>
                    <a:pt x="2071" y="3110"/>
                  </a:lnTo>
                  <a:lnTo>
                    <a:pt x="2084" y="3124"/>
                  </a:lnTo>
                  <a:lnTo>
                    <a:pt x="2096" y="3139"/>
                  </a:lnTo>
                  <a:lnTo>
                    <a:pt x="2109" y="3155"/>
                  </a:lnTo>
                  <a:lnTo>
                    <a:pt x="2120" y="3172"/>
                  </a:lnTo>
                  <a:lnTo>
                    <a:pt x="2131" y="3188"/>
                  </a:lnTo>
                  <a:lnTo>
                    <a:pt x="2139" y="3205"/>
                  </a:lnTo>
                  <a:lnTo>
                    <a:pt x="2148" y="3218"/>
                  </a:lnTo>
                  <a:lnTo>
                    <a:pt x="2155" y="3231"/>
                  </a:lnTo>
                  <a:lnTo>
                    <a:pt x="2170" y="3260"/>
                  </a:lnTo>
                  <a:lnTo>
                    <a:pt x="2183" y="3286"/>
                  </a:lnTo>
                  <a:lnTo>
                    <a:pt x="2195" y="3309"/>
                  </a:lnTo>
                  <a:lnTo>
                    <a:pt x="2203" y="3331"/>
                  </a:lnTo>
                  <a:lnTo>
                    <a:pt x="2212" y="3352"/>
                  </a:lnTo>
                  <a:lnTo>
                    <a:pt x="2221" y="3376"/>
                  </a:lnTo>
                  <a:lnTo>
                    <a:pt x="2233" y="3402"/>
                  </a:lnTo>
                  <a:lnTo>
                    <a:pt x="2244" y="3434"/>
                  </a:lnTo>
                  <a:lnTo>
                    <a:pt x="2254" y="3445"/>
                  </a:lnTo>
                  <a:lnTo>
                    <a:pt x="2266" y="3462"/>
                  </a:lnTo>
                  <a:lnTo>
                    <a:pt x="2285" y="3484"/>
                  </a:lnTo>
                  <a:lnTo>
                    <a:pt x="2304" y="3506"/>
                  </a:lnTo>
                  <a:lnTo>
                    <a:pt x="2324" y="3530"/>
                  </a:lnTo>
                  <a:lnTo>
                    <a:pt x="2345" y="3550"/>
                  </a:lnTo>
                  <a:lnTo>
                    <a:pt x="2362" y="3569"/>
                  </a:lnTo>
                  <a:lnTo>
                    <a:pt x="2376" y="3583"/>
                  </a:lnTo>
                  <a:lnTo>
                    <a:pt x="2375" y="3555"/>
                  </a:lnTo>
                  <a:lnTo>
                    <a:pt x="2375" y="3525"/>
                  </a:lnTo>
                  <a:lnTo>
                    <a:pt x="2373" y="3495"/>
                  </a:lnTo>
                  <a:lnTo>
                    <a:pt x="2371" y="3467"/>
                  </a:lnTo>
                  <a:lnTo>
                    <a:pt x="2371" y="3437"/>
                  </a:lnTo>
                  <a:lnTo>
                    <a:pt x="2370" y="3405"/>
                  </a:lnTo>
                  <a:lnTo>
                    <a:pt x="2368" y="3376"/>
                  </a:lnTo>
                  <a:lnTo>
                    <a:pt x="2368" y="3347"/>
                  </a:lnTo>
                  <a:lnTo>
                    <a:pt x="2368" y="3316"/>
                  </a:lnTo>
                  <a:lnTo>
                    <a:pt x="2367" y="3286"/>
                  </a:lnTo>
                  <a:lnTo>
                    <a:pt x="2367" y="3255"/>
                  </a:lnTo>
                  <a:lnTo>
                    <a:pt x="2367" y="3226"/>
                  </a:lnTo>
                  <a:lnTo>
                    <a:pt x="2364" y="3194"/>
                  </a:lnTo>
                  <a:lnTo>
                    <a:pt x="2364" y="3165"/>
                  </a:lnTo>
                  <a:lnTo>
                    <a:pt x="2364" y="3134"/>
                  </a:lnTo>
                  <a:lnTo>
                    <a:pt x="2364" y="3105"/>
                  </a:lnTo>
                  <a:lnTo>
                    <a:pt x="2364" y="3087"/>
                  </a:lnTo>
                  <a:lnTo>
                    <a:pt x="2367" y="3070"/>
                  </a:lnTo>
                  <a:lnTo>
                    <a:pt x="2368" y="3051"/>
                  </a:lnTo>
                  <a:lnTo>
                    <a:pt x="2371" y="3030"/>
                  </a:lnTo>
                  <a:lnTo>
                    <a:pt x="2375" y="3012"/>
                  </a:lnTo>
                  <a:lnTo>
                    <a:pt x="2380" y="2994"/>
                  </a:lnTo>
                  <a:lnTo>
                    <a:pt x="2387" y="2979"/>
                  </a:lnTo>
                  <a:lnTo>
                    <a:pt x="2394" y="2966"/>
                  </a:lnTo>
                  <a:lnTo>
                    <a:pt x="2416" y="2933"/>
                  </a:lnTo>
                  <a:lnTo>
                    <a:pt x="2435" y="2909"/>
                  </a:lnTo>
                  <a:lnTo>
                    <a:pt x="2452" y="2895"/>
                  </a:lnTo>
                  <a:lnTo>
                    <a:pt x="2468" y="2892"/>
                  </a:lnTo>
                  <a:lnTo>
                    <a:pt x="2485" y="2897"/>
                  </a:lnTo>
                  <a:lnTo>
                    <a:pt x="2504" y="2914"/>
                  </a:lnTo>
                  <a:lnTo>
                    <a:pt x="2527" y="2944"/>
                  </a:lnTo>
                  <a:lnTo>
                    <a:pt x="2556" y="2985"/>
                  </a:lnTo>
                  <a:lnTo>
                    <a:pt x="2559" y="2990"/>
                  </a:lnTo>
                  <a:lnTo>
                    <a:pt x="2562" y="3004"/>
                  </a:lnTo>
                  <a:lnTo>
                    <a:pt x="2568" y="3025"/>
                  </a:lnTo>
                  <a:lnTo>
                    <a:pt x="2576" y="3048"/>
                  </a:lnTo>
                  <a:lnTo>
                    <a:pt x="2582" y="3070"/>
                  </a:lnTo>
                  <a:lnTo>
                    <a:pt x="2589" y="3091"/>
                  </a:lnTo>
                  <a:lnTo>
                    <a:pt x="2595" y="3105"/>
                  </a:lnTo>
                  <a:lnTo>
                    <a:pt x="2598" y="3110"/>
                  </a:lnTo>
                  <a:lnTo>
                    <a:pt x="2601" y="3117"/>
                  </a:lnTo>
                  <a:lnTo>
                    <a:pt x="2605" y="3136"/>
                  </a:lnTo>
                  <a:lnTo>
                    <a:pt x="2611" y="3161"/>
                  </a:lnTo>
                  <a:lnTo>
                    <a:pt x="2615" y="3190"/>
                  </a:lnTo>
                  <a:lnTo>
                    <a:pt x="2620" y="3217"/>
                  </a:lnTo>
                  <a:lnTo>
                    <a:pt x="2624" y="3241"/>
                  </a:lnTo>
                  <a:lnTo>
                    <a:pt x="2624" y="3253"/>
                  </a:lnTo>
                  <a:lnTo>
                    <a:pt x="2622" y="3253"/>
                  </a:lnTo>
                  <a:lnTo>
                    <a:pt x="2622" y="3257"/>
                  </a:lnTo>
                  <a:lnTo>
                    <a:pt x="2625" y="3270"/>
                  </a:lnTo>
                  <a:lnTo>
                    <a:pt x="2633" y="3293"/>
                  </a:lnTo>
                  <a:lnTo>
                    <a:pt x="2641" y="3322"/>
                  </a:lnTo>
                  <a:lnTo>
                    <a:pt x="2648" y="3354"/>
                  </a:lnTo>
                  <a:lnTo>
                    <a:pt x="2657" y="3385"/>
                  </a:lnTo>
                  <a:lnTo>
                    <a:pt x="2664" y="3412"/>
                  </a:lnTo>
                  <a:lnTo>
                    <a:pt x="2669" y="3434"/>
                  </a:lnTo>
                  <a:lnTo>
                    <a:pt x="2674" y="3459"/>
                  </a:lnTo>
                  <a:lnTo>
                    <a:pt x="2681" y="3487"/>
                  </a:lnTo>
                  <a:lnTo>
                    <a:pt x="2690" y="3514"/>
                  </a:lnTo>
                  <a:lnTo>
                    <a:pt x="2700" y="3541"/>
                  </a:lnTo>
                  <a:lnTo>
                    <a:pt x="2708" y="3569"/>
                  </a:lnTo>
                  <a:lnTo>
                    <a:pt x="2719" y="3597"/>
                  </a:lnTo>
                  <a:lnTo>
                    <a:pt x="2727" y="3626"/>
                  </a:lnTo>
                  <a:lnTo>
                    <a:pt x="2735" y="3654"/>
                  </a:lnTo>
                  <a:lnTo>
                    <a:pt x="2746" y="3632"/>
                  </a:lnTo>
                  <a:lnTo>
                    <a:pt x="2757" y="3610"/>
                  </a:lnTo>
                  <a:lnTo>
                    <a:pt x="2768" y="3587"/>
                  </a:lnTo>
                  <a:lnTo>
                    <a:pt x="2778" y="3565"/>
                  </a:lnTo>
                  <a:lnTo>
                    <a:pt x="2789" y="3541"/>
                  </a:lnTo>
                  <a:lnTo>
                    <a:pt x="2798" y="3517"/>
                  </a:lnTo>
                  <a:lnTo>
                    <a:pt x="2809" y="3494"/>
                  </a:lnTo>
                  <a:lnTo>
                    <a:pt x="2820" y="3470"/>
                  </a:lnTo>
                  <a:lnTo>
                    <a:pt x="2825" y="3456"/>
                  </a:lnTo>
                  <a:lnTo>
                    <a:pt x="2828" y="3442"/>
                  </a:lnTo>
                  <a:lnTo>
                    <a:pt x="2833" y="3426"/>
                  </a:lnTo>
                  <a:lnTo>
                    <a:pt x="2839" y="3412"/>
                  </a:lnTo>
                  <a:lnTo>
                    <a:pt x="2844" y="3397"/>
                  </a:lnTo>
                  <a:lnTo>
                    <a:pt x="2849" y="3382"/>
                  </a:lnTo>
                  <a:lnTo>
                    <a:pt x="2855" y="3366"/>
                  </a:lnTo>
                  <a:lnTo>
                    <a:pt x="2861" y="3350"/>
                  </a:lnTo>
                  <a:lnTo>
                    <a:pt x="2870" y="3336"/>
                  </a:lnTo>
                  <a:lnTo>
                    <a:pt x="2880" y="3322"/>
                  </a:lnTo>
                  <a:lnTo>
                    <a:pt x="2889" y="3309"/>
                  </a:lnTo>
                  <a:lnTo>
                    <a:pt x="2897" y="3295"/>
                  </a:lnTo>
                  <a:lnTo>
                    <a:pt x="2906" y="3281"/>
                  </a:lnTo>
                  <a:lnTo>
                    <a:pt x="2916" y="3265"/>
                  </a:lnTo>
                  <a:lnTo>
                    <a:pt x="2925" y="3251"/>
                  </a:lnTo>
                  <a:lnTo>
                    <a:pt x="2934" y="3236"/>
                  </a:lnTo>
                  <a:lnTo>
                    <a:pt x="2970" y="3223"/>
                  </a:lnTo>
                  <a:lnTo>
                    <a:pt x="2993" y="3212"/>
                  </a:lnTo>
                  <a:lnTo>
                    <a:pt x="3010" y="3207"/>
                  </a:lnTo>
                  <a:lnTo>
                    <a:pt x="3020" y="3205"/>
                  </a:lnTo>
                  <a:lnTo>
                    <a:pt x="3029" y="3210"/>
                  </a:lnTo>
                  <a:lnTo>
                    <a:pt x="3039" y="3220"/>
                  </a:lnTo>
                  <a:lnTo>
                    <a:pt x="3055" y="3236"/>
                  </a:lnTo>
                  <a:lnTo>
                    <a:pt x="3078" y="3260"/>
                  </a:lnTo>
                  <a:lnTo>
                    <a:pt x="3080" y="3278"/>
                  </a:lnTo>
                  <a:lnTo>
                    <a:pt x="3081" y="3295"/>
                  </a:lnTo>
                  <a:lnTo>
                    <a:pt x="3083" y="3314"/>
                  </a:lnTo>
                  <a:lnTo>
                    <a:pt x="3086" y="3331"/>
                  </a:lnTo>
                  <a:lnTo>
                    <a:pt x="3088" y="3350"/>
                  </a:lnTo>
                  <a:lnTo>
                    <a:pt x="3089" y="3368"/>
                  </a:lnTo>
                  <a:lnTo>
                    <a:pt x="3093" y="3386"/>
                  </a:lnTo>
                  <a:lnTo>
                    <a:pt x="3095" y="3404"/>
                  </a:lnTo>
                  <a:lnTo>
                    <a:pt x="3089" y="3434"/>
                  </a:lnTo>
                  <a:lnTo>
                    <a:pt x="3086" y="3462"/>
                  </a:lnTo>
                  <a:lnTo>
                    <a:pt x="3081" y="3492"/>
                  </a:lnTo>
                  <a:lnTo>
                    <a:pt x="3078" y="3520"/>
                  </a:lnTo>
                  <a:lnTo>
                    <a:pt x="3074" y="3549"/>
                  </a:lnTo>
                  <a:lnTo>
                    <a:pt x="3070" y="3579"/>
                  </a:lnTo>
                  <a:lnTo>
                    <a:pt x="3067" y="3608"/>
                  </a:lnTo>
                  <a:lnTo>
                    <a:pt x="3065" y="3637"/>
                  </a:lnTo>
                  <a:lnTo>
                    <a:pt x="3061" y="3665"/>
                  </a:lnTo>
                  <a:lnTo>
                    <a:pt x="3055" y="3696"/>
                  </a:lnTo>
                  <a:lnTo>
                    <a:pt x="3050" y="3727"/>
                  </a:lnTo>
                  <a:lnTo>
                    <a:pt x="3045" y="3758"/>
                  </a:lnTo>
                  <a:lnTo>
                    <a:pt x="3039" y="3788"/>
                  </a:lnTo>
                  <a:lnTo>
                    <a:pt x="3036" y="3813"/>
                  </a:lnTo>
                  <a:lnTo>
                    <a:pt x="3031" y="3837"/>
                  </a:lnTo>
                  <a:lnTo>
                    <a:pt x="3029" y="3851"/>
                  </a:lnTo>
                  <a:lnTo>
                    <a:pt x="3028" y="3860"/>
                  </a:lnTo>
                  <a:lnTo>
                    <a:pt x="3023" y="3874"/>
                  </a:lnTo>
                  <a:lnTo>
                    <a:pt x="3020" y="3893"/>
                  </a:lnTo>
                  <a:lnTo>
                    <a:pt x="3015" y="3916"/>
                  </a:lnTo>
                  <a:lnTo>
                    <a:pt x="3010" y="3940"/>
                  </a:lnTo>
                  <a:lnTo>
                    <a:pt x="3004" y="3966"/>
                  </a:lnTo>
                  <a:lnTo>
                    <a:pt x="3000" y="3991"/>
                  </a:lnTo>
                  <a:lnTo>
                    <a:pt x="2995" y="4019"/>
                  </a:lnTo>
                  <a:lnTo>
                    <a:pt x="2989" y="4046"/>
                  </a:lnTo>
                  <a:lnTo>
                    <a:pt x="2985" y="4070"/>
                  </a:lnTo>
                  <a:lnTo>
                    <a:pt x="2982" y="4090"/>
                  </a:lnTo>
                  <a:lnTo>
                    <a:pt x="2981" y="4108"/>
                  </a:lnTo>
                  <a:lnTo>
                    <a:pt x="2981" y="4122"/>
                  </a:lnTo>
                  <a:lnTo>
                    <a:pt x="2982" y="4130"/>
                  </a:lnTo>
                  <a:lnTo>
                    <a:pt x="2985" y="4133"/>
                  </a:lnTo>
                  <a:lnTo>
                    <a:pt x="2993" y="4127"/>
                  </a:lnTo>
                  <a:lnTo>
                    <a:pt x="3009" y="4108"/>
                  </a:lnTo>
                  <a:lnTo>
                    <a:pt x="3028" y="4087"/>
                  </a:lnTo>
                  <a:lnTo>
                    <a:pt x="3047" y="4065"/>
                  </a:lnTo>
                  <a:lnTo>
                    <a:pt x="3065" y="4042"/>
                  </a:lnTo>
                  <a:lnTo>
                    <a:pt x="3086" y="4018"/>
                  </a:lnTo>
                  <a:lnTo>
                    <a:pt x="3103" y="3996"/>
                  </a:lnTo>
                  <a:lnTo>
                    <a:pt x="3121" y="3972"/>
                  </a:lnTo>
                  <a:lnTo>
                    <a:pt x="3136" y="3953"/>
                  </a:lnTo>
                  <a:lnTo>
                    <a:pt x="3150" y="3942"/>
                  </a:lnTo>
                  <a:lnTo>
                    <a:pt x="3164" y="3931"/>
                  </a:lnTo>
                  <a:lnTo>
                    <a:pt x="3176" y="3917"/>
                  </a:lnTo>
                  <a:lnTo>
                    <a:pt x="3190" y="3906"/>
                  </a:lnTo>
                  <a:lnTo>
                    <a:pt x="3202" y="3892"/>
                  </a:lnTo>
                  <a:lnTo>
                    <a:pt x="3216" y="3879"/>
                  </a:lnTo>
                  <a:lnTo>
                    <a:pt x="3226" y="3865"/>
                  </a:lnTo>
                  <a:lnTo>
                    <a:pt x="3239" y="3851"/>
                  </a:lnTo>
                  <a:lnTo>
                    <a:pt x="3248" y="3840"/>
                  </a:lnTo>
                  <a:lnTo>
                    <a:pt x="3261" y="3829"/>
                  </a:lnTo>
                  <a:lnTo>
                    <a:pt x="3272" y="3815"/>
                  </a:lnTo>
                  <a:lnTo>
                    <a:pt x="3283" y="3804"/>
                  </a:lnTo>
                  <a:lnTo>
                    <a:pt x="3294" y="3790"/>
                  </a:lnTo>
                  <a:lnTo>
                    <a:pt x="3306" y="3777"/>
                  </a:lnTo>
                  <a:lnTo>
                    <a:pt x="3316" y="3763"/>
                  </a:lnTo>
                  <a:lnTo>
                    <a:pt x="3328" y="3750"/>
                  </a:lnTo>
                  <a:lnTo>
                    <a:pt x="3344" y="3739"/>
                  </a:lnTo>
                  <a:lnTo>
                    <a:pt x="3360" y="3727"/>
                  </a:lnTo>
                  <a:lnTo>
                    <a:pt x="3375" y="3717"/>
                  </a:lnTo>
                  <a:lnTo>
                    <a:pt x="3391" y="3705"/>
                  </a:lnTo>
                  <a:lnTo>
                    <a:pt x="3404" y="3692"/>
                  </a:lnTo>
                  <a:lnTo>
                    <a:pt x="3420" y="3681"/>
                  </a:lnTo>
                  <a:lnTo>
                    <a:pt x="3434" y="3668"/>
                  </a:lnTo>
                  <a:lnTo>
                    <a:pt x="3448" y="3654"/>
                  </a:lnTo>
                  <a:lnTo>
                    <a:pt x="3484" y="3653"/>
                  </a:lnTo>
                  <a:lnTo>
                    <a:pt x="3512" y="3651"/>
                  </a:lnTo>
                  <a:lnTo>
                    <a:pt x="3530" y="3649"/>
                  </a:lnTo>
                  <a:lnTo>
                    <a:pt x="3541" y="3649"/>
                  </a:lnTo>
                  <a:lnTo>
                    <a:pt x="3549" y="3656"/>
                  </a:lnTo>
                  <a:lnTo>
                    <a:pt x="3555" y="3670"/>
                  </a:lnTo>
                  <a:lnTo>
                    <a:pt x="3560" y="3692"/>
                  </a:lnTo>
                  <a:lnTo>
                    <a:pt x="3568" y="3727"/>
                  </a:lnTo>
                  <a:lnTo>
                    <a:pt x="3560" y="3753"/>
                  </a:lnTo>
                  <a:lnTo>
                    <a:pt x="3555" y="3779"/>
                  </a:lnTo>
                  <a:lnTo>
                    <a:pt x="3550" y="3805"/>
                  </a:lnTo>
                  <a:lnTo>
                    <a:pt x="3545" y="3831"/>
                  </a:lnTo>
                  <a:lnTo>
                    <a:pt x="3539" y="3856"/>
                  </a:lnTo>
                  <a:lnTo>
                    <a:pt x="3535" y="3879"/>
                  </a:lnTo>
                  <a:lnTo>
                    <a:pt x="3531" y="3906"/>
                  </a:lnTo>
                  <a:lnTo>
                    <a:pt x="3525" y="3930"/>
                  </a:lnTo>
                  <a:lnTo>
                    <a:pt x="3478" y="4085"/>
                  </a:lnTo>
                  <a:lnTo>
                    <a:pt x="3407" y="4289"/>
                  </a:lnTo>
                  <a:lnTo>
                    <a:pt x="3322" y="4443"/>
                  </a:lnTo>
                  <a:lnTo>
                    <a:pt x="3226" y="4569"/>
                  </a:lnTo>
                  <a:lnTo>
                    <a:pt x="3131" y="4701"/>
                  </a:lnTo>
                  <a:lnTo>
                    <a:pt x="3287" y="4648"/>
                  </a:lnTo>
                  <a:lnTo>
                    <a:pt x="3303" y="4641"/>
                  </a:lnTo>
                  <a:lnTo>
                    <a:pt x="3320" y="4634"/>
                  </a:lnTo>
                  <a:lnTo>
                    <a:pt x="3335" y="4625"/>
                  </a:lnTo>
                  <a:lnTo>
                    <a:pt x="3352" y="4616"/>
                  </a:lnTo>
                  <a:lnTo>
                    <a:pt x="3370" y="4610"/>
                  </a:lnTo>
                  <a:lnTo>
                    <a:pt x="3387" y="4599"/>
                  </a:lnTo>
                  <a:lnTo>
                    <a:pt x="3407" y="4591"/>
                  </a:lnTo>
                  <a:lnTo>
                    <a:pt x="3424" y="4582"/>
                  </a:lnTo>
                  <a:lnTo>
                    <a:pt x="3495" y="4547"/>
                  </a:lnTo>
                  <a:lnTo>
                    <a:pt x="3545" y="4523"/>
                  </a:lnTo>
                  <a:lnTo>
                    <a:pt x="3576" y="4512"/>
                  </a:lnTo>
                  <a:lnTo>
                    <a:pt x="3591" y="4517"/>
                  </a:lnTo>
                  <a:lnTo>
                    <a:pt x="3597" y="4539"/>
                  </a:lnTo>
                  <a:lnTo>
                    <a:pt x="3591" y="4578"/>
                  </a:lnTo>
                  <a:lnTo>
                    <a:pt x="3582" y="4638"/>
                  </a:lnTo>
                  <a:lnTo>
                    <a:pt x="3568" y="4720"/>
                  </a:lnTo>
                  <a:lnTo>
                    <a:pt x="3563" y="4741"/>
                  </a:lnTo>
                  <a:lnTo>
                    <a:pt x="3552" y="4769"/>
                  </a:lnTo>
                  <a:lnTo>
                    <a:pt x="3536" y="4797"/>
                  </a:lnTo>
                  <a:lnTo>
                    <a:pt x="3520" y="4827"/>
                  </a:lnTo>
                  <a:lnTo>
                    <a:pt x="3505" y="4857"/>
                  </a:lnTo>
                  <a:lnTo>
                    <a:pt x="3491" y="4879"/>
                  </a:lnTo>
                  <a:lnTo>
                    <a:pt x="3481" y="4896"/>
                  </a:lnTo>
                  <a:lnTo>
                    <a:pt x="3478" y="4906"/>
                  </a:lnTo>
                  <a:lnTo>
                    <a:pt x="3473" y="4912"/>
                  </a:lnTo>
                  <a:lnTo>
                    <a:pt x="3465" y="4925"/>
                  </a:lnTo>
                  <a:lnTo>
                    <a:pt x="3451" y="4942"/>
                  </a:lnTo>
                  <a:lnTo>
                    <a:pt x="3434" y="4962"/>
                  </a:lnTo>
                  <a:lnTo>
                    <a:pt x="3417" y="4985"/>
                  </a:lnTo>
                  <a:lnTo>
                    <a:pt x="3399" y="5005"/>
                  </a:lnTo>
                  <a:lnTo>
                    <a:pt x="3384" y="5024"/>
                  </a:lnTo>
                  <a:lnTo>
                    <a:pt x="3370" y="5037"/>
                  </a:lnTo>
                  <a:lnTo>
                    <a:pt x="3357" y="5049"/>
                  </a:lnTo>
                  <a:lnTo>
                    <a:pt x="3339" y="5065"/>
                  </a:lnTo>
                  <a:lnTo>
                    <a:pt x="3318" y="5082"/>
                  </a:lnTo>
                  <a:lnTo>
                    <a:pt x="3295" y="5103"/>
                  </a:lnTo>
                  <a:lnTo>
                    <a:pt x="3272" y="5125"/>
                  </a:lnTo>
                  <a:lnTo>
                    <a:pt x="3247" y="5145"/>
                  </a:lnTo>
                  <a:lnTo>
                    <a:pt x="3223" y="5167"/>
                  </a:lnTo>
                  <a:lnTo>
                    <a:pt x="3202" y="5186"/>
                  </a:lnTo>
                  <a:lnTo>
                    <a:pt x="3179" y="5202"/>
                  </a:lnTo>
                  <a:lnTo>
                    <a:pt x="3159" y="5216"/>
                  </a:lnTo>
                  <a:lnTo>
                    <a:pt x="3138" y="5232"/>
                  </a:lnTo>
                  <a:lnTo>
                    <a:pt x="3116" y="5248"/>
                  </a:lnTo>
                  <a:lnTo>
                    <a:pt x="3095" y="5265"/>
                  </a:lnTo>
                  <a:lnTo>
                    <a:pt x="3074" y="5281"/>
                  </a:lnTo>
                  <a:lnTo>
                    <a:pt x="3055" y="5296"/>
                  </a:lnTo>
                  <a:lnTo>
                    <a:pt x="3034" y="5312"/>
                  </a:lnTo>
                  <a:lnTo>
                    <a:pt x="3018" y="5322"/>
                  </a:lnTo>
                  <a:lnTo>
                    <a:pt x="3001" y="5334"/>
                  </a:lnTo>
                  <a:lnTo>
                    <a:pt x="2985" y="5345"/>
                  </a:lnTo>
                  <a:lnTo>
                    <a:pt x="2968" y="5355"/>
                  </a:lnTo>
                  <a:lnTo>
                    <a:pt x="2952" y="5365"/>
                  </a:lnTo>
                  <a:lnTo>
                    <a:pt x="2937" y="5374"/>
                  </a:lnTo>
                  <a:lnTo>
                    <a:pt x="2924" y="5383"/>
                  </a:lnTo>
                  <a:lnTo>
                    <a:pt x="2910" y="5389"/>
                  </a:lnTo>
                  <a:lnTo>
                    <a:pt x="2891" y="5400"/>
                  </a:lnTo>
                  <a:lnTo>
                    <a:pt x="2870" y="5410"/>
                  </a:lnTo>
                  <a:lnTo>
                    <a:pt x="2849" y="5422"/>
                  </a:lnTo>
                  <a:lnTo>
                    <a:pt x="2828" y="5433"/>
                  </a:lnTo>
                  <a:lnTo>
                    <a:pt x="2806" y="5444"/>
                  </a:lnTo>
                  <a:lnTo>
                    <a:pt x="2784" y="5457"/>
                  </a:lnTo>
                  <a:lnTo>
                    <a:pt x="2759" y="5468"/>
                  </a:lnTo>
                  <a:lnTo>
                    <a:pt x="2735" y="5479"/>
                  </a:lnTo>
                  <a:lnTo>
                    <a:pt x="2762" y="5483"/>
                  </a:lnTo>
                  <a:lnTo>
                    <a:pt x="2793" y="5487"/>
                  </a:lnTo>
                  <a:lnTo>
                    <a:pt x="2825" y="5490"/>
                  </a:lnTo>
                  <a:lnTo>
                    <a:pt x="2856" y="5493"/>
                  </a:lnTo>
                  <a:lnTo>
                    <a:pt x="2887" y="5498"/>
                  </a:lnTo>
                  <a:lnTo>
                    <a:pt x="2919" y="5502"/>
                  </a:lnTo>
                  <a:lnTo>
                    <a:pt x="2951" y="5504"/>
                  </a:lnTo>
                  <a:lnTo>
                    <a:pt x="2981" y="5504"/>
                  </a:lnTo>
                  <a:lnTo>
                    <a:pt x="3001" y="5504"/>
                  </a:lnTo>
                  <a:lnTo>
                    <a:pt x="3023" y="5502"/>
                  </a:lnTo>
                  <a:lnTo>
                    <a:pt x="3047" y="5501"/>
                  </a:lnTo>
                  <a:lnTo>
                    <a:pt x="3069" y="5498"/>
                  </a:lnTo>
                  <a:lnTo>
                    <a:pt x="3089" y="5496"/>
                  </a:lnTo>
                  <a:lnTo>
                    <a:pt x="3113" y="5495"/>
                  </a:lnTo>
                  <a:lnTo>
                    <a:pt x="3135" y="5493"/>
                  </a:lnTo>
                  <a:lnTo>
                    <a:pt x="3157" y="5490"/>
                  </a:lnTo>
                  <a:lnTo>
                    <a:pt x="3179" y="5488"/>
                  </a:lnTo>
                  <a:lnTo>
                    <a:pt x="3202" y="5487"/>
                  </a:lnTo>
                  <a:lnTo>
                    <a:pt x="3223" y="5483"/>
                  </a:lnTo>
                  <a:lnTo>
                    <a:pt x="3245" y="5479"/>
                  </a:lnTo>
                  <a:lnTo>
                    <a:pt x="3266" y="5476"/>
                  </a:lnTo>
                  <a:lnTo>
                    <a:pt x="3287" y="5474"/>
                  </a:lnTo>
                  <a:lnTo>
                    <a:pt x="3308" y="5471"/>
                  </a:lnTo>
                  <a:lnTo>
                    <a:pt x="3328" y="5468"/>
                  </a:lnTo>
                  <a:lnTo>
                    <a:pt x="3357" y="5460"/>
                  </a:lnTo>
                  <a:lnTo>
                    <a:pt x="3382" y="5454"/>
                  </a:lnTo>
                  <a:lnTo>
                    <a:pt x="3410" y="5449"/>
                  </a:lnTo>
                  <a:lnTo>
                    <a:pt x="3437" y="5441"/>
                  </a:lnTo>
                  <a:lnTo>
                    <a:pt x="3464" y="5435"/>
                  </a:lnTo>
                  <a:lnTo>
                    <a:pt x="3491" y="5427"/>
                  </a:lnTo>
                  <a:lnTo>
                    <a:pt x="3517" y="5421"/>
                  </a:lnTo>
                  <a:lnTo>
                    <a:pt x="3543" y="5414"/>
                  </a:lnTo>
                  <a:lnTo>
                    <a:pt x="3571" y="5405"/>
                  </a:lnTo>
                  <a:lnTo>
                    <a:pt x="3599" y="5395"/>
                  </a:lnTo>
                  <a:lnTo>
                    <a:pt x="3624" y="5384"/>
                  </a:lnTo>
                  <a:lnTo>
                    <a:pt x="3652" y="5374"/>
                  </a:lnTo>
                  <a:lnTo>
                    <a:pt x="3680" y="5364"/>
                  </a:lnTo>
                  <a:lnTo>
                    <a:pt x="3708" y="5351"/>
                  </a:lnTo>
                  <a:lnTo>
                    <a:pt x="3733" y="5341"/>
                  </a:lnTo>
                  <a:lnTo>
                    <a:pt x="3760" y="5329"/>
                  </a:lnTo>
                  <a:lnTo>
                    <a:pt x="3779" y="5320"/>
                  </a:lnTo>
                  <a:lnTo>
                    <a:pt x="3796" y="5310"/>
                  </a:lnTo>
                  <a:lnTo>
                    <a:pt x="3815" y="5298"/>
                  </a:lnTo>
                  <a:lnTo>
                    <a:pt x="3832" y="5285"/>
                  </a:lnTo>
                  <a:lnTo>
                    <a:pt x="3849" y="5274"/>
                  </a:lnTo>
                  <a:lnTo>
                    <a:pt x="3867" y="5262"/>
                  </a:lnTo>
                  <a:lnTo>
                    <a:pt x="3886" y="5251"/>
                  </a:lnTo>
                  <a:lnTo>
                    <a:pt x="3903" y="5239"/>
                  </a:lnTo>
                  <a:lnTo>
                    <a:pt x="3926" y="5227"/>
                  </a:lnTo>
                  <a:lnTo>
                    <a:pt x="3948" y="5213"/>
                  </a:lnTo>
                  <a:lnTo>
                    <a:pt x="3971" y="5202"/>
                  </a:lnTo>
                  <a:lnTo>
                    <a:pt x="3993" y="5187"/>
                  </a:lnTo>
                  <a:lnTo>
                    <a:pt x="4016" y="5175"/>
                  </a:lnTo>
                  <a:lnTo>
                    <a:pt x="4038" y="5161"/>
                  </a:lnTo>
                  <a:lnTo>
                    <a:pt x="4060" y="5147"/>
                  </a:lnTo>
                  <a:lnTo>
                    <a:pt x="4082" y="5132"/>
                  </a:lnTo>
                  <a:lnTo>
                    <a:pt x="4099" y="5118"/>
                  </a:lnTo>
                  <a:lnTo>
                    <a:pt x="4114" y="5103"/>
                  </a:lnTo>
                  <a:lnTo>
                    <a:pt x="4130" y="5087"/>
                  </a:lnTo>
                  <a:lnTo>
                    <a:pt x="4145" y="5071"/>
                  </a:lnTo>
                  <a:lnTo>
                    <a:pt x="4161" y="5054"/>
                  </a:lnTo>
                  <a:lnTo>
                    <a:pt x="4175" y="5038"/>
                  </a:lnTo>
                  <a:lnTo>
                    <a:pt x="4189" y="5023"/>
                  </a:lnTo>
                  <a:lnTo>
                    <a:pt x="4203" y="5007"/>
                  </a:lnTo>
                  <a:lnTo>
                    <a:pt x="4218" y="4992"/>
                  </a:lnTo>
                  <a:lnTo>
                    <a:pt x="4233" y="4976"/>
                  </a:lnTo>
                  <a:lnTo>
                    <a:pt x="4249" y="4961"/>
                  </a:lnTo>
                  <a:lnTo>
                    <a:pt x="4266" y="4945"/>
                  </a:lnTo>
                  <a:lnTo>
                    <a:pt x="4282" y="4931"/>
                  </a:lnTo>
                  <a:lnTo>
                    <a:pt x="4296" y="4915"/>
                  </a:lnTo>
                  <a:lnTo>
                    <a:pt x="4310" y="4901"/>
                  </a:lnTo>
                  <a:lnTo>
                    <a:pt x="4322" y="4887"/>
                  </a:lnTo>
                  <a:lnTo>
                    <a:pt x="4332" y="4871"/>
                  </a:lnTo>
                  <a:lnTo>
                    <a:pt x="4342" y="4854"/>
                  </a:lnTo>
                  <a:lnTo>
                    <a:pt x="4350" y="4838"/>
                  </a:lnTo>
                  <a:lnTo>
                    <a:pt x="4359" y="4821"/>
                  </a:lnTo>
                  <a:lnTo>
                    <a:pt x="4367" y="4803"/>
                  </a:lnTo>
                  <a:lnTo>
                    <a:pt x="4376" y="4788"/>
                  </a:lnTo>
                  <a:lnTo>
                    <a:pt x="4384" y="4770"/>
                  </a:lnTo>
                  <a:lnTo>
                    <a:pt x="4394" y="4755"/>
                  </a:lnTo>
                  <a:lnTo>
                    <a:pt x="4490" y="4599"/>
                  </a:lnTo>
                  <a:lnTo>
                    <a:pt x="4504" y="4575"/>
                  </a:lnTo>
                  <a:lnTo>
                    <a:pt x="4518" y="4549"/>
                  </a:lnTo>
                  <a:lnTo>
                    <a:pt x="4528" y="4525"/>
                  </a:lnTo>
                  <a:lnTo>
                    <a:pt x="4539" y="4498"/>
                  </a:lnTo>
                  <a:lnTo>
                    <a:pt x="4549" y="4473"/>
                  </a:lnTo>
                  <a:lnTo>
                    <a:pt x="4558" y="4446"/>
                  </a:lnTo>
                  <a:lnTo>
                    <a:pt x="4564" y="4421"/>
                  </a:lnTo>
                  <a:lnTo>
                    <a:pt x="4573" y="4397"/>
                  </a:lnTo>
                  <a:lnTo>
                    <a:pt x="4580" y="4372"/>
                  </a:lnTo>
                  <a:lnTo>
                    <a:pt x="4587" y="4348"/>
                  </a:lnTo>
                  <a:lnTo>
                    <a:pt x="4592" y="4324"/>
                  </a:lnTo>
                  <a:lnTo>
                    <a:pt x="4597" y="4298"/>
                  </a:lnTo>
                  <a:lnTo>
                    <a:pt x="4603" y="4274"/>
                  </a:lnTo>
                  <a:lnTo>
                    <a:pt x="4606" y="4249"/>
                  </a:lnTo>
                  <a:lnTo>
                    <a:pt x="4611" y="4224"/>
                  </a:lnTo>
                  <a:lnTo>
                    <a:pt x="4614" y="4199"/>
                  </a:lnTo>
                  <a:lnTo>
                    <a:pt x="4620" y="4174"/>
                  </a:lnTo>
                  <a:lnTo>
                    <a:pt x="4623" y="4146"/>
                  </a:lnTo>
                  <a:lnTo>
                    <a:pt x="4627" y="4120"/>
                  </a:lnTo>
                  <a:lnTo>
                    <a:pt x="4632" y="4094"/>
                  </a:lnTo>
                  <a:lnTo>
                    <a:pt x="4636" y="4070"/>
                  </a:lnTo>
                  <a:lnTo>
                    <a:pt x="4641" y="4043"/>
                  </a:lnTo>
                  <a:lnTo>
                    <a:pt x="4646" y="4019"/>
                  </a:lnTo>
                  <a:lnTo>
                    <a:pt x="4651" y="3996"/>
                  </a:lnTo>
                  <a:lnTo>
                    <a:pt x="4656" y="3978"/>
                  </a:lnTo>
                  <a:lnTo>
                    <a:pt x="4661" y="3959"/>
                  </a:lnTo>
                  <a:lnTo>
                    <a:pt x="4668" y="3942"/>
                  </a:lnTo>
                  <a:lnTo>
                    <a:pt x="4675" y="3923"/>
                  </a:lnTo>
                  <a:lnTo>
                    <a:pt x="4680" y="3906"/>
                  </a:lnTo>
                  <a:lnTo>
                    <a:pt x="4688" y="3886"/>
                  </a:lnTo>
                  <a:lnTo>
                    <a:pt x="4694" y="3870"/>
                  </a:lnTo>
                  <a:lnTo>
                    <a:pt x="4699" y="3851"/>
                  </a:lnTo>
                  <a:lnTo>
                    <a:pt x="4705" y="3832"/>
                  </a:lnTo>
                  <a:lnTo>
                    <a:pt x="4712" y="3815"/>
                  </a:lnTo>
                  <a:lnTo>
                    <a:pt x="4717" y="3796"/>
                  </a:lnTo>
                  <a:lnTo>
                    <a:pt x="4724" y="3779"/>
                  </a:lnTo>
                  <a:lnTo>
                    <a:pt x="4731" y="3761"/>
                  </a:lnTo>
                  <a:lnTo>
                    <a:pt x="4737" y="3747"/>
                  </a:lnTo>
                  <a:lnTo>
                    <a:pt x="4746" y="3731"/>
                  </a:lnTo>
                  <a:lnTo>
                    <a:pt x="4753" y="3715"/>
                  </a:lnTo>
                  <a:lnTo>
                    <a:pt x="4764" y="3698"/>
                  </a:lnTo>
                  <a:lnTo>
                    <a:pt x="4774" y="3681"/>
                  </a:lnTo>
                  <a:lnTo>
                    <a:pt x="4784" y="3663"/>
                  </a:lnTo>
                  <a:lnTo>
                    <a:pt x="4797" y="3646"/>
                  </a:lnTo>
                  <a:lnTo>
                    <a:pt x="4809" y="3630"/>
                  </a:lnTo>
                  <a:lnTo>
                    <a:pt x="4820" y="3615"/>
                  </a:lnTo>
                  <a:lnTo>
                    <a:pt x="4831" y="3599"/>
                  </a:lnTo>
                  <a:lnTo>
                    <a:pt x="4844" y="3583"/>
                  </a:lnTo>
                  <a:lnTo>
                    <a:pt x="4853" y="3568"/>
                  </a:lnTo>
                  <a:lnTo>
                    <a:pt x="4866" y="3552"/>
                  </a:lnTo>
                  <a:lnTo>
                    <a:pt x="4876" y="3537"/>
                  </a:lnTo>
                  <a:lnTo>
                    <a:pt x="4888" y="3522"/>
                  </a:lnTo>
                  <a:lnTo>
                    <a:pt x="4900" y="3506"/>
                  </a:lnTo>
                  <a:lnTo>
                    <a:pt x="4910" y="3490"/>
                  </a:lnTo>
                  <a:lnTo>
                    <a:pt x="4923" y="3476"/>
                  </a:lnTo>
                  <a:lnTo>
                    <a:pt x="4933" y="3462"/>
                  </a:lnTo>
                  <a:lnTo>
                    <a:pt x="4945" y="3445"/>
                  </a:lnTo>
                  <a:lnTo>
                    <a:pt x="4959" y="3428"/>
                  </a:lnTo>
                  <a:lnTo>
                    <a:pt x="4971" y="3409"/>
                  </a:lnTo>
                  <a:lnTo>
                    <a:pt x="4985" y="3391"/>
                  </a:lnTo>
                  <a:lnTo>
                    <a:pt x="4997" y="3374"/>
                  </a:lnTo>
                  <a:lnTo>
                    <a:pt x="5009" y="3357"/>
                  </a:lnTo>
                  <a:lnTo>
                    <a:pt x="5022" y="3341"/>
                  </a:lnTo>
                  <a:lnTo>
                    <a:pt x="5034" y="3325"/>
                  </a:lnTo>
                  <a:lnTo>
                    <a:pt x="5051" y="3305"/>
                  </a:lnTo>
                  <a:lnTo>
                    <a:pt x="5069" y="3286"/>
                  </a:lnTo>
                  <a:lnTo>
                    <a:pt x="5086" y="3267"/>
                  </a:lnTo>
                  <a:lnTo>
                    <a:pt x="5105" y="3248"/>
                  </a:lnTo>
                  <a:lnTo>
                    <a:pt x="5122" y="3229"/>
                  </a:lnTo>
                  <a:lnTo>
                    <a:pt x="5140" y="3212"/>
                  </a:lnTo>
                  <a:lnTo>
                    <a:pt x="5157" y="3193"/>
                  </a:lnTo>
                  <a:lnTo>
                    <a:pt x="5173" y="3176"/>
                  </a:lnTo>
                  <a:lnTo>
                    <a:pt x="5141" y="3182"/>
                  </a:lnTo>
                  <a:lnTo>
                    <a:pt x="5108" y="3190"/>
                  </a:lnTo>
                  <a:lnTo>
                    <a:pt x="5077" y="3196"/>
                  </a:lnTo>
                  <a:lnTo>
                    <a:pt x="5045" y="3204"/>
                  </a:lnTo>
                  <a:lnTo>
                    <a:pt x="5014" y="3210"/>
                  </a:lnTo>
                  <a:lnTo>
                    <a:pt x="4984" y="3217"/>
                  </a:lnTo>
                  <a:lnTo>
                    <a:pt x="4952" y="3224"/>
                  </a:lnTo>
                  <a:lnTo>
                    <a:pt x="4921" y="3231"/>
                  </a:lnTo>
                  <a:lnTo>
                    <a:pt x="4897" y="3236"/>
                  </a:lnTo>
                  <a:lnTo>
                    <a:pt x="4872" y="3241"/>
                  </a:lnTo>
                  <a:lnTo>
                    <a:pt x="4849" y="3246"/>
                  </a:lnTo>
                  <a:lnTo>
                    <a:pt x="4826" y="3251"/>
                  </a:lnTo>
                  <a:lnTo>
                    <a:pt x="4801" y="3257"/>
                  </a:lnTo>
                  <a:lnTo>
                    <a:pt x="4779" y="3262"/>
                  </a:lnTo>
                  <a:lnTo>
                    <a:pt x="4757" y="3267"/>
                  </a:lnTo>
                  <a:lnTo>
                    <a:pt x="4734" y="3272"/>
                  </a:lnTo>
                  <a:lnTo>
                    <a:pt x="4712" y="3278"/>
                  </a:lnTo>
                  <a:lnTo>
                    <a:pt x="4689" y="3283"/>
                  </a:lnTo>
                  <a:lnTo>
                    <a:pt x="4666" y="3289"/>
                  </a:lnTo>
                  <a:lnTo>
                    <a:pt x="4646" y="3295"/>
                  </a:lnTo>
                  <a:lnTo>
                    <a:pt x="4623" y="3302"/>
                  </a:lnTo>
                  <a:lnTo>
                    <a:pt x="4603" y="3306"/>
                  </a:lnTo>
                  <a:lnTo>
                    <a:pt x="4581" y="3314"/>
                  </a:lnTo>
                  <a:lnTo>
                    <a:pt x="4561" y="3319"/>
                  </a:lnTo>
                  <a:lnTo>
                    <a:pt x="4543" y="3324"/>
                  </a:lnTo>
                  <a:lnTo>
                    <a:pt x="4525" y="3331"/>
                  </a:lnTo>
                  <a:lnTo>
                    <a:pt x="4507" y="3338"/>
                  </a:lnTo>
                  <a:lnTo>
                    <a:pt x="4488" y="3345"/>
                  </a:lnTo>
                  <a:lnTo>
                    <a:pt x="4471" y="3352"/>
                  </a:lnTo>
                  <a:lnTo>
                    <a:pt x="4452" y="3358"/>
                  </a:lnTo>
                  <a:lnTo>
                    <a:pt x="4435" y="3368"/>
                  </a:lnTo>
                  <a:lnTo>
                    <a:pt x="4417" y="3374"/>
                  </a:lnTo>
                  <a:lnTo>
                    <a:pt x="4388" y="3386"/>
                  </a:lnTo>
                  <a:lnTo>
                    <a:pt x="4359" y="3399"/>
                  </a:lnTo>
                  <a:lnTo>
                    <a:pt x="4329" y="3410"/>
                  </a:lnTo>
                  <a:lnTo>
                    <a:pt x="4301" y="3423"/>
                  </a:lnTo>
                  <a:lnTo>
                    <a:pt x="4272" y="3435"/>
                  </a:lnTo>
                  <a:lnTo>
                    <a:pt x="4243" y="3447"/>
                  </a:lnTo>
                  <a:lnTo>
                    <a:pt x="4213" y="3459"/>
                  </a:lnTo>
                  <a:lnTo>
                    <a:pt x="4183" y="3470"/>
                  </a:lnTo>
                  <a:lnTo>
                    <a:pt x="4189" y="3452"/>
                  </a:lnTo>
                  <a:lnTo>
                    <a:pt x="4194" y="3434"/>
                  </a:lnTo>
                  <a:lnTo>
                    <a:pt x="4199" y="3416"/>
                  </a:lnTo>
                  <a:lnTo>
                    <a:pt x="4206" y="3399"/>
                  </a:lnTo>
                  <a:lnTo>
                    <a:pt x="4211" y="3380"/>
                  </a:lnTo>
                  <a:lnTo>
                    <a:pt x="4218" y="3363"/>
                  </a:lnTo>
                  <a:lnTo>
                    <a:pt x="4225" y="3345"/>
                  </a:lnTo>
                  <a:lnTo>
                    <a:pt x="4232" y="3325"/>
                  </a:lnTo>
                  <a:lnTo>
                    <a:pt x="4239" y="3309"/>
                  </a:lnTo>
                  <a:lnTo>
                    <a:pt x="4244" y="3292"/>
                  </a:lnTo>
                  <a:lnTo>
                    <a:pt x="4251" y="3272"/>
                  </a:lnTo>
                  <a:lnTo>
                    <a:pt x="4258" y="3255"/>
                  </a:lnTo>
                  <a:lnTo>
                    <a:pt x="4263" y="3236"/>
                  </a:lnTo>
                  <a:lnTo>
                    <a:pt x="4270" y="3218"/>
                  </a:lnTo>
                  <a:lnTo>
                    <a:pt x="4276" y="3199"/>
                  </a:lnTo>
                  <a:lnTo>
                    <a:pt x="4281" y="3182"/>
                  </a:lnTo>
                  <a:lnTo>
                    <a:pt x="4287" y="3155"/>
                  </a:lnTo>
                  <a:lnTo>
                    <a:pt x="4295" y="3124"/>
                  </a:lnTo>
                  <a:lnTo>
                    <a:pt x="4301" y="3094"/>
                  </a:lnTo>
                  <a:lnTo>
                    <a:pt x="4309" y="3062"/>
                  </a:lnTo>
                  <a:lnTo>
                    <a:pt x="4314" y="3032"/>
                  </a:lnTo>
                  <a:lnTo>
                    <a:pt x="4318" y="2999"/>
                  </a:lnTo>
                  <a:lnTo>
                    <a:pt x="4324" y="2968"/>
                  </a:lnTo>
                  <a:lnTo>
                    <a:pt x="4328" y="2936"/>
                  </a:lnTo>
                  <a:lnTo>
                    <a:pt x="4329" y="2919"/>
                  </a:lnTo>
                  <a:lnTo>
                    <a:pt x="4331" y="2902"/>
                  </a:lnTo>
                  <a:lnTo>
                    <a:pt x="4334" y="2883"/>
                  </a:lnTo>
                  <a:lnTo>
                    <a:pt x="4336" y="2866"/>
                  </a:lnTo>
                  <a:lnTo>
                    <a:pt x="4337" y="2848"/>
                  </a:lnTo>
                  <a:lnTo>
                    <a:pt x="4339" y="2829"/>
                  </a:lnTo>
                  <a:lnTo>
                    <a:pt x="4339" y="2812"/>
                  </a:lnTo>
                  <a:lnTo>
                    <a:pt x="4342" y="2793"/>
                  </a:lnTo>
                  <a:lnTo>
                    <a:pt x="4343" y="2774"/>
                  </a:lnTo>
                  <a:lnTo>
                    <a:pt x="4343" y="2757"/>
                  </a:lnTo>
                  <a:lnTo>
                    <a:pt x="4345" y="2738"/>
                  </a:lnTo>
                  <a:lnTo>
                    <a:pt x="4345" y="2719"/>
                  </a:lnTo>
                  <a:lnTo>
                    <a:pt x="4347" y="2702"/>
                  </a:lnTo>
                  <a:lnTo>
                    <a:pt x="4347" y="2683"/>
                  </a:lnTo>
                  <a:lnTo>
                    <a:pt x="4347" y="2664"/>
                  </a:lnTo>
                  <a:lnTo>
                    <a:pt x="4347" y="2645"/>
                  </a:lnTo>
                  <a:lnTo>
                    <a:pt x="4347" y="2615"/>
                  </a:lnTo>
                  <a:lnTo>
                    <a:pt x="4345" y="2584"/>
                  </a:lnTo>
                  <a:lnTo>
                    <a:pt x="4343" y="2555"/>
                  </a:lnTo>
                  <a:lnTo>
                    <a:pt x="4342" y="2524"/>
                  </a:lnTo>
                  <a:lnTo>
                    <a:pt x="4339" y="2492"/>
                  </a:lnTo>
                  <a:lnTo>
                    <a:pt x="4336" y="2461"/>
                  </a:lnTo>
                  <a:lnTo>
                    <a:pt x="4331" y="2430"/>
                  </a:lnTo>
                  <a:lnTo>
                    <a:pt x="4328" y="2399"/>
                  </a:lnTo>
                  <a:lnTo>
                    <a:pt x="4324" y="2371"/>
                  </a:lnTo>
                  <a:lnTo>
                    <a:pt x="4318" y="2346"/>
                  </a:lnTo>
                  <a:lnTo>
                    <a:pt x="4312" y="2317"/>
                  </a:lnTo>
                  <a:lnTo>
                    <a:pt x="4307" y="2289"/>
                  </a:lnTo>
                  <a:lnTo>
                    <a:pt x="4299" y="2262"/>
                  </a:lnTo>
                  <a:lnTo>
                    <a:pt x="4295" y="2236"/>
                  </a:lnTo>
                  <a:lnTo>
                    <a:pt x="4287" y="2209"/>
                  </a:lnTo>
                  <a:lnTo>
                    <a:pt x="4281" y="2182"/>
                  </a:lnTo>
                  <a:lnTo>
                    <a:pt x="4276" y="2162"/>
                  </a:lnTo>
                  <a:lnTo>
                    <a:pt x="4270" y="2143"/>
                  </a:lnTo>
                  <a:lnTo>
                    <a:pt x="4263" y="2122"/>
                  </a:lnTo>
                  <a:lnTo>
                    <a:pt x="4257" y="2102"/>
                  </a:lnTo>
                  <a:lnTo>
                    <a:pt x="4248" y="2080"/>
                  </a:lnTo>
                  <a:lnTo>
                    <a:pt x="4241" y="2059"/>
                  </a:lnTo>
                  <a:lnTo>
                    <a:pt x="4232" y="2039"/>
                  </a:lnTo>
                  <a:lnTo>
                    <a:pt x="4225" y="2017"/>
                  </a:lnTo>
                  <a:lnTo>
                    <a:pt x="4191" y="2117"/>
                  </a:lnTo>
                  <a:lnTo>
                    <a:pt x="4182" y="2144"/>
                  </a:lnTo>
                  <a:lnTo>
                    <a:pt x="4173" y="2172"/>
                  </a:lnTo>
                  <a:lnTo>
                    <a:pt x="4163" y="2200"/>
                  </a:lnTo>
                  <a:lnTo>
                    <a:pt x="4154" y="2228"/>
                  </a:lnTo>
                  <a:lnTo>
                    <a:pt x="4145" y="2255"/>
                  </a:lnTo>
                  <a:lnTo>
                    <a:pt x="4137" y="2283"/>
                  </a:lnTo>
                  <a:lnTo>
                    <a:pt x="4126" y="2308"/>
                  </a:lnTo>
                  <a:lnTo>
                    <a:pt x="4118" y="2333"/>
                  </a:lnTo>
                  <a:lnTo>
                    <a:pt x="4109" y="2354"/>
                  </a:lnTo>
                  <a:lnTo>
                    <a:pt x="4103" y="2373"/>
                  </a:lnTo>
                  <a:lnTo>
                    <a:pt x="4093" y="2390"/>
                  </a:lnTo>
                  <a:lnTo>
                    <a:pt x="4085" y="2409"/>
                  </a:lnTo>
                  <a:lnTo>
                    <a:pt x="4076" y="2426"/>
                  </a:lnTo>
                  <a:lnTo>
                    <a:pt x="4068" y="2444"/>
                  </a:lnTo>
                  <a:lnTo>
                    <a:pt x="4057" y="2459"/>
                  </a:lnTo>
                  <a:lnTo>
                    <a:pt x="4047" y="2477"/>
                  </a:lnTo>
                  <a:lnTo>
                    <a:pt x="4035" y="2494"/>
                  </a:lnTo>
                  <a:lnTo>
                    <a:pt x="4022" y="2513"/>
                  </a:lnTo>
                  <a:lnTo>
                    <a:pt x="4010" y="2530"/>
                  </a:lnTo>
                  <a:lnTo>
                    <a:pt x="3999" y="2549"/>
                  </a:lnTo>
                  <a:lnTo>
                    <a:pt x="3986" y="2566"/>
                  </a:lnTo>
                  <a:lnTo>
                    <a:pt x="3974" y="2585"/>
                  </a:lnTo>
                  <a:lnTo>
                    <a:pt x="3962" y="2603"/>
                  </a:lnTo>
                  <a:lnTo>
                    <a:pt x="3950" y="2620"/>
                  </a:lnTo>
                  <a:lnTo>
                    <a:pt x="3938" y="2641"/>
                  </a:lnTo>
                  <a:lnTo>
                    <a:pt x="3926" y="2659"/>
                  </a:lnTo>
                  <a:lnTo>
                    <a:pt x="3912" y="2681"/>
                  </a:lnTo>
                  <a:lnTo>
                    <a:pt x="3900" y="2702"/>
                  </a:lnTo>
                  <a:lnTo>
                    <a:pt x="3887" y="2721"/>
                  </a:lnTo>
                  <a:lnTo>
                    <a:pt x="3874" y="2739"/>
                  </a:lnTo>
                  <a:lnTo>
                    <a:pt x="3862" y="2758"/>
                  </a:lnTo>
                  <a:lnTo>
                    <a:pt x="3849" y="2776"/>
                  </a:lnTo>
                  <a:lnTo>
                    <a:pt x="3834" y="2798"/>
                  </a:lnTo>
                  <a:lnTo>
                    <a:pt x="3816" y="2820"/>
                  </a:lnTo>
                  <a:lnTo>
                    <a:pt x="3799" y="2842"/>
                  </a:lnTo>
                  <a:lnTo>
                    <a:pt x="3783" y="2862"/>
                  </a:lnTo>
                  <a:lnTo>
                    <a:pt x="3766" y="2883"/>
                  </a:lnTo>
                  <a:lnTo>
                    <a:pt x="3749" y="2906"/>
                  </a:lnTo>
                  <a:lnTo>
                    <a:pt x="3733" y="2927"/>
                  </a:lnTo>
                  <a:lnTo>
                    <a:pt x="3718" y="2949"/>
                  </a:lnTo>
                  <a:lnTo>
                    <a:pt x="3645" y="2566"/>
                  </a:lnTo>
                  <a:lnTo>
                    <a:pt x="3642" y="2552"/>
                  </a:lnTo>
                  <a:lnTo>
                    <a:pt x="3640" y="2535"/>
                  </a:lnTo>
                  <a:lnTo>
                    <a:pt x="3637" y="2518"/>
                  </a:lnTo>
                  <a:lnTo>
                    <a:pt x="3633" y="2497"/>
                  </a:lnTo>
                  <a:lnTo>
                    <a:pt x="3629" y="2478"/>
                  </a:lnTo>
                  <a:lnTo>
                    <a:pt x="3626" y="2458"/>
                  </a:lnTo>
                  <a:lnTo>
                    <a:pt x="3623" y="2435"/>
                  </a:lnTo>
                  <a:lnTo>
                    <a:pt x="3619" y="2415"/>
                  </a:lnTo>
                  <a:lnTo>
                    <a:pt x="3616" y="2392"/>
                  </a:lnTo>
                  <a:lnTo>
                    <a:pt x="3612" y="2371"/>
                  </a:lnTo>
                  <a:lnTo>
                    <a:pt x="3610" y="2350"/>
                  </a:lnTo>
                  <a:lnTo>
                    <a:pt x="3609" y="2332"/>
                  </a:lnTo>
                  <a:lnTo>
                    <a:pt x="3607" y="2313"/>
                  </a:lnTo>
                  <a:lnTo>
                    <a:pt x="3605" y="2295"/>
                  </a:lnTo>
                  <a:lnTo>
                    <a:pt x="3604" y="2281"/>
                  </a:lnTo>
                  <a:lnTo>
                    <a:pt x="3604" y="2267"/>
                  </a:lnTo>
                  <a:lnTo>
                    <a:pt x="3604" y="2253"/>
                  </a:lnTo>
                  <a:lnTo>
                    <a:pt x="3602" y="2236"/>
                  </a:lnTo>
                  <a:lnTo>
                    <a:pt x="3601" y="2217"/>
                  </a:lnTo>
                  <a:lnTo>
                    <a:pt x="3599" y="2195"/>
                  </a:lnTo>
                  <a:lnTo>
                    <a:pt x="3597" y="2171"/>
                  </a:lnTo>
                  <a:lnTo>
                    <a:pt x="3593" y="2146"/>
                  </a:lnTo>
                  <a:lnTo>
                    <a:pt x="3590" y="2121"/>
                  </a:lnTo>
                  <a:lnTo>
                    <a:pt x="3586" y="2094"/>
                  </a:lnTo>
                  <a:lnTo>
                    <a:pt x="3583" y="2067"/>
                  </a:lnTo>
                  <a:lnTo>
                    <a:pt x="3582" y="2042"/>
                  </a:lnTo>
                  <a:lnTo>
                    <a:pt x="3577" y="2018"/>
                  </a:lnTo>
                  <a:lnTo>
                    <a:pt x="3574" y="1996"/>
                  </a:lnTo>
                  <a:lnTo>
                    <a:pt x="3572" y="1975"/>
                  </a:lnTo>
                  <a:lnTo>
                    <a:pt x="3569" y="1957"/>
                  </a:lnTo>
                  <a:lnTo>
                    <a:pt x="3569" y="1943"/>
                  </a:lnTo>
                  <a:lnTo>
                    <a:pt x="3568" y="1932"/>
                  </a:lnTo>
                  <a:lnTo>
                    <a:pt x="3566" y="1913"/>
                  </a:lnTo>
                  <a:lnTo>
                    <a:pt x="3563" y="1894"/>
                  </a:lnTo>
                  <a:lnTo>
                    <a:pt x="3560" y="1875"/>
                  </a:lnTo>
                  <a:lnTo>
                    <a:pt x="3557" y="1854"/>
                  </a:lnTo>
                  <a:lnTo>
                    <a:pt x="3553" y="1834"/>
                  </a:lnTo>
                  <a:lnTo>
                    <a:pt x="3550" y="1817"/>
                  </a:lnTo>
                  <a:lnTo>
                    <a:pt x="3547" y="1798"/>
                  </a:lnTo>
                  <a:lnTo>
                    <a:pt x="3543" y="1779"/>
                  </a:lnTo>
                  <a:lnTo>
                    <a:pt x="3539" y="1760"/>
                  </a:lnTo>
                  <a:lnTo>
                    <a:pt x="3536" y="1741"/>
                  </a:lnTo>
                  <a:lnTo>
                    <a:pt x="3533" y="1722"/>
                  </a:lnTo>
                  <a:lnTo>
                    <a:pt x="3530" y="1703"/>
                  </a:lnTo>
                  <a:lnTo>
                    <a:pt x="3528" y="1685"/>
                  </a:lnTo>
                  <a:lnTo>
                    <a:pt x="3524" y="1666"/>
                  </a:lnTo>
                  <a:lnTo>
                    <a:pt x="3520" y="1647"/>
                  </a:lnTo>
                  <a:lnTo>
                    <a:pt x="3519" y="1628"/>
                  </a:lnTo>
                  <a:lnTo>
                    <a:pt x="3516" y="1601"/>
                  </a:lnTo>
                  <a:lnTo>
                    <a:pt x="3514" y="1576"/>
                  </a:lnTo>
                  <a:lnTo>
                    <a:pt x="3511" y="1549"/>
                  </a:lnTo>
                  <a:lnTo>
                    <a:pt x="3506" y="1524"/>
                  </a:lnTo>
                  <a:lnTo>
                    <a:pt x="3503" y="1497"/>
                  </a:lnTo>
                  <a:lnTo>
                    <a:pt x="3500" y="1472"/>
                  </a:lnTo>
                  <a:lnTo>
                    <a:pt x="3498" y="1445"/>
                  </a:lnTo>
                  <a:lnTo>
                    <a:pt x="3495" y="1418"/>
                  </a:lnTo>
                  <a:lnTo>
                    <a:pt x="3491" y="1392"/>
                  </a:lnTo>
                  <a:lnTo>
                    <a:pt x="3487" y="1366"/>
                  </a:lnTo>
                  <a:lnTo>
                    <a:pt x="3486" y="1340"/>
                  </a:lnTo>
                  <a:lnTo>
                    <a:pt x="3483" y="1314"/>
                  </a:lnTo>
                  <a:lnTo>
                    <a:pt x="3479" y="1290"/>
                  </a:lnTo>
                  <a:lnTo>
                    <a:pt x="3478" y="1264"/>
                  </a:lnTo>
                  <a:lnTo>
                    <a:pt x="3473" y="1238"/>
                  </a:lnTo>
                  <a:lnTo>
                    <a:pt x="3472" y="1214"/>
                  </a:lnTo>
                  <a:lnTo>
                    <a:pt x="3469" y="1228"/>
                  </a:lnTo>
                  <a:lnTo>
                    <a:pt x="3465" y="1245"/>
                  </a:lnTo>
                  <a:lnTo>
                    <a:pt x="3462" y="1264"/>
                  </a:lnTo>
                  <a:lnTo>
                    <a:pt x="3456" y="1283"/>
                  </a:lnTo>
                  <a:lnTo>
                    <a:pt x="3453" y="1304"/>
                  </a:lnTo>
                  <a:lnTo>
                    <a:pt x="3450" y="1326"/>
                  </a:lnTo>
                  <a:lnTo>
                    <a:pt x="3446" y="1349"/>
                  </a:lnTo>
                  <a:lnTo>
                    <a:pt x="3443" y="1371"/>
                  </a:lnTo>
                  <a:lnTo>
                    <a:pt x="3437" y="1393"/>
                  </a:lnTo>
                  <a:lnTo>
                    <a:pt x="3434" y="1417"/>
                  </a:lnTo>
                  <a:lnTo>
                    <a:pt x="3431" y="1439"/>
                  </a:lnTo>
                  <a:lnTo>
                    <a:pt x="3427" y="1459"/>
                  </a:lnTo>
                  <a:lnTo>
                    <a:pt x="3423" y="1478"/>
                  </a:lnTo>
                  <a:lnTo>
                    <a:pt x="3418" y="1497"/>
                  </a:lnTo>
                  <a:lnTo>
                    <a:pt x="3415" y="1515"/>
                  </a:lnTo>
                  <a:lnTo>
                    <a:pt x="3412" y="1530"/>
                  </a:lnTo>
                  <a:lnTo>
                    <a:pt x="3407" y="1553"/>
                  </a:lnTo>
                  <a:lnTo>
                    <a:pt x="3399" y="1576"/>
                  </a:lnTo>
                  <a:lnTo>
                    <a:pt x="3393" y="1600"/>
                  </a:lnTo>
                  <a:lnTo>
                    <a:pt x="3385" y="1622"/>
                  </a:lnTo>
                  <a:lnTo>
                    <a:pt x="3379" y="1647"/>
                  </a:lnTo>
                  <a:lnTo>
                    <a:pt x="3372" y="1669"/>
                  </a:lnTo>
                  <a:lnTo>
                    <a:pt x="3365" y="1693"/>
                  </a:lnTo>
                  <a:lnTo>
                    <a:pt x="3358" y="1718"/>
                  </a:lnTo>
                  <a:lnTo>
                    <a:pt x="3349" y="1745"/>
                  </a:lnTo>
                  <a:lnTo>
                    <a:pt x="3342" y="1773"/>
                  </a:lnTo>
                  <a:lnTo>
                    <a:pt x="3333" y="1802"/>
                  </a:lnTo>
                  <a:lnTo>
                    <a:pt x="3325" y="1830"/>
                  </a:lnTo>
                  <a:lnTo>
                    <a:pt x="3316" y="1859"/>
                  </a:lnTo>
                  <a:lnTo>
                    <a:pt x="3306" y="1889"/>
                  </a:lnTo>
                  <a:lnTo>
                    <a:pt x="3297" y="1916"/>
                  </a:lnTo>
                  <a:lnTo>
                    <a:pt x="3287" y="1944"/>
                  </a:lnTo>
                  <a:lnTo>
                    <a:pt x="3278" y="1966"/>
                  </a:lnTo>
                  <a:lnTo>
                    <a:pt x="3268" y="1987"/>
                  </a:lnTo>
                  <a:lnTo>
                    <a:pt x="3256" y="2008"/>
                  </a:lnTo>
                  <a:lnTo>
                    <a:pt x="3245" y="2028"/>
                  </a:lnTo>
                  <a:lnTo>
                    <a:pt x="3234" y="2051"/>
                  </a:lnTo>
                  <a:lnTo>
                    <a:pt x="3221" y="2072"/>
                  </a:lnTo>
                  <a:lnTo>
                    <a:pt x="3209" y="2094"/>
                  </a:lnTo>
                  <a:lnTo>
                    <a:pt x="3196" y="2117"/>
                  </a:lnTo>
                  <a:lnTo>
                    <a:pt x="3190" y="2130"/>
                  </a:lnTo>
                  <a:lnTo>
                    <a:pt x="3182" y="2146"/>
                  </a:lnTo>
                  <a:lnTo>
                    <a:pt x="3171" y="2160"/>
                  </a:lnTo>
                  <a:lnTo>
                    <a:pt x="3160" y="2174"/>
                  </a:lnTo>
                  <a:lnTo>
                    <a:pt x="3150" y="2190"/>
                  </a:lnTo>
                  <a:lnTo>
                    <a:pt x="3138" y="2203"/>
                  </a:lnTo>
                  <a:lnTo>
                    <a:pt x="3126" y="2217"/>
                  </a:lnTo>
                  <a:lnTo>
                    <a:pt x="3113" y="2231"/>
                  </a:lnTo>
                  <a:lnTo>
                    <a:pt x="3000" y="2346"/>
                  </a:lnTo>
                  <a:lnTo>
                    <a:pt x="2963" y="2117"/>
                  </a:lnTo>
                  <a:lnTo>
                    <a:pt x="2960" y="2097"/>
                  </a:lnTo>
                  <a:lnTo>
                    <a:pt x="2958" y="2078"/>
                  </a:lnTo>
                  <a:lnTo>
                    <a:pt x="2954" y="2059"/>
                  </a:lnTo>
                  <a:lnTo>
                    <a:pt x="2952" y="2042"/>
                  </a:lnTo>
                  <a:lnTo>
                    <a:pt x="2951" y="2023"/>
                  </a:lnTo>
                  <a:lnTo>
                    <a:pt x="2948" y="2004"/>
                  </a:lnTo>
                  <a:lnTo>
                    <a:pt x="2946" y="1985"/>
                  </a:lnTo>
                  <a:lnTo>
                    <a:pt x="2944" y="1968"/>
                  </a:lnTo>
                  <a:lnTo>
                    <a:pt x="2941" y="1949"/>
                  </a:lnTo>
                  <a:lnTo>
                    <a:pt x="2939" y="1930"/>
                  </a:lnTo>
                  <a:lnTo>
                    <a:pt x="2937" y="1913"/>
                  </a:lnTo>
                  <a:lnTo>
                    <a:pt x="2934" y="1896"/>
                  </a:lnTo>
                  <a:lnTo>
                    <a:pt x="2932" y="1877"/>
                  </a:lnTo>
                  <a:lnTo>
                    <a:pt x="2929" y="1859"/>
                  </a:lnTo>
                  <a:lnTo>
                    <a:pt x="2925" y="1842"/>
                  </a:lnTo>
                  <a:lnTo>
                    <a:pt x="2922" y="1825"/>
                  </a:lnTo>
                  <a:lnTo>
                    <a:pt x="2918" y="1804"/>
                  </a:lnTo>
                  <a:lnTo>
                    <a:pt x="2913" y="1785"/>
                  </a:lnTo>
                  <a:lnTo>
                    <a:pt x="2908" y="1764"/>
                  </a:lnTo>
                  <a:lnTo>
                    <a:pt x="2902" y="1743"/>
                  </a:lnTo>
                  <a:lnTo>
                    <a:pt x="2897" y="1724"/>
                  </a:lnTo>
                  <a:lnTo>
                    <a:pt x="2892" y="1705"/>
                  </a:lnTo>
                  <a:lnTo>
                    <a:pt x="2885" y="1685"/>
                  </a:lnTo>
                  <a:lnTo>
                    <a:pt x="2880" y="1666"/>
                  </a:lnTo>
                  <a:lnTo>
                    <a:pt x="2873" y="1647"/>
                  </a:lnTo>
                  <a:lnTo>
                    <a:pt x="2868" y="1628"/>
                  </a:lnTo>
                  <a:lnTo>
                    <a:pt x="2861" y="1609"/>
                  </a:lnTo>
                  <a:lnTo>
                    <a:pt x="2856" y="1589"/>
                  </a:lnTo>
                  <a:lnTo>
                    <a:pt x="2849" y="1570"/>
                  </a:lnTo>
                  <a:lnTo>
                    <a:pt x="2844" y="1551"/>
                  </a:lnTo>
                  <a:lnTo>
                    <a:pt x="2837" y="1532"/>
                  </a:lnTo>
                  <a:lnTo>
                    <a:pt x="2831" y="1513"/>
                  </a:lnTo>
                  <a:lnTo>
                    <a:pt x="2823" y="1488"/>
                  </a:lnTo>
                  <a:lnTo>
                    <a:pt x="2814" y="1459"/>
                  </a:lnTo>
                  <a:lnTo>
                    <a:pt x="2806" y="1431"/>
                  </a:lnTo>
                  <a:lnTo>
                    <a:pt x="2797" y="1406"/>
                  </a:lnTo>
                  <a:lnTo>
                    <a:pt x="2787" y="1378"/>
                  </a:lnTo>
                  <a:lnTo>
                    <a:pt x="2778" y="1351"/>
                  </a:lnTo>
                  <a:lnTo>
                    <a:pt x="2768" y="1324"/>
                  </a:lnTo>
                  <a:lnTo>
                    <a:pt x="2759" y="1299"/>
                  </a:lnTo>
                  <a:lnTo>
                    <a:pt x="2749" y="1269"/>
                  </a:lnTo>
                  <a:lnTo>
                    <a:pt x="2740" y="1239"/>
                  </a:lnTo>
                  <a:lnTo>
                    <a:pt x="2729" y="1211"/>
                  </a:lnTo>
                  <a:lnTo>
                    <a:pt x="2719" y="1181"/>
                  </a:lnTo>
                  <a:lnTo>
                    <a:pt x="2708" y="1151"/>
                  </a:lnTo>
                  <a:lnTo>
                    <a:pt x="2700" y="1122"/>
                  </a:lnTo>
                  <a:lnTo>
                    <a:pt x="2690" y="1094"/>
                  </a:lnTo>
                  <a:lnTo>
                    <a:pt x="2681" y="1066"/>
                  </a:lnTo>
                  <a:lnTo>
                    <a:pt x="2674" y="1044"/>
                  </a:lnTo>
                  <a:lnTo>
                    <a:pt x="2666" y="1023"/>
                  </a:lnTo>
                  <a:lnTo>
                    <a:pt x="2658" y="1001"/>
                  </a:lnTo>
                  <a:lnTo>
                    <a:pt x="2652" y="981"/>
                  </a:lnTo>
                  <a:lnTo>
                    <a:pt x="2644" y="960"/>
                  </a:lnTo>
                  <a:lnTo>
                    <a:pt x="2634" y="937"/>
                  </a:lnTo>
                  <a:lnTo>
                    <a:pt x="2628" y="916"/>
                  </a:lnTo>
                  <a:lnTo>
                    <a:pt x="2619" y="894"/>
                  </a:lnTo>
                  <a:lnTo>
                    <a:pt x="2611" y="874"/>
                  </a:lnTo>
                  <a:lnTo>
                    <a:pt x="2603" y="852"/>
                  </a:lnTo>
                  <a:lnTo>
                    <a:pt x="2595" y="830"/>
                  </a:lnTo>
                  <a:lnTo>
                    <a:pt x="2586" y="809"/>
                  </a:lnTo>
                  <a:lnTo>
                    <a:pt x="2579" y="789"/>
                  </a:lnTo>
                  <a:lnTo>
                    <a:pt x="2572" y="765"/>
                  </a:lnTo>
                  <a:lnTo>
                    <a:pt x="2563" y="745"/>
                  </a:lnTo>
                  <a:lnTo>
                    <a:pt x="2556" y="724"/>
                  </a:lnTo>
                  <a:lnTo>
                    <a:pt x="2549" y="705"/>
                  </a:lnTo>
                  <a:lnTo>
                    <a:pt x="2545" y="686"/>
                  </a:lnTo>
                  <a:lnTo>
                    <a:pt x="2537" y="669"/>
                  </a:lnTo>
                  <a:lnTo>
                    <a:pt x="2532" y="650"/>
                  </a:lnTo>
                  <a:lnTo>
                    <a:pt x="2527" y="631"/>
                  </a:lnTo>
                  <a:lnTo>
                    <a:pt x="2520" y="612"/>
                  </a:lnTo>
                  <a:lnTo>
                    <a:pt x="2515" y="595"/>
                  </a:lnTo>
                  <a:lnTo>
                    <a:pt x="2510" y="576"/>
                  </a:lnTo>
                  <a:lnTo>
                    <a:pt x="2504" y="559"/>
                  </a:lnTo>
                  <a:lnTo>
                    <a:pt x="2499" y="540"/>
                  </a:lnTo>
                  <a:lnTo>
                    <a:pt x="2494" y="522"/>
                  </a:lnTo>
                  <a:lnTo>
                    <a:pt x="2489" y="502"/>
                  </a:lnTo>
                  <a:lnTo>
                    <a:pt x="2483" y="485"/>
                  </a:lnTo>
                  <a:lnTo>
                    <a:pt x="2480" y="466"/>
                  </a:lnTo>
                  <a:lnTo>
                    <a:pt x="2475" y="449"/>
                  </a:lnTo>
                  <a:lnTo>
                    <a:pt x="2472" y="430"/>
                  </a:lnTo>
                  <a:lnTo>
                    <a:pt x="2466" y="406"/>
                  </a:lnTo>
                  <a:lnTo>
                    <a:pt x="2461" y="382"/>
                  </a:lnTo>
                  <a:lnTo>
                    <a:pt x="2456" y="354"/>
                  </a:lnTo>
                  <a:lnTo>
                    <a:pt x="2450" y="326"/>
                  </a:lnTo>
                  <a:lnTo>
                    <a:pt x="2446" y="299"/>
                  </a:lnTo>
                  <a:lnTo>
                    <a:pt x="2441" y="269"/>
                  </a:lnTo>
                  <a:lnTo>
                    <a:pt x="2435" y="242"/>
                  </a:lnTo>
                  <a:lnTo>
                    <a:pt x="2430" y="212"/>
                  </a:lnTo>
                  <a:lnTo>
                    <a:pt x="2425" y="183"/>
                  </a:lnTo>
                  <a:lnTo>
                    <a:pt x="2420" y="154"/>
                  </a:lnTo>
                  <a:lnTo>
                    <a:pt x="2414" y="126"/>
                  </a:lnTo>
                  <a:lnTo>
                    <a:pt x="2411" y="98"/>
                  </a:lnTo>
                  <a:lnTo>
                    <a:pt x="2406" y="71"/>
                  </a:lnTo>
                  <a:lnTo>
                    <a:pt x="2400" y="46"/>
                  </a:lnTo>
                  <a:lnTo>
                    <a:pt x="2397" y="22"/>
                  </a:lnTo>
                  <a:lnTo>
                    <a:pt x="2394" y="0"/>
                  </a:lnTo>
                  <a:lnTo>
                    <a:pt x="2335" y="274"/>
                  </a:lnTo>
                  <a:lnTo>
                    <a:pt x="2331" y="283"/>
                  </a:lnTo>
                  <a:lnTo>
                    <a:pt x="2321" y="307"/>
                  </a:lnTo>
                  <a:lnTo>
                    <a:pt x="2305" y="342"/>
                  </a:lnTo>
                  <a:lnTo>
                    <a:pt x="2288" y="382"/>
                  </a:lnTo>
                  <a:lnTo>
                    <a:pt x="2269" y="425"/>
                  </a:lnTo>
                  <a:lnTo>
                    <a:pt x="2250" y="466"/>
                  </a:lnTo>
                  <a:lnTo>
                    <a:pt x="2233" y="502"/>
                  </a:lnTo>
                  <a:lnTo>
                    <a:pt x="2221" y="527"/>
                  </a:lnTo>
                  <a:lnTo>
                    <a:pt x="2205" y="554"/>
                  </a:lnTo>
                  <a:lnTo>
                    <a:pt x="2189" y="584"/>
                  </a:lnTo>
                  <a:lnTo>
                    <a:pt x="2173" y="612"/>
                  </a:lnTo>
                  <a:lnTo>
                    <a:pt x="2160" y="639"/>
                  </a:lnTo>
                  <a:lnTo>
                    <a:pt x="2145" y="669"/>
                  </a:lnTo>
                  <a:lnTo>
                    <a:pt x="2132" y="697"/>
                  </a:lnTo>
                  <a:lnTo>
                    <a:pt x="2118" y="726"/>
                  </a:lnTo>
                  <a:lnTo>
                    <a:pt x="2106" y="754"/>
                  </a:lnTo>
                  <a:lnTo>
                    <a:pt x="2094" y="783"/>
                  </a:lnTo>
                  <a:lnTo>
                    <a:pt x="2082" y="812"/>
                  </a:lnTo>
                  <a:lnTo>
                    <a:pt x="2070" y="844"/>
                  </a:lnTo>
                  <a:lnTo>
                    <a:pt x="2058" y="874"/>
                  </a:lnTo>
                  <a:lnTo>
                    <a:pt x="2047" y="902"/>
                  </a:lnTo>
                  <a:lnTo>
                    <a:pt x="2039" y="932"/>
                  </a:lnTo>
                  <a:lnTo>
                    <a:pt x="2030" y="963"/>
                  </a:lnTo>
                  <a:lnTo>
                    <a:pt x="2024" y="992"/>
                  </a:lnTo>
                  <a:lnTo>
                    <a:pt x="2016" y="1025"/>
                  </a:lnTo>
                  <a:lnTo>
                    <a:pt x="2010" y="1060"/>
                  </a:lnTo>
                  <a:lnTo>
                    <a:pt x="2002" y="1093"/>
                  </a:lnTo>
                  <a:lnTo>
                    <a:pt x="1997" y="1126"/>
                  </a:lnTo>
                  <a:lnTo>
                    <a:pt x="1992" y="1159"/>
                  </a:lnTo>
                  <a:lnTo>
                    <a:pt x="1987" y="1192"/>
                  </a:lnTo>
                  <a:lnTo>
                    <a:pt x="1983" y="1225"/>
                  </a:lnTo>
                  <a:lnTo>
                    <a:pt x="1981" y="1255"/>
                  </a:lnTo>
                  <a:lnTo>
                    <a:pt x="1981" y="1274"/>
                  </a:lnTo>
                  <a:lnTo>
                    <a:pt x="1980" y="1294"/>
                  </a:lnTo>
                  <a:lnTo>
                    <a:pt x="1980" y="1313"/>
                  </a:lnTo>
                  <a:lnTo>
                    <a:pt x="1981" y="1332"/>
                  </a:lnTo>
                  <a:lnTo>
                    <a:pt x="1981" y="1351"/>
                  </a:lnTo>
                  <a:lnTo>
                    <a:pt x="1983" y="1370"/>
                  </a:lnTo>
                  <a:lnTo>
                    <a:pt x="1983" y="1389"/>
                  </a:lnTo>
                  <a:lnTo>
                    <a:pt x="1985" y="1408"/>
                  </a:lnTo>
                  <a:lnTo>
                    <a:pt x="1987" y="1428"/>
                  </a:lnTo>
                  <a:lnTo>
                    <a:pt x="1989" y="1447"/>
                  </a:lnTo>
                  <a:lnTo>
                    <a:pt x="1991" y="1466"/>
                  </a:lnTo>
                  <a:lnTo>
                    <a:pt x="1992" y="1486"/>
                  </a:lnTo>
                  <a:lnTo>
                    <a:pt x="1994" y="1505"/>
                  </a:lnTo>
                  <a:lnTo>
                    <a:pt x="1995" y="1524"/>
                  </a:lnTo>
                  <a:lnTo>
                    <a:pt x="1997" y="1543"/>
                  </a:lnTo>
                  <a:lnTo>
                    <a:pt x="1999" y="1562"/>
                  </a:lnTo>
                  <a:lnTo>
                    <a:pt x="2002" y="1587"/>
                  </a:lnTo>
                  <a:lnTo>
                    <a:pt x="2006" y="1614"/>
                  </a:lnTo>
                  <a:lnTo>
                    <a:pt x="2011" y="1639"/>
                  </a:lnTo>
                  <a:lnTo>
                    <a:pt x="2014" y="1666"/>
                  </a:lnTo>
                  <a:lnTo>
                    <a:pt x="2019" y="1691"/>
                  </a:lnTo>
                  <a:lnTo>
                    <a:pt x="2025" y="1718"/>
                  </a:lnTo>
                  <a:lnTo>
                    <a:pt x="2030" y="1743"/>
                  </a:lnTo>
                  <a:lnTo>
                    <a:pt x="2035" y="1771"/>
                  </a:lnTo>
                  <a:lnTo>
                    <a:pt x="1975" y="1752"/>
                  </a:lnTo>
                  <a:lnTo>
                    <a:pt x="1962" y="1741"/>
                  </a:lnTo>
                  <a:lnTo>
                    <a:pt x="1948" y="1732"/>
                  </a:lnTo>
                  <a:lnTo>
                    <a:pt x="1937" y="1721"/>
                  </a:lnTo>
                  <a:lnTo>
                    <a:pt x="1925" y="1710"/>
                  </a:lnTo>
                  <a:lnTo>
                    <a:pt x="1912" y="1700"/>
                  </a:lnTo>
                  <a:lnTo>
                    <a:pt x="1902" y="1691"/>
                  </a:lnTo>
                  <a:lnTo>
                    <a:pt x="1890" y="1683"/>
                  </a:lnTo>
                  <a:lnTo>
                    <a:pt x="1879" y="1674"/>
                  </a:lnTo>
                  <a:lnTo>
                    <a:pt x="1865" y="1662"/>
                  </a:lnTo>
                  <a:lnTo>
                    <a:pt x="1849" y="1648"/>
                  </a:lnTo>
                  <a:lnTo>
                    <a:pt x="1832" y="1636"/>
                  </a:lnTo>
                  <a:lnTo>
                    <a:pt x="1814" y="1622"/>
                  </a:lnTo>
                  <a:lnTo>
                    <a:pt x="1797" y="1609"/>
                  </a:lnTo>
                  <a:lnTo>
                    <a:pt x="1780" y="1596"/>
                  </a:lnTo>
                  <a:lnTo>
                    <a:pt x="1764" y="1584"/>
                  </a:lnTo>
                  <a:lnTo>
                    <a:pt x="1748" y="1574"/>
                  </a:lnTo>
                  <a:lnTo>
                    <a:pt x="1728" y="1558"/>
                  </a:lnTo>
                  <a:lnTo>
                    <a:pt x="1708" y="1544"/>
                  </a:lnTo>
                  <a:lnTo>
                    <a:pt x="1687" y="1530"/>
                  </a:lnTo>
                  <a:lnTo>
                    <a:pt x="1667" y="1516"/>
                  </a:lnTo>
                  <a:lnTo>
                    <a:pt x="1644" y="1502"/>
                  </a:lnTo>
                  <a:lnTo>
                    <a:pt x="1624" y="1489"/>
                  </a:lnTo>
                  <a:lnTo>
                    <a:pt x="1602" y="1477"/>
                  </a:lnTo>
                  <a:lnTo>
                    <a:pt x="1580" y="1464"/>
                  </a:lnTo>
                  <a:lnTo>
                    <a:pt x="1563" y="1455"/>
                  </a:lnTo>
                  <a:lnTo>
                    <a:pt x="1545" y="1444"/>
                  </a:lnTo>
                  <a:lnTo>
                    <a:pt x="1526" y="1431"/>
                  </a:lnTo>
                  <a:lnTo>
                    <a:pt x="1509" y="1422"/>
                  </a:lnTo>
                  <a:lnTo>
                    <a:pt x="1492" y="1411"/>
                  </a:lnTo>
                  <a:lnTo>
                    <a:pt x="1476" y="1399"/>
                  </a:lnTo>
                  <a:lnTo>
                    <a:pt x="1459" y="1390"/>
                  </a:lnTo>
                  <a:lnTo>
                    <a:pt x="1443" y="1382"/>
                  </a:lnTo>
                  <a:lnTo>
                    <a:pt x="1421" y="1370"/>
                  </a:lnTo>
                  <a:lnTo>
                    <a:pt x="1400" y="1359"/>
                  </a:lnTo>
                  <a:lnTo>
                    <a:pt x="1377" y="1347"/>
                  </a:lnTo>
                  <a:lnTo>
                    <a:pt x="1357" y="1337"/>
                  </a:lnTo>
                  <a:lnTo>
                    <a:pt x="1336" y="1326"/>
                  </a:lnTo>
                  <a:lnTo>
                    <a:pt x="1315" y="1316"/>
                  </a:lnTo>
                  <a:lnTo>
                    <a:pt x="1295" y="1307"/>
                  </a:lnTo>
                  <a:lnTo>
                    <a:pt x="1275" y="1299"/>
                  </a:lnTo>
                  <a:lnTo>
                    <a:pt x="1248" y="1288"/>
                  </a:lnTo>
                  <a:lnTo>
                    <a:pt x="1221" y="1277"/>
                  </a:lnTo>
                  <a:lnTo>
                    <a:pt x="1196" y="1266"/>
                  </a:lnTo>
                  <a:lnTo>
                    <a:pt x="1171" y="1255"/>
                  </a:lnTo>
                  <a:lnTo>
                    <a:pt x="1146" y="1245"/>
                  </a:lnTo>
                  <a:lnTo>
                    <a:pt x="1122" y="1236"/>
                  </a:lnTo>
                  <a:lnTo>
                    <a:pt x="1095" y="1228"/>
                  </a:lnTo>
                  <a:lnTo>
                    <a:pt x="1071" y="1220"/>
                  </a:lnTo>
                  <a:lnTo>
                    <a:pt x="1221" y="1436"/>
                  </a:lnTo>
                  <a:lnTo>
                    <a:pt x="1234" y="1455"/>
                  </a:lnTo>
                  <a:lnTo>
                    <a:pt x="1246" y="1472"/>
                  </a:lnTo>
                  <a:lnTo>
                    <a:pt x="1256" y="1491"/>
                  </a:lnTo>
                  <a:lnTo>
                    <a:pt x="1265" y="1510"/>
                  </a:lnTo>
                  <a:lnTo>
                    <a:pt x="1273" y="1530"/>
                  </a:lnTo>
                  <a:lnTo>
                    <a:pt x="1282" y="1549"/>
                  </a:lnTo>
                  <a:lnTo>
                    <a:pt x="1291" y="1567"/>
                  </a:lnTo>
                  <a:lnTo>
                    <a:pt x="1300" y="1586"/>
                  </a:lnTo>
                  <a:lnTo>
                    <a:pt x="1306" y="1601"/>
                  </a:lnTo>
                  <a:lnTo>
                    <a:pt x="1312" y="1615"/>
                  </a:lnTo>
                  <a:lnTo>
                    <a:pt x="1317" y="1631"/>
                  </a:lnTo>
                  <a:lnTo>
                    <a:pt x="1322" y="1645"/>
                  </a:lnTo>
                  <a:lnTo>
                    <a:pt x="1327" y="1658"/>
                  </a:lnTo>
                  <a:lnTo>
                    <a:pt x="1333" y="1672"/>
                  </a:lnTo>
                  <a:lnTo>
                    <a:pt x="1336" y="1686"/>
                  </a:lnTo>
                  <a:lnTo>
                    <a:pt x="1341" y="1699"/>
                  </a:lnTo>
                  <a:lnTo>
                    <a:pt x="1347" y="1716"/>
                  </a:lnTo>
                  <a:lnTo>
                    <a:pt x="1353" y="1735"/>
                  </a:lnTo>
                  <a:lnTo>
                    <a:pt x="1360" y="1752"/>
                  </a:lnTo>
                  <a:lnTo>
                    <a:pt x="1366" y="1769"/>
                  </a:lnTo>
                  <a:lnTo>
                    <a:pt x="1371" y="1788"/>
                  </a:lnTo>
                  <a:lnTo>
                    <a:pt x="1376" y="1804"/>
                  </a:lnTo>
                  <a:lnTo>
                    <a:pt x="1379" y="1821"/>
                  </a:lnTo>
                  <a:lnTo>
                    <a:pt x="1383" y="1837"/>
                  </a:lnTo>
                  <a:lnTo>
                    <a:pt x="1386" y="1858"/>
                  </a:lnTo>
                  <a:lnTo>
                    <a:pt x="1390" y="1878"/>
                  </a:lnTo>
                  <a:lnTo>
                    <a:pt x="1391" y="1900"/>
                  </a:lnTo>
                  <a:lnTo>
                    <a:pt x="1394" y="1921"/>
                  </a:lnTo>
                  <a:lnTo>
                    <a:pt x="1399" y="1943"/>
                  </a:lnTo>
                  <a:lnTo>
                    <a:pt x="1400" y="1963"/>
                  </a:lnTo>
                  <a:lnTo>
                    <a:pt x="1404" y="1985"/>
                  </a:lnTo>
                  <a:lnTo>
                    <a:pt x="1405" y="2006"/>
                  </a:lnTo>
                  <a:lnTo>
                    <a:pt x="1407" y="2026"/>
                  </a:lnTo>
                  <a:lnTo>
                    <a:pt x="1410" y="2050"/>
                  </a:lnTo>
                  <a:lnTo>
                    <a:pt x="1412" y="2070"/>
                  </a:lnTo>
                  <a:lnTo>
                    <a:pt x="1413" y="2092"/>
                  </a:lnTo>
                  <a:lnTo>
                    <a:pt x="1416" y="2113"/>
                  </a:lnTo>
                  <a:lnTo>
                    <a:pt x="1418" y="2135"/>
                  </a:lnTo>
                  <a:lnTo>
                    <a:pt x="1418" y="2157"/>
                  </a:lnTo>
                  <a:lnTo>
                    <a:pt x="1419" y="2177"/>
                  </a:lnTo>
                  <a:lnTo>
                    <a:pt x="1421" y="2210"/>
                  </a:lnTo>
                  <a:lnTo>
                    <a:pt x="1423" y="2242"/>
                  </a:lnTo>
                  <a:lnTo>
                    <a:pt x="1424" y="2275"/>
                  </a:lnTo>
                  <a:lnTo>
                    <a:pt x="1426" y="2305"/>
                  </a:lnTo>
                  <a:lnTo>
                    <a:pt x="1426" y="2338"/>
                  </a:lnTo>
                  <a:lnTo>
                    <a:pt x="1427" y="2371"/>
                  </a:lnTo>
                  <a:lnTo>
                    <a:pt x="1427" y="2402"/>
                  </a:lnTo>
                  <a:lnTo>
                    <a:pt x="1427" y="2435"/>
                  </a:lnTo>
                  <a:lnTo>
                    <a:pt x="1427" y="2466"/>
                  </a:lnTo>
                  <a:lnTo>
                    <a:pt x="1427" y="2499"/>
                  </a:lnTo>
                  <a:lnTo>
                    <a:pt x="1427" y="2530"/>
                  </a:lnTo>
                  <a:lnTo>
                    <a:pt x="1427" y="2561"/>
                  </a:lnTo>
                  <a:lnTo>
                    <a:pt x="1427" y="2593"/>
                  </a:lnTo>
                  <a:lnTo>
                    <a:pt x="1426" y="2623"/>
                  </a:lnTo>
                  <a:lnTo>
                    <a:pt x="1426" y="2655"/>
                  </a:lnTo>
                  <a:lnTo>
                    <a:pt x="1424" y="2686"/>
                  </a:lnTo>
                  <a:lnTo>
                    <a:pt x="1239" y="2500"/>
                  </a:lnTo>
                  <a:lnTo>
                    <a:pt x="1231" y="2495"/>
                  </a:lnTo>
                  <a:lnTo>
                    <a:pt x="1210" y="2480"/>
                  </a:lnTo>
                  <a:lnTo>
                    <a:pt x="1179" y="2458"/>
                  </a:lnTo>
                  <a:lnTo>
                    <a:pt x="1141" y="2430"/>
                  </a:lnTo>
                  <a:lnTo>
                    <a:pt x="1100" y="2401"/>
                  </a:lnTo>
                  <a:lnTo>
                    <a:pt x="1061" y="2374"/>
                  </a:lnTo>
                  <a:lnTo>
                    <a:pt x="1026" y="2350"/>
                  </a:lnTo>
                  <a:lnTo>
                    <a:pt x="1001" y="2333"/>
                  </a:lnTo>
                  <a:lnTo>
                    <a:pt x="976" y="2317"/>
                  </a:lnTo>
                  <a:lnTo>
                    <a:pt x="950" y="2302"/>
                  </a:lnTo>
                  <a:lnTo>
                    <a:pt x="924" y="2286"/>
                  </a:lnTo>
                  <a:lnTo>
                    <a:pt x="900" y="2270"/>
                  </a:lnTo>
                  <a:lnTo>
                    <a:pt x="874" y="2257"/>
                  </a:lnTo>
                  <a:lnTo>
                    <a:pt x="850" y="2245"/>
                  </a:lnTo>
                  <a:lnTo>
                    <a:pt x="825" y="2234"/>
                  </a:lnTo>
                  <a:lnTo>
                    <a:pt x="803" y="2226"/>
                  </a:lnTo>
                  <a:lnTo>
                    <a:pt x="785" y="2220"/>
                  </a:lnTo>
                  <a:lnTo>
                    <a:pt x="766" y="2214"/>
                  </a:lnTo>
                  <a:lnTo>
                    <a:pt x="746" y="2205"/>
                  </a:lnTo>
                  <a:lnTo>
                    <a:pt x="725" y="2198"/>
                  </a:lnTo>
                  <a:lnTo>
                    <a:pt x="702" y="2190"/>
                  </a:lnTo>
                  <a:lnTo>
                    <a:pt x="680" y="2181"/>
                  </a:lnTo>
                  <a:lnTo>
                    <a:pt x="659" y="2172"/>
                  </a:lnTo>
                  <a:lnTo>
                    <a:pt x="640" y="2165"/>
                  </a:lnTo>
                  <a:lnTo>
                    <a:pt x="760" y="2399"/>
                  </a:lnTo>
                  <a:lnTo>
                    <a:pt x="773" y="2428"/>
                  </a:lnTo>
                  <a:lnTo>
                    <a:pt x="789" y="2459"/>
                  </a:lnTo>
                  <a:lnTo>
                    <a:pt x="804" y="2491"/>
                  </a:lnTo>
                  <a:lnTo>
                    <a:pt x="818" y="2524"/>
                  </a:lnTo>
                  <a:lnTo>
                    <a:pt x="831" y="2557"/>
                  </a:lnTo>
                  <a:lnTo>
                    <a:pt x="842" y="2589"/>
                  </a:lnTo>
                  <a:lnTo>
                    <a:pt x="851" y="2620"/>
                  </a:lnTo>
                  <a:lnTo>
                    <a:pt x="856" y="2650"/>
                  </a:lnTo>
                  <a:lnTo>
                    <a:pt x="862" y="2675"/>
                  </a:lnTo>
                  <a:lnTo>
                    <a:pt x="867" y="2703"/>
                  </a:lnTo>
                  <a:lnTo>
                    <a:pt x="874" y="2731"/>
                  </a:lnTo>
                  <a:lnTo>
                    <a:pt x="881" y="2762"/>
                  </a:lnTo>
                  <a:lnTo>
                    <a:pt x="888" y="2791"/>
                  </a:lnTo>
                  <a:lnTo>
                    <a:pt x="892" y="2821"/>
                  </a:lnTo>
                  <a:lnTo>
                    <a:pt x="897" y="2850"/>
                  </a:lnTo>
                  <a:lnTo>
                    <a:pt x="898" y="2876"/>
                  </a:lnTo>
                  <a:lnTo>
                    <a:pt x="898" y="2903"/>
                  </a:lnTo>
                  <a:lnTo>
                    <a:pt x="898" y="2933"/>
                  </a:lnTo>
                  <a:lnTo>
                    <a:pt x="900" y="2961"/>
                  </a:lnTo>
                  <a:lnTo>
                    <a:pt x="900" y="2990"/>
                  </a:lnTo>
                  <a:lnTo>
                    <a:pt x="900" y="3020"/>
                  </a:lnTo>
                  <a:lnTo>
                    <a:pt x="900" y="3049"/>
                  </a:lnTo>
                  <a:lnTo>
                    <a:pt x="900" y="3078"/>
                  </a:lnTo>
                  <a:lnTo>
                    <a:pt x="902" y="3106"/>
                  </a:lnTo>
                  <a:lnTo>
                    <a:pt x="902" y="3136"/>
                  </a:lnTo>
                  <a:lnTo>
                    <a:pt x="902" y="3165"/>
                  </a:lnTo>
                  <a:lnTo>
                    <a:pt x="902" y="3194"/>
                  </a:lnTo>
                  <a:lnTo>
                    <a:pt x="900" y="3224"/>
                  </a:lnTo>
                  <a:lnTo>
                    <a:pt x="900" y="3253"/>
                  </a:lnTo>
                  <a:lnTo>
                    <a:pt x="900" y="3281"/>
                  </a:lnTo>
                  <a:lnTo>
                    <a:pt x="900" y="3311"/>
                  </a:lnTo>
                  <a:lnTo>
                    <a:pt x="898" y="3338"/>
                  </a:lnTo>
                  <a:lnTo>
                    <a:pt x="628" y="3158"/>
                  </a:lnTo>
                  <a:lnTo>
                    <a:pt x="562" y="3114"/>
                  </a:lnTo>
                  <a:lnTo>
                    <a:pt x="518" y="3086"/>
                  </a:lnTo>
                  <a:lnTo>
                    <a:pt x="486" y="3067"/>
                  </a:lnTo>
                  <a:lnTo>
                    <a:pt x="466" y="3054"/>
                  </a:lnTo>
                  <a:lnTo>
                    <a:pt x="447" y="3048"/>
                  </a:lnTo>
                  <a:lnTo>
                    <a:pt x="425" y="3040"/>
                  </a:lnTo>
                  <a:lnTo>
                    <a:pt x="396" y="3030"/>
                  </a:lnTo>
                  <a:lnTo>
                    <a:pt x="353" y="3015"/>
                  </a:lnTo>
                  <a:lnTo>
                    <a:pt x="327" y="3004"/>
                  </a:lnTo>
                  <a:lnTo>
                    <a:pt x="304" y="2994"/>
                  </a:lnTo>
                  <a:lnTo>
                    <a:pt x="285" y="2985"/>
                  </a:lnTo>
                  <a:lnTo>
                    <a:pt x="266" y="2977"/>
                  </a:lnTo>
                  <a:lnTo>
                    <a:pt x="247" y="2969"/>
                  </a:lnTo>
                  <a:lnTo>
                    <a:pt x="225" y="2965"/>
                  </a:lnTo>
                  <a:lnTo>
                    <a:pt x="200" y="2960"/>
                  </a:lnTo>
                  <a:lnTo>
                    <a:pt x="173" y="2954"/>
                  </a:lnTo>
                  <a:lnTo>
                    <a:pt x="0" y="2932"/>
                  </a:lnTo>
                  <a:lnTo>
                    <a:pt x="25" y="2955"/>
                  </a:lnTo>
                  <a:lnTo>
                    <a:pt x="57" y="2985"/>
                  </a:lnTo>
                  <a:lnTo>
                    <a:pt x="91" y="3018"/>
                  </a:lnTo>
                  <a:lnTo>
                    <a:pt x="126" y="3054"/>
                  </a:lnTo>
                  <a:lnTo>
                    <a:pt x="162" y="3089"/>
                  </a:lnTo>
                  <a:lnTo>
                    <a:pt x="195" y="3125"/>
                  </a:lnTo>
                  <a:lnTo>
                    <a:pt x="223" y="3158"/>
                  </a:lnTo>
                  <a:lnTo>
                    <a:pt x="245" y="3188"/>
                  </a:lnTo>
                  <a:lnTo>
                    <a:pt x="256" y="3204"/>
                  </a:lnTo>
                  <a:lnTo>
                    <a:pt x="266" y="3218"/>
                  </a:lnTo>
                  <a:lnTo>
                    <a:pt x="275" y="3236"/>
                  </a:lnTo>
                  <a:lnTo>
                    <a:pt x="283" y="3253"/>
                  </a:lnTo>
                  <a:lnTo>
                    <a:pt x="292" y="3270"/>
                  </a:lnTo>
                  <a:lnTo>
                    <a:pt x="301" y="3289"/>
                  </a:lnTo>
                  <a:lnTo>
                    <a:pt x="310" y="3309"/>
                  </a:lnTo>
                  <a:lnTo>
                    <a:pt x="318" y="3325"/>
                  </a:lnTo>
                  <a:lnTo>
                    <a:pt x="325" y="3347"/>
                  </a:lnTo>
                  <a:lnTo>
                    <a:pt x="332" y="3366"/>
                  </a:lnTo>
                  <a:lnTo>
                    <a:pt x="340" y="3385"/>
                  </a:lnTo>
                  <a:lnTo>
                    <a:pt x="348" y="3405"/>
                  </a:lnTo>
                  <a:lnTo>
                    <a:pt x="353" y="3426"/>
                  </a:lnTo>
                  <a:lnTo>
                    <a:pt x="360" y="3445"/>
                  </a:lnTo>
                  <a:lnTo>
                    <a:pt x="367" y="3467"/>
                  </a:lnTo>
                  <a:lnTo>
                    <a:pt x="372" y="3487"/>
                  </a:lnTo>
                  <a:lnTo>
                    <a:pt x="379" y="3511"/>
                  </a:lnTo>
                  <a:lnTo>
                    <a:pt x="386" y="3535"/>
                  </a:lnTo>
                  <a:lnTo>
                    <a:pt x="392" y="3560"/>
                  </a:lnTo>
                  <a:lnTo>
                    <a:pt x="398" y="3583"/>
                  </a:lnTo>
                  <a:lnTo>
                    <a:pt x="404" y="3608"/>
                  </a:lnTo>
                  <a:lnTo>
                    <a:pt x="409" y="3632"/>
                  </a:lnTo>
                  <a:lnTo>
                    <a:pt x="417" y="3658"/>
                  </a:lnTo>
                  <a:lnTo>
                    <a:pt x="422" y="3682"/>
                  </a:lnTo>
                  <a:lnTo>
                    <a:pt x="427" y="3708"/>
                  </a:lnTo>
                  <a:lnTo>
                    <a:pt x="433" y="3734"/>
                  </a:lnTo>
                  <a:lnTo>
                    <a:pt x="439" y="3758"/>
                  </a:lnTo>
                  <a:lnTo>
                    <a:pt x="444" y="3785"/>
                  </a:lnTo>
                  <a:lnTo>
                    <a:pt x="450" y="3810"/>
                  </a:lnTo>
                  <a:lnTo>
                    <a:pt x="455" y="3837"/>
                  </a:lnTo>
                  <a:lnTo>
                    <a:pt x="461" y="3862"/>
                  </a:lnTo>
                  <a:lnTo>
                    <a:pt x="467" y="3889"/>
                  </a:lnTo>
                  <a:lnTo>
                    <a:pt x="475" y="3923"/>
                  </a:lnTo>
                  <a:lnTo>
                    <a:pt x="483" y="3958"/>
                  </a:lnTo>
                  <a:lnTo>
                    <a:pt x="491" y="3991"/>
                  </a:lnTo>
                  <a:lnTo>
                    <a:pt x="499" y="4026"/>
                  </a:lnTo>
                  <a:lnTo>
                    <a:pt x="505" y="4063"/>
                  </a:lnTo>
                  <a:lnTo>
                    <a:pt x="513" y="4100"/>
                  </a:lnTo>
                  <a:lnTo>
                    <a:pt x="521" y="4134"/>
                  </a:lnTo>
                  <a:lnTo>
                    <a:pt x="529" y="4170"/>
                  </a:lnTo>
                  <a:lnTo>
                    <a:pt x="536" y="4207"/>
                  </a:lnTo>
                  <a:lnTo>
                    <a:pt x="545" y="4243"/>
                  </a:lnTo>
                  <a:lnTo>
                    <a:pt x="554" y="4279"/>
                  </a:lnTo>
                  <a:lnTo>
                    <a:pt x="562" y="4314"/>
                  </a:lnTo>
                  <a:lnTo>
                    <a:pt x="573" y="4350"/>
                  </a:lnTo>
                  <a:lnTo>
                    <a:pt x="582" y="4385"/>
                  </a:lnTo>
                  <a:lnTo>
                    <a:pt x="593" y="4421"/>
                  </a:lnTo>
                  <a:lnTo>
                    <a:pt x="604" y="4456"/>
                  </a:lnTo>
                  <a:lnTo>
                    <a:pt x="612" y="4484"/>
                  </a:lnTo>
                  <a:lnTo>
                    <a:pt x="621" y="4509"/>
                  </a:lnTo>
                  <a:lnTo>
                    <a:pt x="630" y="4537"/>
                  </a:lnTo>
                  <a:lnTo>
                    <a:pt x="640" y="4564"/>
                  </a:lnTo>
                  <a:lnTo>
                    <a:pt x="648" y="4591"/>
                  </a:lnTo>
                  <a:lnTo>
                    <a:pt x="659" y="4618"/>
                  </a:lnTo>
                  <a:lnTo>
                    <a:pt x="667" y="4644"/>
                  </a:lnTo>
                  <a:lnTo>
                    <a:pt x="678" y="4671"/>
                  </a:lnTo>
                  <a:lnTo>
                    <a:pt x="691" y="4698"/>
                  </a:lnTo>
                  <a:lnTo>
                    <a:pt x="700" y="4723"/>
                  </a:lnTo>
                  <a:lnTo>
                    <a:pt x="713" y="4750"/>
                  </a:lnTo>
                  <a:lnTo>
                    <a:pt x="725" y="4774"/>
                  </a:lnTo>
                  <a:lnTo>
                    <a:pt x="738" y="4797"/>
                  </a:lnTo>
                  <a:lnTo>
                    <a:pt x="752" y="4822"/>
                  </a:lnTo>
                  <a:lnTo>
                    <a:pt x="768" y="4846"/>
                  </a:lnTo>
                  <a:lnTo>
                    <a:pt x="784" y="4869"/>
                  </a:lnTo>
                  <a:lnTo>
                    <a:pt x="803" y="4893"/>
                  </a:lnTo>
                  <a:lnTo>
                    <a:pt x="822" y="4915"/>
                  </a:lnTo>
                  <a:lnTo>
                    <a:pt x="841" y="4939"/>
                  </a:lnTo>
                  <a:lnTo>
                    <a:pt x="862" y="4961"/>
                  </a:lnTo>
                  <a:lnTo>
                    <a:pt x="883" y="4983"/>
                  </a:lnTo>
                  <a:lnTo>
                    <a:pt x="905" y="5004"/>
                  </a:lnTo>
                  <a:lnTo>
                    <a:pt x="927" y="5024"/>
                  </a:lnTo>
                  <a:lnTo>
                    <a:pt x="950" y="5046"/>
                  </a:lnTo>
                  <a:lnTo>
                    <a:pt x="971" y="5066"/>
                  </a:lnTo>
                  <a:lnTo>
                    <a:pt x="993" y="5085"/>
                  </a:lnTo>
                  <a:lnTo>
                    <a:pt x="1015" y="5104"/>
                  </a:lnTo>
                  <a:lnTo>
                    <a:pt x="1038" y="5123"/>
                  </a:lnTo>
                  <a:lnTo>
                    <a:pt x="1061" y="5140"/>
                  </a:lnTo>
                  <a:lnTo>
                    <a:pt x="1083" y="5158"/>
                  </a:lnTo>
                  <a:lnTo>
                    <a:pt x="1104" y="5175"/>
                  </a:lnTo>
                  <a:lnTo>
                    <a:pt x="1125" y="5192"/>
                  </a:lnTo>
                  <a:lnTo>
                    <a:pt x="1139" y="5203"/>
                  </a:lnTo>
                  <a:lnTo>
                    <a:pt x="1152" y="5215"/>
                  </a:lnTo>
                  <a:lnTo>
                    <a:pt x="1165" y="5225"/>
                  </a:lnTo>
                  <a:lnTo>
                    <a:pt x="1179" y="5235"/>
                  </a:lnTo>
                  <a:lnTo>
                    <a:pt x="1193" y="5248"/>
                  </a:lnTo>
                  <a:lnTo>
                    <a:pt x="1206" y="5258"/>
                  </a:lnTo>
                  <a:lnTo>
                    <a:pt x="1221" y="5270"/>
                  </a:lnTo>
                  <a:lnTo>
                    <a:pt x="1237" y="5281"/>
                  </a:lnTo>
                  <a:lnTo>
                    <a:pt x="1254" y="5293"/>
                  </a:lnTo>
                  <a:lnTo>
                    <a:pt x="1275" y="5304"/>
                  </a:lnTo>
                  <a:lnTo>
                    <a:pt x="1297" y="5315"/>
                  </a:lnTo>
                  <a:lnTo>
                    <a:pt x="1320" y="5328"/>
                  </a:lnTo>
                  <a:lnTo>
                    <a:pt x="1347" y="5339"/>
                  </a:lnTo>
                  <a:lnTo>
                    <a:pt x="1376" y="5351"/>
                  </a:lnTo>
                  <a:lnTo>
                    <a:pt x="1407" y="5365"/>
                  </a:lnTo>
                  <a:lnTo>
                    <a:pt x="1443" y="5378"/>
                  </a:lnTo>
                  <a:lnTo>
                    <a:pt x="1460" y="5384"/>
                  </a:lnTo>
                  <a:lnTo>
                    <a:pt x="1479" y="5391"/>
                  </a:lnTo>
                  <a:lnTo>
                    <a:pt x="1498" y="5398"/>
                  </a:lnTo>
                  <a:lnTo>
                    <a:pt x="1517" y="5407"/>
                  </a:lnTo>
                  <a:lnTo>
                    <a:pt x="1539" y="5416"/>
                  </a:lnTo>
                  <a:lnTo>
                    <a:pt x="1559" y="5422"/>
                  </a:lnTo>
                  <a:lnTo>
                    <a:pt x="1580" y="5431"/>
                  </a:lnTo>
                  <a:lnTo>
                    <a:pt x="1604" y="5440"/>
                  </a:lnTo>
                  <a:lnTo>
                    <a:pt x="1629" y="5450"/>
                  </a:lnTo>
                  <a:lnTo>
                    <a:pt x="1654" y="5459"/>
                  </a:lnTo>
                  <a:lnTo>
                    <a:pt x="1682" y="5466"/>
                  </a:lnTo>
                  <a:lnTo>
                    <a:pt x="1712" y="5474"/>
                  </a:lnTo>
                  <a:lnTo>
                    <a:pt x="1742" y="5483"/>
                  </a:lnTo>
                  <a:lnTo>
                    <a:pt x="1775" y="5490"/>
                  </a:lnTo>
                  <a:lnTo>
                    <a:pt x="1812" y="5496"/>
                  </a:lnTo>
                  <a:lnTo>
                    <a:pt x="1850" y="5504"/>
                  </a:lnTo>
                  <a:lnTo>
                    <a:pt x="1878" y="5507"/>
                  </a:lnTo>
                  <a:lnTo>
                    <a:pt x="1909" y="5510"/>
                  </a:lnTo>
                  <a:lnTo>
                    <a:pt x="1942" y="5514"/>
                  </a:lnTo>
                  <a:lnTo>
                    <a:pt x="1977" y="5515"/>
                  </a:lnTo>
                  <a:lnTo>
                    <a:pt x="2013" y="5518"/>
                  </a:lnTo>
                  <a:lnTo>
                    <a:pt x="2049" y="5518"/>
                  </a:lnTo>
                  <a:lnTo>
                    <a:pt x="2087" y="5518"/>
                  </a:lnTo>
                  <a:lnTo>
                    <a:pt x="2126" y="5518"/>
                  </a:lnTo>
                  <a:lnTo>
                    <a:pt x="2165" y="5515"/>
                  </a:lnTo>
                  <a:lnTo>
                    <a:pt x="2203" y="5512"/>
                  </a:lnTo>
                  <a:lnTo>
                    <a:pt x="2243" y="5510"/>
                  </a:lnTo>
                  <a:lnTo>
                    <a:pt x="2279" y="5507"/>
                  </a:lnTo>
                  <a:lnTo>
                    <a:pt x="2318" y="5502"/>
                  </a:lnTo>
                  <a:lnTo>
                    <a:pt x="2354" y="5496"/>
                  </a:lnTo>
                  <a:lnTo>
                    <a:pt x="2389" y="5492"/>
                  </a:lnTo>
                  <a:lnTo>
                    <a:pt x="2422" y="54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Rectangle 9"/>
          <p:cNvSpPr>
            <a:spLocks noChangeArrowheads="1"/>
          </p:cNvSpPr>
          <p:nvPr/>
        </p:nvSpPr>
        <p:spPr bwMode="auto">
          <a:xfrm>
            <a:off x="2673349" y="2440627"/>
            <a:ext cx="52562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2800" dirty="0">
                <a:latin typeface="Arial Black" pitchFamily="34" charset="0"/>
              </a:rPr>
              <a:t>FLAMMABLE SUBSTANCE</a:t>
            </a:r>
          </a:p>
        </p:txBody>
      </p:sp>
      <p:grpSp>
        <p:nvGrpSpPr>
          <p:cNvPr id="2" name="Group 1">
            <a:extLst>
              <a:ext uri="{FF2B5EF4-FFF2-40B4-BE49-F238E27FC236}">
                <a16:creationId xmlns:a16="http://schemas.microsoft.com/office/drawing/2014/main" id="{8ACC8FC8-CE6A-4EDE-817B-54AD856645C5}"/>
              </a:ext>
            </a:extLst>
          </p:cNvPr>
          <p:cNvGrpSpPr/>
          <p:nvPr/>
        </p:nvGrpSpPr>
        <p:grpSpPr>
          <a:xfrm>
            <a:off x="371474" y="4188618"/>
            <a:ext cx="1900238" cy="1649413"/>
            <a:chOff x="2279650" y="4292601"/>
            <a:chExt cx="1900238" cy="1649413"/>
          </a:xfrm>
        </p:grpSpPr>
        <p:sp>
          <p:nvSpPr>
            <p:cNvPr id="20" name="AutoShape 10"/>
            <p:cNvSpPr>
              <a:spLocks noChangeArrowheads="1"/>
            </p:cNvSpPr>
            <p:nvPr/>
          </p:nvSpPr>
          <p:spPr bwMode="auto">
            <a:xfrm>
              <a:off x="2784475" y="5084764"/>
              <a:ext cx="647700" cy="625475"/>
            </a:xfrm>
            <a:prstGeom prst="irregularSeal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1"/>
            <p:cNvSpPr>
              <a:spLocks noChangeShapeType="1"/>
            </p:cNvSpPr>
            <p:nvPr/>
          </p:nvSpPr>
          <p:spPr bwMode="auto">
            <a:xfrm>
              <a:off x="3143250" y="5373688"/>
              <a:ext cx="6477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12"/>
            <p:cNvSpPr>
              <a:spLocks noEditPoints="1"/>
            </p:cNvSpPr>
            <p:nvPr/>
          </p:nvSpPr>
          <p:spPr bwMode="auto">
            <a:xfrm>
              <a:off x="2279650" y="4292601"/>
              <a:ext cx="1900238" cy="1649413"/>
            </a:xfrm>
            <a:custGeom>
              <a:avLst/>
              <a:gdLst>
                <a:gd name="T0" fmla="*/ 11218 w 12248"/>
                <a:gd name="T1" fmla="*/ 9888 h 10669"/>
                <a:gd name="T2" fmla="*/ 969 w 12248"/>
                <a:gd name="T3" fmla="*/ 9895 h 10669"/>
                <a:gd name="T4" fmla="*/ 494 w 12248"/>
                <a:gd name="T5" fmla="*/ 10669 h 10669"/>
                <a:gd name="T6" fmla="*/ 400 w 12248"/>
                <a:gd name="T7" fmla="*/ 10650 h 10669"/>
                <a:gd name="T8" fmla="*/ 308 w 12248"/>
                <a:gd name="T9" fmla="*/ 10613 h 10669"/>
                <a:gd name="T10" fmla="*/ 220 w 12248"/>
                <a:gd name="T11" fmla="*/ 10557 h 10669"/>
                <a:gd name="T12" fmla="*/ 142 w 12248"/>
                <a:gd name="T13" fmla="*/ 10488 h 10669"/>
                <a:gd name="T14" fmla="*/ 77 w 12248"/>
                <a:gd name="T15" fmla="*/ 10408 h 10669"/>
                <a:gd name="T16" fmla="*/ 30 w 12248"/>
                <a:gd name="T17" fmla="*/ 10321 h 10669"/>
                <a:gd name="T18" fmla="*/ 3 w 12248"/>
                <a:gd name="T19" fmla="*/ 10232 h 10669"/>
                <a:gd name="T20" fmla="*/ 2 w 12248"/>
                <a:gd name="T21" fmla="*/ 10156 h 10669"/>
                <a:gd name="T22" fmla="*/ 12 w 12248"/>
                <a:gd name="T23" fmla="*/ 10093 h 10669"/>
                <a:gd name="T24" fmla="*/ 30 w 12248"/>
                <a:gd name="T25" fmla="*/ 10033 h 10669"/>
                <a:gd name="T26" fmla="*/ 55 w 12248"/>
                <a:gd name="T27" fmla="*/ 9981 h 10669"/>
                <a:gd name="T28" fmla="*/ 5651 w 12248"/>
                <a:gd name="T29" fmla="*/ 244 h 10669"/>
                <a:gd name="T30" fmla="*/ 5676 w 12248"/>
                <a:gd name="T31" fmla="*/ 193 h 10669"/>
                <a:gd name="T32" fmla="*/ 5711 w 12248"/>
                <a:gd name="T33" fmla="*/ 149 h 10669"/>
                <a:gd name="T34" fmla="*/ 5753 w 12248"/>
                <a:gd name="T35" fmla="*/ 108 h 10669"/>
                <a:gd name="T36" fmla="*/ 5802 w 12248"/>
                <a:gd name="T37" fmla="*/ 72 h 10669"/>
                <a:gd name="T38" fmla="*/ 5857 w 12248"/>
                <a:gd name="T39" fmla="*/ 42 h 10669"/>
                <a:gd name="T40" fmla="*/ 5915 w 12248"/>
                <a:gd name="T41" fmla="*/ 20 h 10669"/>
                <a:gd name="T42" fmla="*/ 5978 w 12248"/>
                <a:gd name="T43" fmla="*/ 6 h 10669"/>
                <a:gd name="T44" fmla="*/ 6040 w 12248"/>
                <a:gd name="T45" fmla="*/ 0 h 10669"/>
                <a:gd name="T46" fmla="*/ 6092 w 12248"/>
                <a:gd name="T47" fmla="*/ 4 h 10669"/>
                <a:gd name="T48" fmla="*/ 6144 w 12248"/>
                <a:gd name="T49" fmla="*/ 14 h 10669"/>
                <a:gd name="T50" fmla="*/ 6194 w 12248"/>
                <a:gd name="T51" fmla="*/ 31 h 10669"/>
                <a:gd name="T52" fmla="*/ 6244 w 12248"/>
                <a:gd name="T53" fmla="*/ 54 h 10669"/>
                <a:gd name="T54" fmla="*/ 6291 w 12248"/>
                <a:gd name="T55" fmla="*/ 81 h 10669"/>
                <a:gd name="T56" fmla="*/ 6334 w 12248"/>
                <a:gd name="T57" fmla="*/ 116 h 10669"/>
                <a:gd name="T58" fmla="*/ 6374 w 12248"/>
                <a:gd name="T59" fmla="*/ 154 h 10669"/>
                <a:gd name="T60" fmla="*/ 6411 w 12248"/>
                <a:gd name="T61" fmla="*/ 198 h 10669"/>
                <a:gd name="T62" fmla="*/ 12212 w 12248"/>
                <a:gd name="T63" fmla="*/ 10046 h 10669"/>
                <a:gd name="T64" fmla="*/ 12225 w 12248"/>
                <a:gd name="T65" fmla="*/ 10092 h 10669"/>
                <a:gd name="T66" fmla="*/ 12237 w 12248"/>
                <a:gd name="T67" fmla="*/ 10142 h 10669"/>
                <a:gd name="T68" fmla="*/ 12246 w 12248"/>
                <a:gd name="T69" fmla="*/ 10189 h 10669"/>
                <a:gd name="T70" fmla="*/ 12246 w 12248"/>
                <a:gd name="T71" fmla="*/ 10252 h 10669"/>
                <a:gd name="T72" fmla="*/ 12229 w 12248"/>
                <a:gd name="T73" fmla="*/ 10336 h 10669"/>
                <a:gd name="T74" fmla="*/ 12196 w 12248"/>
                <a:gd name="T75" fmla="*/ 10416 h 10669"/>
                <a:gd name="T76" fmla="*/ 12151 w 12248"/>
                <a:gd name="T77" fmla="*/ 10485 h 10669"/>
                <a:gd name="T78" fmla="*/ 12092 w 12248"/>
                <a:gd name="T79" fmla="*/ 10545 h 10669"/>
                <a:gd name="T80" fmla="*/ 12025 w 12248"/>
                <a:gd name="T81" fmla="*/ 10594 h 10669"/>
                <a:gd name="T82" fmla="*/ 11948 w 12248"/>
                <a:gd name="T83" fmla="*/ 10630 h 10669"/>
                <a:gd name="T84" fmla="*/ 11866 w 12248"/>
                <a:gd name="T85" fmla="*/ 10649 h 10669"/>
                <a:gd name="T86" fmla="*/ 538 w 12248"/>
                <a:gd name="T87" fmla="*/ 10669 h 10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48" h="10669">
                  <a:moveTo>
                    <a:pt x="969" y="9895"/>
                  </a:moveTo>
                  <a:lnTo>
                    <a:pt x="11218" y="9888"/>
                  </a:lnTo>
                  <a:lnTo>
                    <a:pt x="6047" y="1071"/>
                  </a:lnTo>
                  <a:lnTo>
                    <a:pt x="969" y="9895"/>
                  </a:lnTo>
                  <a:close/>
                  <a:moveTo>
                    <a:pt x="538" y="10669"/>
                  </a:moveTo>
                  <a:lnTo>
                    <a:pt x="494" y="10669"/>
                  </a:lnTo>
                  <a:lnTo>
                    <a:pt x="447" y="10663"/>
                  </a:lnTo>
                  <a:lnTo>
                    <a:pt x="400" y="10650"/>
                  </a:lnTo>
                  <a:lnTo>
                    <a:pt x="354" y="10635"/>
                  </a:lnTo>
                  <a:lnTo>
                    <a:pt x="308" y="10613"/>
                  </a:lnTo>
                  <a:lnTo>
                    <a:pt x="263" y="10586"/>
                  </a:lnTo>
                  <a:lnTo>
                    <a:pt x="220" y="10557"/>
                  </a:lnTo>
                  <a:lnTo>
                    <a:pt x="181" y="10524"/>
                  </a:lnTo>
                  <a:lnTo>
                    <a:pt x="142" y="10488"/>
                  </a:lnTo>
                  <a:lnTo>
                    <a:pt x="107" y="10450"/>
                  </a:lnTo>
                  <a:lnTo>
                    <a:pt x="77" y="10408"/>
                  </a:lnTo>
                  <a:lnTo>
                    <a:pt x="50" y="10367"/>
                  </a:lnTo>
                  <a:lnTo>
                    <a:pt x="30" y="10321"/>
                  </a:lnTo>
                  <a:lnTo>
                    <a:pt x="14" y="10277"/>
                  </a:lnTo>
                  <a:lnTo>
                    <a:pt x="3" y="10232"/>
                  </a:lnTo>
                  <a:lnTo>
                    <a:pt x="0" y="10186"/>
                  </a:lnTo>
                  <a:lnTo>
                    <a:pt x="2" y="10156"/>
                  </a:lnTo>
                  <a:lnTo>
                    <a:pt x="6" y="10125"/>
                  </a:lnTo>
                  <a:lnTo>
                    <a:pt x="12" y="10093"/>
                  </a:lnTo>
                  <a:lnTo>
                    <a:pt x="22" y="10064"/>
                  </a:lnTo>
                  <a:lnTo>
                    <a:pt x="30" y="10033"/>
                  </a:lnTo>
                  <a:lnTo>
                    <a:pt x="42" y="10005"/>
                  </a:lnTo>
                  <a:lnTo>
                    <a:pt x="55" y="9981"/>
                  </a:lnTo>
                  <a:lnTo>
                    <a:pt x="71" y="9959"/>
                  </a:lnTo>
                  <a:lnTo>
                    <a:pt x="5651" y="244"/>
                  </a:lnTo>
                  <a:lnTo>
                    <a:pt x="5662" y="218"/>
                  </a:lnTo>
                  <a:lnTo>
                    <a:pt x="5676" y="193"/>
                  </a:lnTo>
                  <a:lnTo>
                    <a:pt x="5692" y="171"/>
                  </a:lnTo>
                  <a:lnTo>
                    <a:pt x="5711" y="149"/>
                  </a:lnTo>
                  <a:lnTo>
                    <a:pt x="5730" y="127"/>
                  </a:lnTo>
                  <a:lnTo>
                    <a:pt x="5753" y="108"/>
                  </a:lnTo>
                  <a:lnTo>
                    <a:pt x="5777" y="88"/>
                  </a:lnTo>
                  <a:lnTo>
                    <a:pt x="5802" y="72"/>
                  </a:lnTo>
                  <a:lnTo>
                    <a:pt x="5829" y="56"/>
                  </a:lnTo>
                  <a:lnTo>
                    <a:pt x="5857" y="42"/>
                  </a:lnTo>
                  <a:lnTo>
                    <a:pt x="5886" y="30"/>
                  </a:lnTo>
                  <a:lnTo>
                    <a:pt x="5915" y="20"/>
                  </a:lnTo>
                  <a:lnTo>
                    <a:pt x="5947" y="11"/>
                  </a:lnTo>
                  <a:lnTo>
                    <a:pt x="5978" y="6"/>
                  </a:lnTo>
                  <a:lnTo>
                    <a:pt x="6009" y="2"/>
                  </a:lnTo>
                  <a:lnTo>
                    <a:pt x="6040" y="0"/>
                  </a:lnTo>
                  <a:lnTo>
                    <a:pt x="6066" y="2"/>
                  </a:lnTo>
                  <a:lnTo>
                    <a:pt x="6092" y="4"/>
                  </a:lnTo>
                  <a:lnTo>
                    <a:pt x="6118" y="9"/>
                  </a:lnTo>
                  <a:lnTo>
                    <a:pt x="6144" y="14"/>
                  </a:lnTo>
                  <a:lnTo>
                    <a:pt x="6170" y="21"/>
                  </a:lnTo>
                  <a:lnTo>
                    <a:pt x="6194" y="31"/>
                  </a:lnTo>
                  <a:lnTo>
                    <a:pt x="6221" y="42"/>
                  </a:lnTo>
                  <a:lnTo>
                    <a:pt x="6244" y="54"/>
                  </a:lnTo>
                  <a:lnTo>
                    <a:pt x="6268" y="67"/>
                  </a:lnTo>
                  <a:lnTo>
                    <a:pt x="6291" y="81"/>
                  </a:lnTo>
                  <a:lnTo>
                    <a:pt x="6314" y="99"/>
                  </a:lnTo>
                  <a:lnTo>
                    <a:pt x="6334" y="116"/>
                  </a:lnTo>
                  <a:lnTo>
                    <a:pt x="6355" y="133"/>
                  </a:lnTo>
                  <a:lnTo>
                    <a:pt x="6374" y="154"/>
                  </a:lnTo>
                  <a:lnTo>
                    <a:pt x="6394" y="175"/>
                  </a:lnTo>
                  <a:lnTo>
                    <a:pt x="6411" y="198"/>
                  </a:lnTo>
                  <a:lnTo>
                    <a:pt x="12206" y="10024"/>
                  </a:lnTo>
                  <a:lnTo>
                    <a:pt x="12212" y="10046"/>
                  </a:lnTo>
                  <a:lnTo>
                    <a:pt x="12218" y="10068"/>
                  </a:lnTo>
                  <a:lnTo>
                    <a:pt x="12225" y="10092"/>
                  </a:lnTo>
                  <a:lnTo>
                    <a:pt x="12232" y="10116"/>
                  </a:lnTo>
                  <a:lnTo>
                    <a:pt x="12237" y="10142"/>
                  </a:lnTo>
                  <a:lnTo>
                    <a:pt x="12242" y="10166"/>
                  </a:lnTo>
                  <a:lnTo>
                    <a:pt x="12246" y="10189"/>
                  </a:lnTo>
                  <a:lnTo>
                    <a:pt x="12248" y="10209"/>
                  </a:lnTo>
                  <a:lnTo>
                    <a:pt x="12246" y="10252"/>
                  </a:lnTo>
                  <a:lnTo>
                    <a:pt x="12239" y="10296"/>
                  </a:lnTo>
                  <a:lnTo>
                    <a:pt x="12229" y="10336"/>
                  </a:lnTo>
                  <a:lnTo>
                    <a:pt x="12215" y="10377"/>
                  </a:lnTo>
                  <a:lnTo>
                    <a:pt x="12196" y="10416"/>
                  </a:lnTo>
                  <a:lnTo>
                    <a:pt x="12176" y="10452"/>
                  </a:lnTo>
                  <a:lnTo>
                    <a:pt x="12151" y="10485"/>
                  </a:lnTo>
                  <a:lnTo>
                    <a:pt x="12124" y="10515"/>
                  </a:lnTo>
                  <a:lnTo>
                    <a:pt x="12092" y="10545"/>
                  </a:lnTo>
                  <a:lnTo>
                    <a:pt x="12059" y="10570"/>
                  </a:lnTo>
                  <a:lnTo>
                    <a:pt x="12025" y="10594"/>
                  </a:lnTo>
                  <a:lnTo>
                    <a:pt x="11987" y="10614"/>
                  </a:lnTo>
                  <a:lnTo>
                    <a:pt x="11948" y="10630"/>
                  </a:lnTo>
                  <a:lnTo>
                    <a:pt x="11907" y="10642"/>
                  </a:lnTo>
                  <a:lnTo>
                    <a:pt x="11866" y="10649"/>
                  </a:lnTo>
                  <a:lnTo>
                    <a:pt x="11822" y="10652"/>
                  </a:lnTo>
                  <a:lnTo>
                    <a:pt x="538" y="106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 name="Rectangle 13"/>
          <p:cNvSpPr>
            <a:spLocks noChangeArrowheads="1"/>
          </p:cNvSpPr>
          <p:nvPr/>
        </p:nvSpPr>
        <p:spPr bwMode="auto">
          <a:xfrm>
            <a:off x="2892288" y="4980781"/>
            <a:ext cx="6037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en-US" sz="2800" dirty="0">
                <a:latin typeface="Arial Black" pitchFamily="34" charset="0"/>
              </a:rPr>
              <a:t>WARNING - LASER BEAMS</a:t>
            </a:r>
          </a:p>
        </p:txBody>
      </p:sp>
      <p:sp>
        <p:nvSpPr>
          <p:cNvPr id="24" name="Rectangle 14"/>
          <p:cNvSpPr>
            <a:spLocks noChangeArrowheads="1"/>
          </p:cNvSpPr>
          <p:nvPr/>
        </p:nvSpPr>
        <p:spPr bwMode="auto">
          <a:xfrm>
            <a:off x="2377440" y="914400"/>
            <a:ext cx="9814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800" dirty="0">
                <a:latin typeface="Arial Black" pitchFamily="34" charset="0"/>
              </a:rPr>
              <a:t>Yellow + Black = HAZARD WARNING</a:t>
            </a:r>
            <a:endParaRPr lang="en-US" altLang="en-US" sz="2800" dirty="0">
              <a:latin typeface="Arial" charset="0"/>
            </a:endParaRPr>
          </a:p>
        </p:txBody>
      </p:sp>
      <p:sp>
        <p:nvSpPr>
          <p:cNvPr id="27" name="TextBox 26">
            <a:extLst>
              <a:ext uri="{FF2B5EF4-FFF2-40B4-BE49-F238E27FC236}">
                <a16:creationId xmlns:a16="http://schemas.microsoft.com/office/drawing/2014/main" id="{80A87F4B-CCF5-46B0-B2C6-23160036233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28" name="TextBox 27">
            <a:extLst>
              <a:ext uri="{FF2B5EF4-FFF2-40B4-BE49-F238E27FC236}">
                <a16:creationId xmlns:a16="http://schemas.microsoft.com/office/drawing/2014/main" id="{7A9D7D23-1B71-4121-BF74-3972A3846DCE}"/>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31" name="Rectangle 8">
            <a:extLst>
              <a:ext uri="{FF2B5EF4-FFF2-40B4-BE49-F238E27FC236}">
                <a16:creationId xmlns:a16="http://schemas.microsoft.com/office/drawing/2014/main" id="{88310E9F-4CAE-4D33-B3C5-02EA50907E19}"/>
              </a:ext>
            </a:extLst>
          </p:cNvPr>
          <p:cNvSpPr>
            <a:spLocks noChangeArrowheads="1"/>
          </p:cNvSpPr>
          <p:nvPr/>
        </p:nvSpPr>
        <p:spPr bwMode="auto">
          <a:xfrm>
            <a:off x="0" y="883623"/>
            <a:ext cx="12191999"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r>
              <a:rPr lang="en-GB" altLang="en-GB" sz="2800" b="1" dirty="0">
                <a:effectLst>
                  <a:outerShdw blurRad="38100" dist="38100" dir="2700000" algn="tl">
                    <a:srgbClr val="C0C0C0"/>
                  </a:outerShdw>
                </a:effectLst>
              </a:rPr>
              <a:t>Safety Signs</a:t>
            </a:r>
            <a:endParaRPr lang="en-US" altLang="en-GB" sz="2800" b="1" dirty="0"/>
          </a:p>
        </p:txBody>
      </p:sp>
      <p:sp>
        <p:nvSpPr>
          <p:cNvPr id="32" name="Slide Number Placeholder 8">
            <a:extLst>
              <a:ext uri="{FF2B5EF4-FFF2-40B4-BE49-F238E27FC236}">
                <a16:creationId xmlns:a16="http://schemas.microsoft.com/office/drawing/2014/main" id="{CD5C3D09-3016-4D1F-8BCD-6875ED9D5F71}"/>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37</a:t>
            </a:fld>
            <a:endParaRPr lang="en-US" dirty="0">
              <a:solidFill>
                <a:schemeClr val="bg1"/>
              </a:solidFill>
            </a:endParaRPr>
          </a:p>
        </p:txBody>
      </p:sp>
    </p:spTree>
    <p:extLst>
      <p:ext uri="{BB962C8B-B14F-4D97-AF65-F5344CB8AC3E}">
        <p14:creationId xmlns:p14="http://schemas.microsoft.com/office/powerpoint/2010/main" val="1364871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arning toxic material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6" y="1916114"/>
            <a:ext cx="18002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warning Explosive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112" y="4211077"/>
            <a:ext cx="1871663" cy="1655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arning danger electricity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1628776"/>
            <a:ext cx="2017712" cy="17827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8472489" y="2205038"/>
            <a:ext cx="1800225"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800" dirty="0">
                <a:latin typeface="Arial Black" pitchFamily="34" charset="0"/>
              </a:rPr>
              <a:t>TOXIC</a:t>
            </a:r>
          </a:p>
          <a:p>
            <a:endParaRPr lang="en-GB" altLang="en-US" sz="2800" dirty="0">
              <a:latin typeface="Arial Black" pitchFamily="34" charset="0"/>
            </a:endParaRPr>
          </a:p>
          <a:p>
            <a:endParaRPr lang="en-US" altLang="en-US" sz="2000" dirty="0">
              <a:latin typeface="Arial" charset="0"/>
            </a:endParaRPr>
          </a:p>
        </p:txBody>
      </p:sp>
      <p:sp>
        <p:nvSpPr>
          <p:cNvPr id="10" name="Rectangle 6"/>
          <p:cNvSpPr>
            <a:spLocks noChangeArrowheads="1"/>
          </p:cNvSpPr>
          <p:nvPr/>
        </p:nvSpPr>
        <p:spPr bwMode="auto">
          <a:xfrm>
            <a:off x="6292437" y="4715901"/>
            <a:ext cx="30972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latin typeface="Arial Black" pitchFamily="34" charset="0"/>
              </a:rPr>
              <a:t>EXPLOSIVE</a:t>
            </a:r>
          </a:p>
          <a:p>
            <a:endParaRPr lang="en-GB" altLang="en-US" dirty="0">
              <a:latin typeface="Arial Black" pitchFamily="34" charset="0"/>
            </a:endParaRPr>
          </a:p>
          <a:p>
            <a:endParaRPr lang="en-US" altLang="en-US" dirty="0">
              <a:latin typeface="Arial" charset="0"/>
            </a:endParaRPr>
          </a:p>
        </p:txBody>
      </p:sp>
      <p:sp>
        <p:nvSpPr>
          <p:cNvPr id="11" name="Rectangle 7"/>
          <p:cNvSpPr>
            <a:spLocks noChangeArrowheads="1"/>
          </p:cNvSpPr>
          <p:nvPr/>
        </p:nvSpPr>
        <p:spPr bwMode="auto">
          <a:xfrm>
            <a:off x="3575051" y="2020309"/>
            <a:ext cx="32400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dirty="0">
                <a:latin typeface="Arial Black" pitchFamily="34" charset="0"/>
              </a:rPr>
              <a:t>BEWARE</a:t>
            </a:r>
          </a:p>
          <a:p>
            <a:pPr algn="ctr"/>
            <a:r>
              <a:rPr lang="en-GB" altLang="en-US" dirty="0">
                <a:latin typeface="Arial Black" pitchFamily="34" charset="0"/>
              </a:rPr>
              <a:t>ELECTRICITY</a:t>
            </a:r>
          </a:p>
          <a:p>
            <a:pPr algn="ctr"/>
            <a:endParaRPr lang="en-GB" altLang="en-US" sz="2800" dirty="0">
              <a:latin typeface="Arial Black" pitchFamily="34" charset="0"/>
            </a:endParaRPr>
          </a:p>
          <a:p>
            <a:pPr algn="ctr"/>
            <a:endParaRPr lang="en-US" altLang="en-US" sz="2000" dirty="0">
              <a:latin typeface="Arial" charset="0"/>
            </a:endParaRPr>
          </a:p>
        </p:txBody>
      </p:sp>
      <p:sp>
        <p:nvSpPr>
          <p:cNvPr id="14" name="TextBox 13">
            <a:extLst>
              <a:ext uri="{FF2B5EF4-FFF2-40B4-BE49-F238E27FC236}">
                <a16:creationId xmlns:a16="http://schemas.microsoft.com/office/drawing/2014/main" id="{6F529002-5BB0-4599-BD93-2AFDE899A12A}"/>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15" name="TextBox 14">
            <a:extLst>
              <a:ext uri="{FF2B5EF4-FFF2-40B4-BE49-F238E27FC236}">
                <a16:creationId xmlns:a16="http://schemas.microsoft.com/office/drawing/2014/main" id="{0AAC63C9-651F-487F-80BA-8F10ECB69EC4}"/>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6" name="Rectangle 8">
            <a:extLst>
              <a:ext uri="{FF2B5EF4-FFF2-40B4-BE49-F238E27FC236}">
                <a16:creationId xmlns:a16="http://schemas.microsoft.com/office/drawing/2014/main" id="{C3E4BE0A-BB6D-43F3-A2C6-1EBA3FF17690}"/>
              </a:ext>
            </a:extLst>
          </p:cNvPr>
          <p:cNvSpPr>
            <a:spLocks noChangeArrowheads="1"/>
          </p:cNvSpPr>
          <p:nvPr/>
        </p:nvSpPr>
        <p:spPr bwMode="auto">
          <a:xfrm>
            <a:off x="0" y="883623"/>
            <a:ext cx="12191999"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r>
              <a:rPr lang="en-GB" altLang="en-GB" sz="2800" b="1" dirty="0">
                <a:effectLst>
                  <a:outerShdw blurRad="38100" dist="38100" dir="2700000" algn="tl">
                    <a:srgbClr val="C0C0C0"/>
                  </a:outerShdw>
                </a:effectLst>
              </a:rPr>
              <a:t>Safety Signs</a:t>
            </a:r>
            <a:endParaRPr lang="en-US" altLang="en-GB" sz="2800" b="1" dirty="0"/>
          </a:p>
        </p:txBody>
      </p:sp>
      <p:sp>
        <p:nvSpPr>
          <p:cNvPr id="17" name="Slide Number Placeholder 8">
            <a:extLst>
              <a:ext uri="{FF2B5EF4-FFF2-40B4-BE49-F238E27FC236}">
                <a16:creationId xmlns:a16="http://schemas.microsoft.com/office/drawing/2014/main" id="{DAA84B54-7C7B-4ECC-AA55-8E3A2F36AEED}"/>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38</a:t>
            </a:fld>
            <a:endParaRPr lang="en-US" dirty="0">
              <a:solidFill>
                <a:schemeClr val="bg1"/>
              </a:solidFill>
            </a:endParaRPr>
          </a:p>
        </p:txBody>
      </p:sp>
    </p:spTree>
    <p:extLst>
      <p:ext uri="{BB962C8B-B14F-4D97-AF65-F5344CB8AC3E}">
        <p14:creationId xmlns:p14="http://schemas.microsoft.com/office/powerpoint/2010/main" val="610038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34169" y="2201052"/>
            <a:ext cx="3744912" cy="1238250"/>
            <a:chOff x="748" y="1015"/>
            <a:chExt cx="3538" cy="1170"/>
          </a:xfrm>
        </p:grpSpPr>
        <p:sp>
          <p:nvSpPr>
            <p:cNvPr id="3" name="AutoShape 3"/>
            <p:cNvSpPr>
              <a:spLocks noChangeAspect="1" noChangeArrowheads="1" noTextEdit="1"/>
            </p:cNvSpPr>
            <p:nvPr/>
          </p:nvSpPr>
          <p:spPr bwMode="auto">
            <a:xfrm>
              <a:off x="748" y="1015"/>
              <a:ext cx="3538"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Freeform 4"/>
            <p:cNvSpPr>
              <a:spLocks/>
            </p:cNvSpPr>
            <p:nvPr/>
          </p:nvSpPr>
          <p:spPr bwMode="auto">
            <a:xfrm>
              <a:off x="748" y="1015"/>
              <a:ext cx="3538" cy="1170"/>
            </a:xfrm>
            <a:custGeom>
              <a:avLst/>
              <a:gdLst>
                <a:gd name="T0" fmla="*/ 439 w 17690"/>
                <a:gd name="T1" fmla="*/ 0 h 5850"/>
                <a:gd name="T2" fmla="*/ 17377 w 17690"/>
                <a:gd name="T3" fmla="*/ 1 h 5850"/>
                <a:gd name="T4" fmla="*/ 17422 w 17690"/>
                <a:gd name="T5" fmla="*/ 4 h 5850"/>
                <a:gd name="T6" fmla="*/ 17464 w 17690"/>
                <a:gd name="T7" fmla="*/ 12 h 5850"/>
                <a:gd name="T8" fmla="*/ 17513 w 17690"/>
                <a:gd name="T9" fmla="*/ 27 h 5850"/>
                <a:gd name="T10" fmla="*/ 17554 w 17690"/>
                <a:gd name="T11" fmla="*/ 53 h 5850"/>
                <a:gd name="T12" fmla="*/ 17590 w 17690"/>
                <a:gd name="T13" fmla="*/ 82 h 5850"/>
                <a:gd name="T14" fmla="*/ 17624 w 17690"/>
                <a:gd name="T15" fmla="*/ 119 h 5850"/>
                <a:gd name="T16" fmla="*/ 17647 w 17690"/>
                <a:gd name="T17" fmla="*/ 156 h 5850"/>
                <a:gd name="T18" fmla="*/ 17668 w 17690"/>
                <a:gd name="T19" fmla="*/ 198 h 5850"/>
                <a:gd name="T20" fmla="*/ 17681 w 17690"/>
                <a:gd name="T21" fmla="*/ 239 h 5850"/>
                <a:gd name="T22" fmla="*/ 17690 w 17690"/>
                <a:gd name="T23" fmla="*/ 298 h 5850"/>
                <a:gd name="T24" fmla="*/ 17690 w 17690"/>
                <a:gd name="T25" fmla="*/ 5553 h 5850"/>
                <a:gd name="T26" fmla="*/ 17681 w 17690"/>
                <a:gd name="T27" fmla="*/ 5612 h 5850"/>
                <a:gd name="T28" fmla="*/ 17668 w 17690"/>
                <a:gd name="T29" fmla="*/ 5653 h 5850"/>
                <a:gd name="T30" fmla="*/ 17647 w 17690"/>
                <a:gd name="T31" fmla="*/ 5695 h 5850"/>
                <a:gd name="T32" fmla="*/ 17624 w 17690"/>
                <a:gd name="T33" fmla="*/ 5732 h 5850"/>
                <a:gd name="T34" fmla="*/ 17590 w 17690"/>
                <a:gd name="T35" fmla="*/ 5769 h 5850"/>
                <a:gd name="T36" fmla="*/ 17554 w 17690"/>
                <a:gd name="T37" fmla="*/ 5798 h 5850"/>
                <a:gd name="T38" fmla="*/ 17513 w 17690"/>
                <a:gd name="T39" fmla="*/ 5824 h 5850"/>
                <a:gd name="T40" fmla="*/ 17464 w 17690"/>
                <a:gd name="T41" fmla="*/ 5839 h 5850"/>
                <a:gd name="T42" fmla="*/ 17422 w 17690"/>
                <a:gd name="T43" fmla="*/ 5847 h 5850"/>
                <a:gd name="T44" fmla="*/ 17377 w 17690"/>
                <a:gd name="T45" fmla="*/ 5850 h 5850"/>
                <a:gd name="T46" fmla="*/ 313 w 17690"/>
                <a:gd name="T47" fmla="*/ 5849 h 5850"/>
                <a:gd name="T48" fmla="*/ 268 w 17690"/>
                <a:gd name="T49" fmla="*/ 5847 h 5850"/>
                <a:gd name="T50" fmla="*/ 226 w 17690"/>
                <a:gd name="T51" fmla="*/ 5839 h 5850"/>
                <a:gd name="T52" fmla="*/ 177 w 17690"/>
                <a:gd name="T53" fmla="*/ 5824 h 5850"/>
                <a:gd name="T54" fmla="*/ 136 w 17690"/>
                <a:gd name="T55" fmla="*/ 5798 h 5850"/>
                <a:gd name="T56" fmla="*/ 100 w 17690"/>
                <a:gd name="T57" fmla="*/ 5769 h 5850"/>
                <a:gd name="T58" fmla="*/ 66 w 17690"/>
                <a:gd name="T59" fmla="*/ 5731 h 5850"/>
                <a:gd name="T60" fmla="*/ 43 w 17690"/>
                <a:gd name="T61" fmla="*/ 5695 h 5850"/>
                <a:gd name="T62" fmla="*/ 22 w 17690"/>
                <a:gd name="T63" fmla="*/ 5653 h 5850"/>
                <a:gd name="T64" fmla="*/ 9 w 17690"/>
                <a:gd name="T65" fmla="*/ 5611 h 5850"/>
                <a:gd name="T66" fmla="*/ 0 w 17690"/>
                <a:gd name="T67" fmla="*/ 5553 h 5850"/>
                <a:gd name="T68" fmla="*/ 0 w 17690"/>
                <a:gd name="T69" fmla="*/ 297 h 5850"/>
                <a:gd name="T70" fmla="*/ 9 w 17690"/>
                <a:gd name="T71" fmla="*/ 238 h 5850"/>
                <a:gd name="T72" fmla="*/ 22 w 17690"/>
                <a:gd name="T73" fmla="*/ 197 h 5850"/>
                <a:gd name="T74" fmla="*/ 43 w 17690"/>
                <a:gd name="T75" fmla="*/ 155 h 5850"/>
                <a:gd name="T76" fmla="*/ 66 w 17690"/>
                <a:gd name="T77" fmla="*/ 118 h 5850"/>
                <a:gd name="T78" fmla="*/ 100 w 17690"/>
                <a:gd name="T79" fmla="*/ 81 h 5850"/>
                <a:gd name="T80" fmla="*/ 136 w 17690"/>
                <a:gd name="T81" fmla="*/ 52 h 5850"/>
                <a:gd name="T82" fmla="*/ 177 w 17690"/>
                <a:gd name="T83" fmla="*/ 26 h 5850"/>
                <a:gd name="T84" fmla="*/ 226 w 17690"/>
                <a:gd name="T85" fmla="*/ 11 h 5850"/>
                <a:gd name="T86" fmla="*/ 268 w 17690"/>
                <a:gd name="T87" fmla="*/ 3 h 5850"/>
                <a:gd name="T88" fmla="*/ 313 w 17690"/>
                <a:gd name="T89" fmla="*/ 0 h 5850"/>
                <a:gd name="T90" fmla="*/ 439 w 17690"/>
                <a:gd name="T91" fmla="*/ 0 h 5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90" h="5850">
                  <a:moveTo>
                    <a:pt x="439" y="0"/>
                  </a:moveTo>
                  <a:lnTo>
                    <a:pt x="17377" y="1"/>
                  </a:lnTo>
                  <a:lnTo>
                    <a:pt x="17422" y="4"/>
                  </a:lnTo>
                  <a:lnTo>
                    <a:pt x="17464" y="12"/>
                  </a:lnTo>
                  <a:lnTo>
                    <a:pt x="17513" y="27"/>
                  </a:lnTo>
                  <a:lnTo>
                    <a:pt x="17554" y="53"/>
                  </a:lnTo>
                  <a:lnTo>
                    <a:pt x="17590" y="82"/>
                  </a:lnTo>
                  <a:lnTo>
                    <a:pt x="17624" y="119"/>
                  </a:lnTo>
                  <a:lnTo>
                    <a:pt x="17647" y="156"/>
                  </a:lnTo>
                  <a:lnTo>
                    <a:pt x="17668" y="198"/>
                  </a:lnTo>
                  <a:lnTo>
                    <a:pt x="17681" y="239"/>
                  </a:lnTo>
                  <a:lnTo>
                    <a:pt x="17690" y="298"/>
                  </a:lnTo>
                  <a:lnTo>
                    <a:pt x="17690" y="5553"/>
                  </a:lnTo>
                  <a:lnTo>
                    <a:pt x="17681" y="5612"/>
                  </a:lnTo>
                  <a:lnTo>
                    <a:pt x="17668" y="5653"/>
                  </a:lnTo>
                  <a:lnTo>
                    <a:pt x="17647" y="5695"/>
                  </a:lnTo>
                  <a:lnTo>
                    <a:pt x="17624" y="5732"/>
                  </a:lnTo>
                  <a:lnTo>
                    <a:pt x="17590" y="5769"/>
                  </a:lnTo>
                  <a:lnTo>
                    <a:pt x="17554" y="5798"/>
                  </a:lnTo>
                  <a:lnTo>
                    <a:pt x="17513" y="5824"/>
                  </a:lnTo>
                  <a:lnTo>
                    <a:pt x="17464" y="5839"/>
                  </a:lnTo>
                  <a:lnTo>
                    <a:pt x="17422" y="5847"/>
                  </a:lnTo>
                  <a:lnTo>
                    <a:pt x="17377" y="5850"/>
                  </a:lnTo>
                  <a:lnTo>
                    <a:pt x="313" y="5849"/>
                  </a:lnTo>
                  <a:lnTo>
                    <a:pt x="268" y="5847"/>
                  </a:lnTo>
                  <a:lnTo>
                    <a:pt x="226" y="5839"/>
                  </a:lnTo>
                  <a:lnTo>
                    <a:pt x="177" y="5824"/>
                  </a:lnTo>
                  <a:lnTo>
                    <a:pt x="136" y="5798"/>
                  </a:lnTo>
                  <a:lnTo>
                    <a:pt x="100" y="5769"/>
                  </a:lnTo>
                  <a:lnTo>
                    <a:pt x="66" y="5731"/>
                  </a:lnTo>
                  <a:lnTo>
                    <a:pt x="43" y="5695"/>
                  </a:lnTo>
                  <a:lnTo>
                    <a:pt x="22" y="5653"/>
                  </a:lnTo>
                  <a:lnTo>
                    <a:pt x="9" y="5611"/>
                  </a:lnTo>
                  <a:lnTo>
                    <a:pt x="0" y="5553"/>
                  </a:lnTo>
                  <a:lnTo>
                    <a:pt x="0" y="297"/>
                  </a:lnTo>
                  <a:lnTo>
                    <a:pt x="9" y="238"/>
                  </a:lnTo>
                  <a:lnTo>
                    <a:pt x="22" y="197"/>
                  </a:lnTo>
                  <a:lnTo>
                    <a:pt x="43" y="155"/>
                  </a:lnTo>
                  <a:lnTo>
                    <a:pt x="66" y="118"/>
                  </a:lnTo>
                  <a:lnTo>
                    <a:pt x="100" y="81"/>
                  </a:lnTo>
                  <a:lnTo>
                    <a:pt x="136" y="52"/>
                  </a:lnTo>
                  <a:lnTo>
                    <a:pt x="177" y="26"/>
                  </a:lnTo>
                  <a:lnTo>
                    <a:pt x="226" y="11"/>
                  </a:lnTo>
                  <a:lnTo>
                    <a:pt x="268" y="3"/>
                  </a:lnTo>
                  <a:lnTo>
                    <a:pt x="313" y="0"/>
                  </a:lnTo>
                  <a:lnTo>
                    <a:pt x="4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p:cNvSpPr>
              <a:spLocks/>
            </p:cNvSpPr>
            <p:nvPr/>
          </p:nvSpPr>
          <p:spPr bwMode="auto">
            <a:xfrm>
              <a:off x="757" y="1025"/>
              <a:ext cx="3520" cy="1150"/>
            </a:xfrm>
            <a:custGeom>
              <a:avLst/>
              <a:gdLst>
                <a:gd name="T0" fmla="*/ 376 w 17598"/>
                <a:gd name="T1" fmla="*/ 0 h 5754"/>
                <a:gd name="T2" fmla="*/ 17360 w 17598"/>
                <a:gd name="T3" fmla="*/ 1 h 5754"/>
                <a:gd name="T4" fmla="*/ 17405 w 17598"/>
                <a:gd name="T5" fmla="*/ 8 h 5754"/>
                <a:gd name="T6" fmla="*/ 17445 w 17598"/>
                <a:gd name="T7" fmla="*/ 22 h 5754"/>
                <a:gd name="T8" fmla="*/ 17479 w 17598"/>
                <a:gd name="T9" fmla="*/ 41 h 5754"/>
                <a:gd name="T10" fmla="*/ 17507 w 17598"/>
                <a:gd name="T11" fmla="*/ 64 h 5754"/>
                <a:gd name="T12" fmla="*/ 17531 w 17598"/>
                <a:gd name="T13" fmla="*/ 87 h 5754"/>
                <a:gd name="T14" fmla="*/ 17552 w 17598"/>
                <a:gd name="T15" fmla="*/ 119 h 5754"/>
                <a:gd name="T16" fmla="*/ 17570 w 17598"/>
                <a:gd name="T17" fmla="*/ 151 h 5754"/>
                <a:gd name="T18" fmla="*/ 17585 w 17598"/>
                <a:gd name="T19" fmla="*/ 185 h 5754"/>
                <a:gd name="T20" fmla="*/ 17593 w 17598"/>
                <a:gd name="T21" fmla="*/ 221 h 5754"/>
                <a:gd name="T22" fmla="*/ 17598 w 17598"/>
                <a:gd name="T23" fmla="*/ 270 h 5754"/>
                <a:gd name="T24" fmla="*/ 17598 w 17598"/>
                <a:gd name="T25" fmla="*/ 5485 h 5754"/>
                <a:gd name="T26" fmla="*/ 17593 w 17598"/>
                <a:gd name="T27" fmla="*/ 5534 h 5754"/>
                <a:gd name="T28" fmla="*/ 17585 w 17598"/>
                <a:gd name="T29" fmla="*/ 5570 h 5754"/>
                <a:gd name="T30" fmla="*/ 17570 w 17598"/>
                <a:gd name="T31" fmla="*/ 5604 h 5754"/>
                <a:gd name="T32" fmla="*/ 17552 w 17598"/>
                <a:gd name="T33" fmla="*/ 5636 h 5754"/>
                <a:gd name="T34" fmla="*/ 17531 w 17598"/>
                <a:gd name="T35" fmla="*/ 5668 h 5754"/>
                <a:gd name="T36" fmla="*/ 17507 w 17598"/>
                <a:gd name="T37" fmla="*/ 5691 h 5754"/>
                <a:gd name="T38" fmla="*/ 17479 w 17598"/>
                <a:gd name="T39" fmla="*/ 5714 h 5754"/>
                <a:gd name="T40" fmla="*/ 17445 w 17598"/>
                <a:gd name="T41" fmla="*/ 5733 h 5754"/>
                <a:gd name="T42" fmla="*/ 17405 w 17598"/>
                <a:gd name="T43" fmla="*/ 5747 h 5754"/>
                <a:gd name="T44" fmla="*/ 17360 w 17598"/>
                <a:gd name="T45" fmla="*/ 5754 h 5754"/>
                <a:gd name="T46" fmla="*/ 238 w 17598"/>
                <a:gd name="T47" fmla="*/ 5753 h 5754"/>
                <a:gd name="T48" fmla="*/ 193 w 17598"/>
                <a:gd name="T49" fmla="*/ 5747 h 5754"/>
                <a:gd name="T50" fmla="*/ 153 w 17598"/>
                <a:gd name="T51" fmla="*/ 5732 h 5754"/>
                <a:gd name="T52" fmla="*/ 119 w 17598"/>
                <a:gd name="T53" fmla="*/ 5713 h 5754"/>
                <a:gd name="T54" fmla="*/ 91 w 17598"/>
                <a:gd name="T55" fmla="*/ 5690 h 5754"/>
                <a:gd name="T56" fmla="*/ 67 w 17598"/>
                <a:gd name="T57" fmla="*/ 5667 h 5754"/>
                <a:gd name="T58" fmla="*/ 46 w 17598"/>
                <a:gd name="T59" fmla="*/ 5635 h 5754"/>
                <a:gd name="T60" fmla="*/ 28 w 17598"/>
                <a:gd name="T61" fmla="*/ 5604 h 5754"/>
                <a:gd name="T62" fmla="*/ 13 w 17598"/>
                <a:gd name="T63" fmla="*/ 5569 h 5754"/>
                <a:gd name="T64" fmla="*/ 5 w 17598"/>
                <a:gd name="T65" fmla="*/ 5534 h 5754"/>
                <a:gd name="T66" fmla="*/ 0 w 17598"/>
                <a:gd name="T67" fmla="*/ 5485 h 5754"/>
                <a:gd name="T68" fmla="*/ 0 w 17598"/>
                <a:gd name="T69" fmla="*/ 269 h 5754"/>
                <a:gd name="T70" fmla="*/ 5 w 17598"/>
                <a:gd name="T71" fmla="*/ 220 h 5754"/>
                <a:gd name="T72" fmla="*/ 13 w 17598"/>
                <a:gd name="T73" fmla="*/ 184 h 5754"/>
                <a:gd name="T74" fmla="*/ 28 w 17598"/>
                <a:gd name="T75" fmla="*/ 150 h 5754"/>
                <a:gd name="T76" fmla="*/ 46 w 17598"/>
                <a:gd name="T77" fmla="*/ 118 h 5754"/>
                <a:gd name="T78" fmla="*/ 67 w 17598"/>
                <a:gd name="T79" fmla="*/ 86 h 5754"/>
                <a:gd name="T80" fmla="*/ 91 w 17598"/>
                <a:gd name="T81" fmla="*/ 63 h 5754"/>
                <a:gd name="T82" fmla="*/ 119 w 17598"/>
                <a:gd name="T83" fmla="*/ 40 h 5754"/>
                <a:gd name="T84" fmla="*/ 153 w 17598"/>
                <a:gd name="T85" fmla="*/ 21 h 5754"/>
                <a:gd name="T86" fmla="*/ 193 w 17598"/>
                <a:gd name="T87" fmla="*/ 7 h 5754"/>
                <a:gd name="T88" fmla="*/ 238 w 17598"/>
                <a:gd name="T89" fmla="*/ 0 h 5754"/>
                <a:gd name="T90" fmla="*/ 376 w 17598"/>
                <a:gd name="T91" fmla="*/ 0 h 5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598" h="5754">
                  <a:moveTo>
                    <a:pt x="376" y="0"/>
                  </a:moveTo>
                  <a:lnTo>
                    <a:pt x="17360" y="1"/>
                  </a:lnTo>
                  <a:lnTo>
                    <a:pt x="17405" y="8"/>
                  </a:lnTo>
                  <a:lnTo>
                    <a:pt x="17445" y="22"/>
                  </a:lnTo>
                  <a:lnTo>
                    <a:pt x="17479" y="41"/>
                  </a:lnTo>
                  <a:lnTo>
                    <a:pt x="17507" y="64"/>
                  </a:lnTo>
                  <a:lnTo>
                    <a:pt x="17531" y="87"/>
                  </a:lnTo>
                  <a:lnTo>
                    <a:pt x="17552" y="119"/>
                  </a:lnTo>
                  <a:lnTo>
                    <a:pt x="17570" y="151"/>
                  </a:lnTo>
                  <a:lnTo>
                    <a:pt x="17585" y="185"/>
                  </a:lnTo>
                  <a:lnTo>
                    <a:pt x="17593" y="221"/>
                  </a:lnTo>
                  <a:lnTo>
                    <a:pt x="17598" y="270"/>
                  </a:lnTo>
                  <a:lnTo>
                    <a:pt x="17598" y="5485"/>
                  </a:lnTo>
                  <a:lnTo>
                    <a:pt x="17593" y="5534"/>
                  </a:lnTo>
                  <a:lnTo>
                    <a:pt x="17585" y="5570"/>
                  </a:lnTo>
                  <a:lnTo>
                    <a:pt x="17570" y="5604"/>
                  </a:lnTo>
                  <a:lnTo>
                    <a:pt x="17552" y="5636"/>
                  </a:lnTo>
                  <a:lnTo>
                    <a:pt x="17531" y="5668"/>
                  </a:lnTo>
                  <a:lnTo>
                    <a:pt x="17507" y="5691"/>
                  </a:lnTo>
                  <a:lnTo>
                    <a:pt x="17479" y="5714"/>
                  </a:lnTo>
                  <a:lnTo>
                    <a:pt x="17445" y="5733"/>
                  </a:lnTo>
                  <a:lnTo>
                    <a:pt x="17405" y="5747"/>
                  </a:lnTo>
                  <a:lnTo>
                    <a:pt x="17360" y="5754"/>
                  </a:lnTo>
                  <a:lnTo>
                    <a:pt x="238" y="5753"/>
                  </a:lnTo>
                  <a:lnTo>
                    <a:pt x="193" y="5747"/>
                  </a:lnTo>
                  <a:lnTo>
                    <a:pt x="153" y="5732"/>
                  </a:lnTo>
                  <a:lnTo>
                    <a:pt x="119" y="5713"/>
                  </a:lnTo>
                  <a:lnTo>
                    <a:pt x="91" y="5690"/>
                  </a:lnTo>
                  <a:lnTo>
                    <a:pt x="67" y="5667"/>
                  </a:lnTo>
                  <a:lnTo>
                    <a:pt x="46" y="5635"/>
                  </a:lnTo>
                  <a:lnTo>
                    <a:pt x="28" y="5604"/>
                  </a:lnTo>
                  <a:lnTo>
                    <a:pt x="13" y="5569"/>
                  </a:lnTo>
                  <a:lnTo>
                    <a:pt x="5" y="5534"/>
                  </a:lnTo>
                  <a:lnTo>
                    <a:pt x="0" y="5485"/>
                  </a:lnTo>
                  <a:lnTo>
                    <a:pt x="0" y="269"/>
                  </a:lnTo>
                  <a:lnTo>
                    <a:pt x="5" y="220"/>
                  </a:lnTo>
                  <a:lnTo>
                    <a:pt x="13" y="184"/>
                  </a:lnTo>
                  <a:lnTo>
                    <a:pt x="28" y="150"/>
                  </a:lnTo>
                  <a:lnTo>
                    <a:pt x="46" y="118"/>
                  </a:lnTo>
                  <a:lnTo>
                    <a:pt x="67" y="86"/>
                  </a:lnTo>
                  <a:lnTo>
                    <a:pt x="91" y="63"/>
                  </a:lnTo>
                  <a:lnTo>
                    <a:pt x="119" y="40"/>
                  </a:lnTo>
                  <a:lnTo>
                    <a:pt x="153" y="21"/>
                  </a:lnTo>
                  <a:lnTo>
                    <a:pt x="193" y="7"/>
                  </a:lnTo>
                  <a:lnTo>
                    <a:pt x="238" y="0"/>
                  </a:lnTo>
                  <a:lnTo>
                    <a:pt x="3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6"/>
            <p:cNvSpPr>
              <a:spLocks noChangeArrowheads="1"/>
            </p:cNvSpPr>
            <p:nvPr/>
          </p:nvSpPr>
          <p:spPr bwMode="auto">
            <a:xfrm>
              <a:off x="804" y="1079"/>
              <a:ext cx="3421" cy="104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7"/>
            <p:cNvSpPr>
              <a:spLocks/>
            </p:cNvSpPr>
            <p:nvPr/>
          </p:nvSpPr>
          <p:spPr bwMode="auto">
            <a:xfrm>
              <a:off x="2106" y="1123"/>
              <a:ext cx="704" cy="954"/>
            </a:xfrm>
            <a:custGeom>
              <a:avLst/>
              <a:gdLst>
                <a:gd name="T0" fmla="*/ 3519 w 3519"/>
                <a:gd name="T1" fmla="*/ 3750 h 4768"/>
                <a:gd name="T2" fmla="*/ 3237 w 3519"/>
                <a:gd name="T3" fmla="*/ 3180 h 4768"/>
                <a:gd name="T4" fmla="*/ 3199 w 3519"/>
                <a:gd name="T5" fmla="*/ 3136 h 4768"/>
                <a:gd name="T6" fmla="*/ 3155 w 3519"/>
                <a:gd name="T7" fmla="*/ 3102 h 4768"/>
                <a:gd name="T8" fmla="*/ 3103 w 3519"/>
                <a:gd name="T9" fmla="*/ 3085 h 4768"/>
                <a:gd name="T10" fmla="*/ 0 w 3519"/>
                <a:gd name="T11" fmla="*/ 5 h 4768"/>
                <a:gd name="T12" fmla="*/ 393 w 3519"/>
                <a:gd name="T13" fmla="*/ 1797 h 4768"/>
                <a:gd name="T14" fmla="*/ 443 w 3519"/>
                <a:gd name="T15" fmla="*/ 1765 h 4768"/>
                <a:gd name="T16" fmla="*/ 507 w 3519"/>
                <a:gd name="T17" fmla="*/ 1673 h 4768"/>
                <a:gd name="T18" fmla="*/ 576 w 3519"/>
                <a:gd name="T19" fmla="*/ 1562 h 4768"/>
                <a:gd name="T20" fmla="*/ 644 w 3519"/>
                <a:gd name="T21" fmla="*/ 1448 h 4768"/>
                <a:gd name="T22" fmla="*/ 719 w 3519"/>
                <a:gd name="T23" fmla="*/ 1336 h 4768"/>
                <a:gd name="T24" fmla="*/ 800 w 3519"/>
                <a:gd name="T25" fmla="*/ 1235 h 4768"/>
                <a:gd name="T26" fmla="*/ 893 w 3519"/>
                <a:gd name="T27" fmla="*/ 1148 h 4768"/>
                <a:gd name="T28" fmla="*/ 998 w 3519"/>
                <a:gd name="T29" fmla="*/ 1084 h 4768"/>
                <a:gd name="T30" fmla="*/ 1120 w 3519"/>
                <a:gd name="T31" fmla="*/ 1048 h 4768"/>
                <a:gd name="T32" fmla="*/ 2128 w 3519"/>
                <a:gd name="T33" fmla="*/ 1043 h 4768"/>
                <a:gd name="T34" fmla="*/ 2230 w 3519"/>
                <a:gd name="T35" fmla="*/ 1047 h 4768"/>
                <a:gd name="T36" fmla="*/ 2294 w 3519"/>
                <a:gd name="T37" fmla="*/ 1073 h 4768"/>
                <a:gd name="T38" fmla="*/ 2345 w 3519"/>
                <a:gd name="T39" fmla="*/ 1119 h 4768"/>
                <a:gd name="T40" fmla="*/ 2387 w 3519"/>
                <a:gd name="T41" fmla="*/ 1178 h 4768"/>
                <a:gd name="T42" fmla="*/ 2733 w 3519"/>
                <a:gd name="T43" fmla="*/ 1865 h 4768"/>
                <a:gd name="T44" fmla="*/ 2680 w 3519"/>
                <a:gd name="T45" fmla="*/ 1958 h 4768"/>
                <a:gd name="T46" fmla="*/ 2582 w 3519"/>
                <a:gd name="T47" fmla="*/ 2007 h 4768"/>
                <a:gd name="T48" fmla="*/ 2485 w 3519"/>
                <a:gd name="T49" fmla="*/ 1982 h 4768"/>
                <a:gd name="T50" fmla="*/ 1733 w 3519"/>
                <a:gd name="T51" fmla="*/ 1414 h 4768"/>
                <a:gd name="T52" fmla="*/ 1693 w 3519"/>
                <a:gd name="T53" fmla="*/ 1464 h 4768"/>
                <a:gd name="T54" fmla="*/ 2013 w 3519"/>
                <a:gd name="T55" fmla="*/ 2212 h 4768"/>
                <a:gd name="T56" fmla="*/ 2044 w 3519"/>
                <a:gd name="T57" fmla="*/ 2298 h 4768"/>
                <a:gd name="T58" fmla="*/ 2058 w 3519"/>
                <a:gd name="T59" fmla="*/ 2358 h 4768"/>
                <a:gd name="T60" fmla="*/ 2952 w 3519"/>
                <a:gd name="T61" fmla="*/ 3181 h 4768"/>
                <a:gd name="T62" fmla="*/ 3025 w 3519"/>
                <a:gd name="T63" fmla="*/ 3185 h 4768"/>
                <a:gd name="T64" fmla="*/ 3086 w 3519"/>
                <a:gd name="T65" fmla="*/ 3204 h 4768"/>
                <a:gd name="T66" fmla="*/ 3135 w 3519"/>
                <a:gd name="T67" fmla="*/ 3248 h 4768"/>
                <a:gd name="T68" fmla="*/ 2079 w 3519"/>
                <a:gd name="T69" fmla="*/ 3635 h 4768"/>
                <a:gd name="T70" fmla="*/ 1953 w 3519"/>
                <a:gd name="T71" fmla="*/ 3624 h 4768"/>
                <a:gd name="T72" fmla="*/ 1882 w 3519"/>
                <a:gd name="T73" fmla="*/ 3589 h 4768"/>
                <a:gd name="T74" fmla="*/ 1845 w 3519"/>
                <a:gd name="T75" fmla="*/ 3532 h 4768"/>
                <a:gd name="T76" fmla="*/ 1822 w 3519"/>
                <a:gd name="T77" fmla="*/ 3456 h 4768"/>
                <a:gd name="T78" fmla="*/ 918 w 3519"/>
                <a:gd name="T79" fmla="*/ 4225 h 4768"/>
                <a:gd name="T80" fmla="*/ 880 w 3519"/>
                <a:gd name="T81" fmla="*/ 4290 h 4768"/>
                <a:gd name="T82" fmla="*/ 841 w 3519"/>
                <a:gd name="T83" fmla="*/ 4332 h 4768"/>
                <a:gd name="T84" fmla="*/ 796 w 3519"/>
                <a:gd name="T85" fmla="*/ 4359 h 4768"/>
                <a:gd name="T86" fmla="*/ 738 w 3519"/>
                <a:gd name="T87" fmla="*/ 4380 h 4768"/>
                <a:gd name="T88" fmla="*/ 906 w 3519"/>
                <a:gd name="T89" fmla="*/ 1719 h 4768"/>
                <a:gd name="T90" fmla="*/ 825 w 3519"/>
                <a:gd name="T91" fmla="*/ 1819 h 4768"/>
                <a:gd name="T92" fmla="*/ 743 w 3519"/>
                <a:gd name="T93" fmla="*/ 1922 h 4768"/>
                <a:gd name="T94" fmla="*/ 663 w 3519"/>
                <a:gd name="T95" fmla="*/ 2028 h 4768"/>
                <a:gd name="T96" fmla="*/ 597 w 3519"/>
                <a:gd name="T97" fmla="*/ 2113 h 4768"/>
                <a:gd name="T98" fmla="*/ 570 w 3519"/>
                <a:gd name="T99" fmla="*/ 2153 h 4768"/>
                <a:gd name="T100" fmla="*/ 539 w 3519"/>
                <a:gd name="T101" fmla="*/ 2186 h 4768"/>
                <a:gd name="T102" fmla="*/ 494 w 3519"/>
                <a:gd name="T103" fmla="*/ 2206 h 4768"/>
                <a:gd name="T104" fmla="*/ 2 w 3519"/>
                <a:gd name="T105" fmla="*/ 2211 h 4768"/>
                <a:gd name="T106" fmla="*/ 525 w 3519"/>
                <a:gd name="T107" fmla="*/ 4477 h 4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19" h="4768">
                  <a:moveTo>
                    <a:pt x="3230" y="4768"/>
                  </a:moveTo>
                  <a:lnTo>
                    <a:pt x="2881" y="4393"/>
                  </a:lnTo>
                  <a:lnTo>
                    <a:pt x="2882" y="3750"/>
                  </a:lnTo>
                  <a:lnTo>
                    <a:pt x="3519" y="3750"/>
                  </a:lnTo>
                  <a:lnTo>
                    <a:pt x="3259" y="3219"/>
                  </a:lnTo>
                  <a:lnTo>
                    <a:pt x="3252" y="3205"/>
                  </a:lnTo>
                  <a:lnTo>
                    <a:pt x="3245" y="3193"/>
                  </a:lnTo>
                  <a:lnTo>
                    <a:pt x="3237" y="3180"/>
                  </a:lnTo>
                  <a:lnTo>
                    <a:pt x="3228" y="3168"/>
                  </a:lnTo>
                  <a:lnTo>
                    <a:pt x="3219" y="3157"/>
                  </a:lnTo>
                  <a:lnTo>
                    <a:pt x="3209" y="3146"/>
                  </a:lnTo>
                  <a:lnTo>
                    <a:pt x="3199" y="3136"/>
                  </a:lnTo>
                  <a:lnTo>
                    <a:pt x="3189" y="3126"/>
                  </a:lnTo>
                  <a:lnTo>
                    <a:pt x="3177" y="3117"/>
                  </a:lnTo>
                  <a:lnTo>
                    <a:pt x="3166" y="3109"/>
                  </a:lnTo>
                  <a:lnTo>
                    <a:pt x="3155" y="3102"/>
                  </a:lnTo>
                  <a:lnTo>
                    <a:pt x="3143" y="3096"/>
                  </a:lnTo>
                  <a:lnTo>
                    <a:pt x="3130" y="3092"/>
                  </a:lnTo>
                  <a:lnTo>
                    <a:pt x="3116" y="3087"/>
                  </a:lnTo>
                  <a:lnTo>
                    <a:pt x="3103" y="3085"/>
                  </a:lnTo>
                  <a:lnTo>
                    <a:pt x="3089" y="3084"/>
                  </a:lnTo>
                  <a:lnTo>
                    <a:pt x="2875" y="3084"/>
                  </a:lnTo>
                  <a:lnTo>
                    <a:pt x="2875" y="0"/>
                  </a:lnTo>
                  <a:lnTo>
                    <a:pt x="0" y="5"/>
                  </a:lnTo>
                  <a:lnTo>
                    <a:pt x="0" y="1799"/>
                  </a:lnTo>
                  <a:lnTo>
                    <a:pt x="372" y="1799"/>
                  </a:lnTo>
                  <a:lnTo>
                    <a:pt x="382" y="1798"/>
                  </a:lnTo>
                  <a:lnTo>
                    <a:pt x="393" y="1797"/>
                  </a:lnTo>
                  <a:lnTo>
                    <a:pt x="404" y="1794"/>
                  </a:lnTo>
                  <a:lnTo>
                    <a:pt x="416" y="1787"/>
                  </a:lnTo>
                  <a:lnTo>
                    <a:pt x="430" y="1778"/>
                  </a:lnTo>
                  <a:lnTo>
                    <a:pt x="443" y="1765"/>
                  </a:lnTo>
                  <a:lnTo>
                    <a:pt x="458" y="1748"/>
                  </a:lnTo>
                  <a:lnTo>
                    <a:pt x="474" y="1726"/>
                  </a:lnTo>
                  <a:lnTo>
                    <a:pt x="492" y="1700"/>
                  </a:lnTo>
                  <a:lnTo>
                    <a:pt x="507" y="1673"/>
                  </a:lnTo>
                  <a:lnTo>
                    <a:pt x="525" y="1647"/>
                  </a:lnTo>
                  <a:lnTo>
                    <a:pt x="541" y="1618"/>
                  </a:lnTo>
                  <a:lnTo>
                    <a:pt x="558" y="1591"/>
                  </a:lnTo>
                  <a:lnTo>
                    <a:pt x="576" y="1562"/>
                  </a:lnTo>
                  <a:lnTo>
                    <a:pt x="592" y="1535"/>
                  </a:lnTo>
                  <a:lnTo>
                    <a:pt x="610" y="1505"/>
                  </a:lnTo>
                  <a:lnTo>
                    <a:pt x="626" y="1476"/>
                  </a:lnTo>
                  <a:lnTo>
                    <a:pt x="644" y="1448"/>
                  </a:lnTo>
                  <a:lnTo>
                    <a:pt x="663" y="1420"/>
                  </a:lnTo>
                  <a:lnTo>
                    <a:pt x="681" y="1391"/>
                  </a:lnTo>
                  <a:lnTo>
                    <a:pt x="699" y="1364"/>
                  </a:lnTo>
                  <a:lnTo>
                    <a:pt x="719" y="1336"/>
                  </a:lnTo>
                  <a:lnTo>
                    <a:pt x="738" y="1311"/>
                  </a:lnTo>
                  <a:lnTo>
                    <a:pt x="759" y="1284"/>
                  </a:lnTo>
                  <a:lnTo>
                    <a:pt x="779" y="1259"/>
                  </a:lnTo>
                  <a:lnTo>
                    <a:pt x="800" y="1235"/>
                  </a:lnTo>
                  <a:lnTo>
                    <a:pt x="823" y="1212"/>
                  </a:lnTo>
                  <a:lnTo>
                    <a:pt x="845" y="1190"/>
                  </a:lnTo>
                  <a:lnTo>
                    <a:pt x="869" y="1168"/>
                  </a:lnTo>
                  <a:lnTo>
                    <a:pt x="893" y="1148"/>
                  </a:lnTo>
                  <a:lnTo>
                    <a:pt x="918" y="1129"/>
                  </a:lnTo>
                  <a:lnTo>
                    <a:pt x="944" y="1113"/>
                  </a:lnTo>
                  <a:lnTo>
                    <a:pt x="970" y="1097"/>
                  </a:lnTo>
                  <a:lnTo>
                    <a:pt x="998" y="1084"/>
                  </a:lnTo>
                  <a:lnTo>
                    <a:pt x="1027" y="1072"/>
                  </a:lnTo>
                  <a:lnTo>
                    <a:pt x="1057" y="1062"/>
                  </a:lnTo>
                  <a:lnTo>
                    <a:pt x="1087" y="1055"/>
                  </a:lnTo>
                  <a:lnTo>
                    <a:pt x="1120" y="1048"/>
                  </a:lnTo>
                  <a:lnTo>
                    <a:pt x="1152" y="1045"/>
                  </a:lnTo>
                  <a:lnTo>
                    <a:pt x="1186" y="1043"/>
                  </a:lnTo>
                  <a:lnTo>
                    <a:pt x="1218" y="1043"/>
                  </a:lnTo>
                  <a:lnTo>
                    <a:pt x="2128" y="1043"/>
                  </a:lnTo>
                  <a:lnTo>
                    <a:pt x="2160" y="1043"/>
                  </a:lnTo>
                  <a:lnTo>
                    <a:pt x="2192" y="1043"/>
                  </a:lnTo>
                  <a:lnTo>
                    <a:pt x="2211" y="1044"/>
                  </a:lnTo>
                  <a:lnTo>
                    <a:pt x="2230" y="1047"/>
                  </a:lnTo>
                  <a:lnTo>
                    <a:pt x="2247" y="1051"/>
                  </a:lnTo>
                  <a:lnTo>
                    <a:pt x="2264" y="1057"/>
                  </a:lnTo>
                  <a:lnTo>
                    <a:pt x="2279" y="1065"/>
                  </a:lnTo>
                  <a:lnTo>
                    <a:pt x="2294" y="1073"/>
                  </a:lnTo>
                  <a:lnTo>
                    <a:pt x="2308" y="1083"/>
                  </a:lnTo>
                  <a:lnTo>
                    <a:pt x="2320" y="1094"/>
                  </a:lnTo>
                  <a:lnTo>
                    <a:pt x="2334" y="1106"/>
                  </a:lnTo>
                  <a:lnTo>
                    <a:pt x="2345" y="1119"/>
                  </a:lnTo>
                  <a:lnTo>
                    <a:pt x="2356" y="1134"/>
                  </a:lnTo>
                  <a:lnTo>
                    <a:pt x="2367" y="1148"/>
                  </a:lnTo>
                  <a:lnTo>
                    <a:pt x="2377" y="1162"/>
                  </a:lnTo>
                  <a:lnTo>
                    <a:pt x="2387" y="1178"/>
                  </a:lnTo>
                  <a:lnTo>
                    <a:pt x="2716" y="1779"/>
                  </a:lnTo>
                  <a:lnTo>
                    <a:pt x="2728" y="1808"/>
                  </a:lnTo>
                  <a:lnTo>
                    <a:pt x="2734" y="1838"/>
                  </a:lnTo>
                  <a:lnTo>
                    <a:pt x="2733" y="1865"/>
                  </a:lnTo>
                  <a:lnTo>
                    <a:pt x="2726" y="1891"/>
                  </a:lnTo>
                  <a:lnTo>
                    <a:pt x="2715" y="1916"/>
                  </a:lnTo>
                  <a:lnTo>
                    <a:pt x="2699" y="1939"/>
                  </a:lnTo>
                  <a:lnTo>
                    <a:pt x="2680" y="1958"/>
                  </a:lnTo>
                  <a:lnTo>
                    <a:pt x="2657" y="1976"/>
                  </a:lnTo>
                  <a:lnTo>
                    <a:pt x="2633" y="1990"/>
                  </a:lnTo>
                  <a:lnTo>
                    <a:pt x="2608" y="2001"/>
                  </a:lnTo>
                  <a:lnTo>
                    <a:pt x="2582" y="2007"/>
                  </a:lnTo>
                  <a:lnTo>
                    <a:pt x="2556" y="2009"/>
                  </a:lnTo>
                  <a:lnTo>
                    <a:pt x="2530" y="2005"/>
                  </a:lnTo>
                  <a:lnTo>
                    <a:pt x="2507" y="1996"/>
                  </a:lnTo>
                  <a:lnTo>
                    <a:pt x="2485" y="1982"/>
                  </a:lnTo>
                  <a:lnTo>
                    <a:pt x="2466" y="1961"/>
                  </a:lnTo>
                  <a:lnTo>
                    <a:pt x="2130" y="1409"/>
                  </a:lnTo>
                  <a:lnTo>
                    <a:pt x="1765" y="1409"/>
                  </a:lnTo>
                  <a:lnTo>
                    <a:pt x="1733" y="1414"/>
                  </a:lnTo>
                  <a:lnTo>
                    <a:pt x="1710" y="1423"/>
                  </a:lnTo>
                  <a:lnTo>
                    <a:pt x="1698" y="1435"/>
                  </a:lnTo>
                  <a:lnTo>
                    <a:pt x="1693" y="1449"/>
                  </a:lnTo>
                  <a:lnTo>
                    <a:pt x="1693" y="1464"/>
                  </a:lnTo>
                  <a:lnTo>
                    <a:pt x="1698" y="1481"/>
                  </a:lnTo>
                  <a:lnTo>
                    <a:pt x="1704" y="1497"/>
                  </a:lnTo>
                  <a:lnTo>
                    <a:pt x="1711" y="1514"/>
                  </a:lnTo>
                  <a:lnTo>
                    <a:pt x="2013" y="2212"/>
                  </a:lnTo>
                  <a:lnTo>
                    <a:pt x="2022" y="2236"/>
                  </a:lnTo>
                  <a:lnTo>
                    <a:pt x="2029" y="2257"/>
                  </a:lnTo>
                  <a:lnTo>
                    <a:pt x="2037" y="2279"/>
                  </a:lnTo>
                  <a:lnTo>
                    <a:pt x="2044" y="2298"/>
                  </a:lnTo>
                  <a:lnTo>
                    <a:pt x="2048" y="2315"/>
                  </a:lnTo>
                  <a:lnTo>
                    <a:pt x="2053" y="2332"/>
                  </a:lnTo>
                  <a:lnTo>
                    <a:pt x="2056" y="2346"/>
                  </a:lnTo>
                  <a:lnTo>
                    <a:pt x="2058" y="2358"/>
                  </a:lnTo>
                  <a:lnTo>
                    <a:pt x="2174" y="3179"/>
                  </a:lnTo>
                  <a:lnTo>
                    <a:pt x="2912" y="3181"/>
                  </a:lnTo>
                  <a:lnTo>
                    <a:pt x="2932" y="3181"/>
                  </a:lnTo>
                  <a:lnTo>
                    <a:pt x="2952" y="3181"/>
                  </a:lnTo>
                  <a:lnTo>
                    <a:pt x="2970" y="3182"/>
                  </a:lnTo>
                  <a:lnTo>
                    <a:pt x="2989" y="3182"/>
                  </a:lnTo>
                  <a:lnTo>
                    <a:pt x="3007" y="3183"/>
                  </a:lnTo>
                  <a:lnTo>
                    <a:pt x="3025" y="3185"/>
                  </a:lnTo>
                  <a:lnTo>
                    <a:pt x="3040" y="3188"/>
                  </a:lnTo>
                  <a:lnTo>
                    <a:pt x="3057" y="3193"/>
                  </a:lnTo>
                  <a:lnTo>
                    <a:pt x="3072" y="3198"/>
                  </a:lnTo>
                  <a:lnTo>
                    <a:pt x="3086" y="3204"/>
                  </a:lnTo>
                  <a:lnTo>
                    <a:pt x="3100" y="3213"/>
                  </a:lnTo>
                  <a:lnTo>
                    <a:pt x="3112" y="3221"/>
                  </a:lnTo>
                  <a:lnTo>
                    <a:pt x="3124" y="3233"/>
                  </a:lnTo>
                  <a:lnTo>
                    <a:pt x="3135" y="3248"/>
                  </a:lnTo>
                  <a:lnTo>
                    <a:pt x="3145" y="3262"/>
                  </a:lnTo>
                  <a:lnTo>
                    <a:pt x="3154" y="3281"/>
                  </a:lnTo>
                  <a:lnTo>
                    <a:pt x="3313" y="3635"/>
                  </a:lnTo>
                  <a:lnTo>
                    <a:pt x="2079" y="3635"/>
                  </a:lnTo>
                  <a:lnTo>
                    <a:pt x="2039" y="3635"/>
                  </a:lnTo>
                  <a:lnTo>
                    <a:pt x="2007" y="3633"/>
                  </a:lnTo>
                  <a:lnTo>
                    <a:pt x="1979" y="3630"/>
                  </a:lnTo>
                  <a:lnTo>
                    <a:pt x="1953" y="3624"/>
                  </a:lnTo>
                  <a:lnTo>
                    <a:pt x="1931" y="3619"/>
                  </a:lnTo>
                  <a:lnTo>
                    <a:pt x="1913" y="3610"/>
                  </a:lnTo>
                  <a:lnTo>
                    <a:pt x="1897" y="3600"/>
                  </a:lnTo>
                  <a:lnTo>
                    <a:pt x="1882" y="3589"/>
                  </a:lnTo>
                  <a:lnTo>
                    <a:pt x="1870" y="3576"/>
                  </a:lnTo>
                  <a:lnTo>
                    <a:pt x="1860" y="3563"/>
                  </a:lnTo>
                  <a:lnTo>
                    <a:pt x="1851" y="3548"/>
                  </a:lnTo>
                  <a:lnTo>
                    <a:pt x="1845" y="3532"/>
                  </a:lnTo>
                  <a:lnTo>
                    <a:pt x="1838" y="3515"/>
                  </a:lnTo>
                  <a:lnTo>
                    <a:pt x="1833" y="3496"/>
                  </a:lnTo>
                  <a:lnTo>
                    <a:pt x="1826" y="3476"/>
                  </a:lnTo>
                  <a:lnTo>
                    <a:pt x="1822" y="3456"/>
                  </a:lnTo>
                  <a:lnTo>
                    <a:pt x="1815" y="3434"/>
                  </a:lnTo>
                  <a:lnTo>
                    <a:pt x="1668" y="2651"/>
                  </a:lnTo>
                  <a:lnTo>
                    <a:pt x="942" y="4176"/>
                  </a:lnTo>
                  <a:lnTo>
                    <a:pt x="918" y="4225"/>
                  </a:lnTo>
                  <a:lnTo>
                    <a:pt x="909" y="4244"/>
                  </a:lnTo>
                  <a:lnTo>
                    <a:pt x="898" y="4260"/>
                  </a:lnTo>
                  <a:lnTo>
                    <a:pt x="890" y="4276"/>
                  </a:lnTo>
                  <a:lnTo>
                    <a:pt x="880" y="4290"/>
                  </a:lnTo>
                  <a:lnTo>
                    <a:pt x="871" y="4301"/>
                  </a:lnTo>
                  <a:lnTo>
                    <a:pt x="861" y="4313"/>
                  </a:lnTo>
                  <a:lnTo>
                    <a:pt x="851" y="4323"/>
                  </a:lnTo>
                  <a:lnTo>
                    <a:pt x="841" y="4332"/>
                  </a:lnTo>
                  <a:lnTo>
                    <a:pt x="830" y="4339"/>
                  </a:lnTo>
                  <a:lnTo>
                    <a:pt x="819" y="4347"/>
                  </a:lnTo>
                  <a:lnTo>
                    <a:pt x="808" y="4352"/>
                  </a:lnTo>
                  <a:lnTo>
                    <a:pt x="796" y="4359"/>
                  </a:lnTo>
                  <a:lnTo>
                    <a:pt x="782" y="4365"/>
                  </a:lnTo>
                  <a:lnTo>
                    <a:pt x="768" y="4370"/>
                  </a:lnTo>
                  <a:lnTo>
                    <a:pt x="754" y="4376"/>
                  </a:lnTo>
                  <a:lnTo>
                    <a:pt x="738" y="4380"/>
                  </a:lnTo>
                  <a:lnTo>
                    <a:pt x="405" y="4380"/>
                  </a:lnTo>
                  <a:lnTo>
                    <a:pt x="1262" y="2361"/>
                  </a:lnTo>
                  <a:lnTo>
                    <a:pt x="926" y="1695"/>
                  </a:lnTo>
                  <a:lnTo>
                    <a:pt x="906" y="1719"/>
                  </a:lnTo>
                  <a:lnTo>
                    <a:pt x="886" y="1743"/>
                  </a:lnTo>
                  <a:lnTo>
                    <a:pt x="866" y="1768"/>
                  </a:lnTo>
                  <a:lnTo>
                    <a:pt x="845" y="1794"/>
                  </a:lnTo>
                  <a:lnTo>
                    <a:pt x="825" y="1819"/>
                  </a:lnTo>
                  <a:lnTo>
                    <a:pt x="804" y="1844"/>
                  </a:lnTo>
                  <a:lnTo>
                    <a:pt x="783" y="1871"/>
                  </a:lnTo>
                  <a:lnTo>
                    <a:pt x="764" y="1897"/>
                  </a:lnTo>
                  <a:lnTo>
                    <a:pt x="743" y="1922"/>
                  </a:lnTo>
                  <a:lnTo>
                    <a:pt x="723" y="1949"/>
                  </a:lnTo>
                  <a:lnTo>
                    <a:pt x="702" y="1975"/>
                  </a:lnTo>
                  <a:lnTo>
                    <a:pt x="682" y="2001"/>
                  </a:lnTo>
                  <a:lnTo>
                    <a:pt x="663" y="2028"/>
                  </a:lnTo>
                  <a:lnTo>
                    <a:pt x="642" y="2053"/>
                  </a:lnTo>
                  <a:lnTo>
                    <a:pt x="623" y="2078"/>
                  </a:lnTo>
                  <a:lnTo>
                    <a:pt x="604" y="2103"/>
                  </a:lnTo>
                  <a:lnTo>
                    <a:pt x="597" y="2113"/>
                  </a:lnTo>
                  <a:lnTo>
                    <a:pt x="590" y="2123"/>
                  </a:lnTo>
                  <a:lnTo>
                    <a:pt x="583" y="2133"/>
                  </a:lnTo>
                  <a:lnTo>
                    <a:pt x="577" y="2143"/>
                  </a:lnTo>
                  <a:lnTo>
                    <a:pt x="570" y="2153"/>
                  </a:lnTo>
                  <a:lnTo>
                    <a:pt x="562" y="2162"/>
                  </a:lnTo>
                  <a:lnTo>
                    <a:pt x="556" y="2170"/>
                  </a:lnTo>
                  <a:lnTo>
                    <a:pt x="548" y="2177"/>
                  </a:lnTo>
                  <a:lnTo>
                    <a:pt x="539" y="2186"/>
                  </a:lnTo>
                  <a:lnTo>
                    <a:pt x="529" y="2191"/>
                  </a:lnTo>
                  <a:lnTo>
                    <a:pt x="519" y="2197"/>
                  </a:lnTo>
                  <a:lnTo>
                    <a:pt x="507" y="2202"/>
                  </a:lnTo>
                  <a:lnTo>
                    <a:pt x="494" y="2206"/>
                  </a:lnTo>
                  <a:lnTo>
                    <a:pt x="479" y="2209"/>
                  </a:lnTo>
                  <a:lnTo>
                    <a:pt x="463" y="2211"/>
                  </a:lnTo>
                  <a:lnTo>
                    <a:pt x="445" y="2211"/>
                  </a:lnTo>
                  <a:lnTo>
                    <a:pt x="2" y="2211"/>
                  </a:lnTo>
                  <a:lnTo>
                    <a:pt x="2" y="4426"/>
                  </a:lnTo>
                  <a:lnTo>
                    <a:pt x="320" y="4765"/>
                  </a:lnTo>
                  <a:lnTo>
                    <a:pt x="794" y="4765"/>
                  </a:lnTo>
                  <a:lnTo>
                    <a:pt x="525" y="4477"/>
                  </a:lnTo>
                  <a:lnTo>
                    <a:pt x="963" y="4477"/>
                  </a:lnTo>
                  <a:lnTo>
                    <a:pt x="1236" y="4768"/>
                  </a:lnTo>
                  <a:lnTo>
                    <a:pt x="3230" y="47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p:cNvSpPr>
              <a:spLocks/>
            </p:cNvSpPr>
            <p:nvPr/>
          </p:nvSpPr>
          <p:spPr bwMode="auto">
            <a:xfrm>
              <a:off x="2226" y="1175"/>
              <a:ext cx="139" cy="147"/>
            </a:xfrm>
            <a:custGeom>
              <a:avLst/>
              <a:gdLst>
                <a:gd name="T0" fmla="*/ 312 w 691"/>
                <a:gd name="T1" fmla="*/ 1 h 737"/>
                <a:gd name="T2" fmla="*/ 245 w 691"/>
                <a:gd name="T3" fmla="*/ 17 h 737"/>
                <a:gd name="T4" fmla="*/ 183 w 691"/>
                <a:gd name="T5" fmla="*/ 44 h 737"/>
                <a:gd name="T6" fmla="*/ 127 w 691"/>
                <a:gd name="T7" fmla="*/ 85 h 737"/>
                <a:gd name="T8" fmla="*/ 80 w 691"/>
                <a:gd name="T9" fmla="*/ 135 h 737"/>
                <a:gd name="T10" fmla="*/ 42 w 691"/>
                <a:gd name="T11" fmla="*/ 194 h 737"/>
                <a:gd name="T12" fmla="*/ 17 w 691"/>
                <a:gd name="T13" fmla="*/ 261 h 737"/>
                <a:gd name="T14" fmla="*/ 2 w 691"/>
                <a:gd name="T15" fmla="*/ 332 h 737"/>
                <a:gd name="T16" fmla="*/ 2 w 691"/>
                <a:gd name="T17" fmla="*/ 409 h 737"/>
                <a:gd name="T18" fmla="*/ 17 w 691"/>
                <a:gd name="T19" fmla="*/ 480 h 737"/>
                <a:gd name="T20" fmla="*/ 42 w 691"/>
                <a:gd name="T21" fmla="*/ 546 h 737"/>
                <a:gd name="T22" fmla="*/ 80 w 691"/>
                <a:gd name="T23" fmla="*/ 604 h 737"/>
                <a:gd name="T24" fmla="*/ 127 w 691"/>
                <a:gd name="T25" fmla="*/ 654 h 737"/>
                <a:gd name="T26" fmla="*/ 183 w 691"/>
                <a:gd name="T27" fmla="*/ 693 h 737"/>
                <a:gd name="T28" fmla="*/ 245 w 691"/>
                <a:gd name="T29" fmla="*/ 720 h 737"/>
                <a:gd name="T30" fmla="*/ 312 w 691"/>
                <a:gd name="T31" fmla="*/ 735 h 737"/>
                <a:gd name="T32" fmla="*/ 384 w 691"/>
                <a:gd name="T33" fmla="*/ 735 h 737"/>
                <a:gd name="T34" fmla="*/ 450 w 691"/>
                <a:gd name="T35" fmla="*/ 720 h 737"/>
                <a:gd name="T36" fmla="*/ 512 w 691"/>
                <a:gd name="T37" fmla="*/ 693 h 737"/>
                <a:gd name="T38" fmla="*/ 567 w 691"/>
                <a:gd name="T39" fmla="*/ 654 h 737"/>
                <a:gd name="T40" fmla="*/ 614 w 691"/>
                <a:gd name="T41" fmla="*/ 604 h 737"/>
                <a:gd name="T42" fmla="*/ 650 w 691"/>
                <a:gd name="T43" fmla="*/ 546 h 737"/>
                <a:gd name="T44" fmla="*/ 676 w 691"/>
                <a:gd name="T45" fmla="*/ 480 h 737"/>
                <a:gd name="T46" fmla="*/ 690 w 691"/>
                <a:gd name="T47" fmla="*/ 409 h 737"/>
                <a:gd name="T48" fmla="*/ 690 w 691"/>
                <a:gd name="T49" fmla="*/ 332 h 737"/>
                <a:gd name="T50" fmla="*/ 676 w 691"/>
                <a:gd name="T51" fmla="*/ 261 h 737"/>
                <a:gd name="T52" fmla="*/ 650 w 691"/>
                <a:gd name="T53" fmla="*/ 194 h 737"/>
                <a:gd name="T54" fmla="*/ 614 w 691"/>
                <a:gd name="T55" fmla="*/ 135 h 737"/>
                <a:gd name="T56" fmla="*/ 567 w 691"/>
                <a:gd name="T57" fmla="*/ 85 h 737"/>
                <a:gd name="T58" fmla="*/ 512 w 691"/>
                <a:gd name="T59" fmla="*/ 44 h 737"/>
                <a:gd name="T60" fmla="*/ 450 w 691"/>
                <a:gd name="T61" fmla="*/ 17 h 737"/>
                <a:gd name="T62" fmla="*/ 384 w 691"/>
                <a:gd name="T63" fmla="*/ 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1" h="737">
                  <a:moveTo>
                    <a:pt x="347" y="0"/>
                  </a:moveTo>
                  <a:lnTo>
                    <a:pt x="312" y="1"/>
                  </a:lnTo>
                  <a:lnTo>
                    <a:pt x="278" y="7"/>
                  </a:lnTo>
                  <a:lnTo>
                    <a:pt x="245" y="17"/>
                  </a:lnTo>
                  <a:lnTo>
                    <a:pt x="212" y="29"/>
                  </a:lnTo>
                  <a:lnTo>
                    <a:pt x="183" y="44"/>
                  </a:lnTo>
                  <a:lnTo>
                    <a:pt x="154" y="63"/>
                  </a:lnTo>
                  <a:lnTo>
                    <a:pt x="127" y="85"/>
                  </a:lnTo>
                  <a:lnTo>
                    <a:pt x="103" y="109"/>
                  </a:lnTo>
                  <a:lnTo>
                    <a:pt x="80" y="135"/>
                  </a:lnTo>
                  <a:lnTo>
                    <a:pt x="60" y="164"/>
                  </a:lnTo>
                  <a:lnTo>
                    <a:pt x="42" y="194"/>
                  </a:lnTo>
                  <a:lnTo>
                    <a:pt x="28" y="227"/>
                  </a:lnTo>
                  <a:lnTo>
                    <a:pt x="17" y="261"/>
                  </a:lnTo>
                  <a:lnTo>
                    <a:pt x="7" y="296"/>
                  </a:lnTo>
                  <a:lnTo>
                    <a:pt x="2" y="332"/>
                  </a:lnTo>
                  <a:lnTo>
                    <a:pt x="0" y="370"/>
                  </a:lnTo>
                  <a:lnTo>
                    <a:pt x="2" y="409"/>
                  </a:lnTo>
                  <a:lnTo>
                    <a:pt x="7" y="445"/>
                  </a:lnTo>
                  <a:lnTo>
                    <a:pt x="17" y="480"/>
                  </a:lnTo>
                  <a:lnTo>
                    <a:pt x="28" y="513"/>
                  </a:lnTo>
                  <a:lnTo>
                    <a:pt x="42" y="546"/>
                  </a:lnTo>
                  <a:lnTo>
                    <a:pt x="60" y="576"/>
                  </a:lnTo>
                  <a:lnTo>
                    <a:pt x="80" y="604"/>
                  </a:lnTo>
                  <a:lnTo>
                    <a:pt x="103" y="631"/>
                  </a:lnTo>
                  <a:lnTo>
                    <a:pt x="127" y="654"/>
                  </a:lnTo>
                  <a:lnTo>
                    <a:pt x="154" y="675"/>
                  </a:lnTo>
                  <a:lnTo>
                    <a:pt x="183" y="693"/>
                  </a:lnTo>
                  <a:lnTo>
                    <a:pt x="212" y="708"/>
                  </a:lnTo>
                  <a:lnTo>
                    <a:pt x="245" y="720"/>
                  </a:lnTo>
                  <a:lnTo>
                    <a:pt x="278" y="730"/>
                  </a:lnTo>
                  <a:lnTo>
                    <a:pt x="312" y="735"/>
                  </a:lnTo>
                  <a:lnTo>
                    <a:pt x="347" y="737"/>
                  </a:lnTo>
                  <a:lnTo>
                    <a:pt x="384" y="735"/>
                  </a:lnTo>
                  <a:lnTo>
                    <a:pt x="418" y="730"/>
                  </a:lnTo>
                  <a:lnTo>
                    <a:pt x="450" y="720"/>
                  </a:lnTo>
                  <a:lnTo>
                    <a:pt x="482" y="708"/>
                  </a:lnTo>
                  <a:lnTo>
                    <a:pt x="512" y="693"/>
                  </a:lnTo>
                  <a:lnTo>
                    <a:pt x="541" y="675"/>
                  </a:lnTo>
                  <a:lnTo>
                    <a:pt x="567" y="654"/>
                  </a:lnTo>
                  <a:lnTo>
                    <a:pt x="592" y="631"/>
                  </a:lnTo>
                  <a:lnTo>
                    <a:pt x="614" y="604"/>
                  </a:lnTo>
                  <a:lnTo>
                    <a:pt x="634" y="576"/>
                  </a:lnTo>
                  <a:lnTo>
                    <a:pt x="650" y="546"/>
                  </a:lnTo>
                  <a:lnTo>
                    <a:pt x="665" y="513"/>
                  </a:lnTo>
                  <a:lnTo>
                    <a:pt x="676" y="480"/>
                  </a:lnTo>
                  <a:lnTo>
                    <a:pt x="685" y="445"/>
                  </a:lnTo>
                  <a:lnTo>
                    <a:pt x="690" y="409"/>
                  </a:lnTo>
                  <a:lnTo>
                    <a:pt x="691" y="370"/>
                  </a:lnTo>
                  <a:lnTo>
                    <a:pt x="690" y="332"/>
                  </a:lnTo>
                  <a:lnTo>
                    <a:pt x="685" y="296"/>
                  </a:lnTo>
                  <a:lnTo>
                    <a:pt x="676" y="261"/>
                  </a:lnTo>
                  <a:lnTo>
                    <a:pt x="665" y="227"/>
                  </a:lnTo>
                  <a:lnTo>
                    <a:pt x="650" y="194"/>
                  </a:lnTo>
                  <a:lnTo>
                    <a:pt x="634" y="164"/>
                  </a:lnTo>
                  <a:lnTo>
                    <a:pt x="614" y="135"/>
                  </a:lnTo>
                  <a:lnTo>
                    <a:pt x="592" y="109"/>
                  </a:lnTo>
                  <a:lnTo>
                    <a:pt x="567" y="85"/>
                  </a:lnTo>
                  <a:lnTo>
                    <a:pt x="541" y="63"/>
                  </a:lnTo>
                  <a:lnTo>
                    <a:pt x="512" y="44"/>
                  </a:lnTo>
                  <a:lnTo>
                    <a:pt x="482" y="29"/>
                  </a:lnTo>
                  <a:lnTo>
                    <a:pt x="450" y="17"/>
                  </a:lnTo>
                  <a:lnTo>
                    <a:pt x="418" y="7"/>
                  </a:lnTo>
                  <a:lnTo>
                    <a:pt x="384" y="1"/>
                  </a:lnTo>
                  <a:lnTo>
                    <a:pt x="347"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p:cNvSpPr>
              <a:spLocks/>
            </p:cNvSpPr>
            <p:nvPr/>
          </p:nvSpPr>
          <p:spPr bwMode="auto">
            <a:xfrm>
              <a:off x="3685" y="1664"/>
              <a:ext cx="284" cy="381"/>
            </a:xfrm>
            <a:custGeom>
              <a:avLst/>
              <a:gdLst>
                <a:gd name="T0" fmla="*/ 529 w 1423"/>
                <a:gd name="T1" fmla="*/ 1905 h 1905"/>
                <a:gd name="T2" fmla="*/ 529 w 1423"/>
                <a:gd name="T3" fmla="*/ 340 h 1905"/>
                <a:gd name="T4" fmla="*/ 0 w 1423"/>
                <a:gd name="T5" fmla="*/ 340 h 1905"/>
                <a:gd name="T6" fmla="*/ 0 w 1423"/>
                <a:gd name="T7" fmla="*/ 0 h 1905"/>
                <a:gd name="T8" fmla="*/ 1423 w 1423"/>
                <a:gd name="T9" fmla="*/ 0 h 1905"/>
                <a:gd name="T10" fmla="*/ 1423 w 1423"/>
                <a:gd name="T11" fmla="*/ 340 h 1905"/>
                <a:gd name="T12" fmla="*/ 898 w 1423"/>
                <a:gd name="T13" fmla="*/ 340 h 1905"/>
                <a:gd name="T14" fmla="*/ 898 w 1423"/>
                <a:gd name="T15" fmla="*/ 1905 h 1905"/>
                <a:gd name="T16" fmla="*/ 529 w 1423"/>
                <a:gd name="T17"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3" h="1905">
                  <a:moveTo>
                    <a:pt x="529" y="1905"/>
                  </a:moveTo>
                  <a:lnTo>
                    <a:pt x="529" y="340"/>
                  </a:lnTo>
                  <a:lnTo>
                    <a:pt x="0" y="340"/>
                  </a:lnTo>
                  <a:lnTo>
                    <a:pt x="0" y="0"/>
                  </a:lnTo>
                  <a:lnTo>
                    <a:pt x="1423" y="0"/>
                  </a:lnTo>
                  <a:lnTo>
                    <a:pt x="1423" y="340"/>
                  </a:lnTo>
                  <a:lnTo>
                    <a:pt x="898" y="340"/>
                  </a:lnTo>
                  <a:lnTo>
                    <a:pt x="898" y="1905"/>
                  </a:lnTo>
                  <a:lnTo>
                    <a:pt x="529" y="19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10"/>
            <p:cNvSpPr>
              <a:spLocks noChangeArrowheads="1"/>
            </p:cNvSpPr>
            <p:nvPr/>
          </p:nvSpPr>
          <p:spPr bwMode="auto">
            <a:xfrm>
              <a:off x="3566" y="1664"/>
              <a:ext cx="74" cy="3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Freeform 11"/>
            <p:cNvSpPr>
              <a:spLocks/>
            </p:cNvSpPr>
            <p:nvPr/>
          </p:nvSpPr>
          <p:spPr bwMode="auto">
            <a:xfrm>
              <a:off x="3214" y="1664"/>
              <a:ext cx="316" cy="381"/>
            </a:xfrm>
            <a:custGeom>
              <a:avLst/>
              <a:gdLst>
                <a:gd name="T0" fmla="*/ 0 w 1579"/>
                <a:gd name="T1" fmla="*/ 1905 h 1905"/>
                <a:gd name="T2" fmla="*/ 561 w 1579"/>
                <a:gd name="T3" fmla="*/ 932 h 1905"/>
                <a:gd name="T4" fmla="*/ 0 w 1579"/>
                <a:gd name="T5" fmla="*/ 0 h 1905"/>
                <a:gd name="T6" fmla="*/ 424 w 1579"/>
                <a:gd name="T7" fmla="*/ 0 h 1905"/>
                <a:gd name="T8" fmla="*/ 789 w 1579"/>
                <a:gd name="T9" fmla="*/ 667 h 1905"/>
                <a:gd name="T10" fmla="*/ 1152 w 1579"/>
                <a:gd name="T11" fmla="*/ 0 h 1905"/>
                <a:gd name="T12" fmla="*/ 1579 w 1579"/>
                <a:gd name="T13" fmla="*/ 0 h 1905"/>
                <a:gd name="T14" fmla="*/ 1018 w 1579"/>
                <a:gd name="T15" fmla="*/ 930 h 1905"/>
                <a:gd name="T16" fmla="*/ 1579 w 1579"/>
                <a:gd name="T17" fmla="*/ 1905 h 1905"/>
                <a:gd name="T18" fmla="*/ 1155 w 1579"/>
                <a:gd name="T19" fmla="*/ 1905 h 1905"/>
                <a:gd name="T20" fmla="*/ 789 w 1579"/>
                <a:gd name="T21" fmla="*/ 1245 h 1905"/>
                <a:gd name="T22" fmla="*/ 424 w 1579"/>
                <a:gd name="T23" fmla="*/ 1905 h 1905"/>
                <a:gd name="T24" fmla="*/ 0 w 1579"/>
                <a:gd name="T25"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9" h="1905">
                  <a:moveTo>
                    <a:pt x="0" y="1905"/>
                  </a:moveTo>
                  <a:lnTo>
                    <a:pt x="561" y="932"/>
                  </a:lnTo>
                  <a:lnTo>
                    <a:pt x="0" y="0"/>
                  </a:lnTo>
                  <a:lnTo>
                    <a:pt x="424" y="0"/>
                  </a:lnTo>
                  <a:lnTo>
                    <a:pt x="789" y="667"/>
                  </a:lnTo>
                  <a:lnTo>
                    <a:pt x="1152" y="0"/>
                  </a:lnTo>
                  <a:lnTo>
                    <a:pt x="1579" y="0"/>
                  </a:lnTo>
                  <a:lnTo>
                    <a:pt x="1018" y="930"/>
                  </a:lnTo>
                  <a:lnTo>
                    <a:pt x="1579" y="1905"/>
                  </a:lnTo>
                  <a:lnTo>
                    <a:pt x="1155" y="1905"/>
                  </a:lnTo>
                  <a:lnTo>
                    <a:pt x="789" y="1245"/>
                  </a:lnTo>
                  <a:lnTo>
                    <a:pt x="424" y="1905"/>
                  </a:lnTo>
                  <a:lnTo>
                    <a:pt x="0" y="19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p:cNvSpPr>
              <a:spLocks/>
            </p:cNvSpPr>
            <p:nvPr/>
          </p:nvSpPr>
          <p:spPr bwMode="auto">
            <a:xfrm>
              <a:off x="2929" y="1664"/>
              <a:ext cx="268" cy="381"/>
            </a:xfrm>
            <a:custGeom>
              <a:avLst/>
              <a:gdLst>
                <a:gd name="T0" fmla="*/ 0 w 1341"/>
                <a:gd name="T1" fmla="*/ 1905 h 1905"/>
                <a:gd name="T2" fmla="*/ 0 w 1341"/>
                <a:gd name="T3" fmla="*/ 0 h 1905"/>
                <a:gd name="T4" fmla="*/ 1298 w 1341"/>
                <a:gd name="T5" fmla="*/ 0 h 1905"/>
                <a:gd name="T6" fmla="*/ 1298 w 1341"/>
                <a:gd name="T7" fmla="*/ 330 h 1905"/>
                <a:gd name="T8" fmla="*/ 362 w 1341"/>
                <a:gd name="T9" fmla="*/ 330 h 1905"/>
                <a:gd name="T10" fmla="*/ 362 w 1341"/>
                <a:gd name="T11" fmla="*/ 737 h 1905"/>
                <a:gd name="T12" fmla="*/ 1217 w 1341"/>
                <a:gd name="T13" fmla="*/ 737 h 1905"/>
                <a:gd name="T14" fmla="*/ 1217 w 1341"/>
                <a:gd name="T15" fmla="*/ 1063 h 1905"/>
                <a:gd name="T16" fmla="*/ 362 w 1341"/>
                <a:gd name="T17" fmla="*/ 1063 h 1905"/>
                <a:gd name="T18" fmla="*/ 362 w 1341"/>
                <a:gd name="T19" fmla="*/ 1553 h 1905"/>
                <a:gd name="T20" fmla="*/ 1341 w 1341"/>
                <a:gd name="T21" fmla="*/ 1553 h 1905"/>
                <a:gd name="T22" fmla="*/ 1341 w 1341"/>
                <a:gd name="T23" fmla="*/ 1905 h 1905"/>
                <a:gd name="T24" fmla="*/ 0 w 1341"/>
                <a:gd name="T25"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1" h="1905">
                  <a:moveTo>
                    <a:pt x="0" y="1905"/>
                  </a:moveTo>
                  <a:lnTo>
                    <a:pt x="0" y="0"/>
                  </a:lnTo>
                  <a:lnTo>
                    <a:pt x="1298" y="0"/>
                  </a:lnTo>
                  <a:lnTo>
                    <a:pt x="1298" y="330"/>
                  </a:lnTo>
                  <a:lnTo>
                    <a:pt x="362" y="330"/>
                  </a:lnTo>
                  <a:lnTo>
                    <a:pt x="362" y="737"/>
                  </a:lnTo>
                  <a:lnTo>
                    <a:pt x="1217" y="737"/>
                  </a:lnTo>
                  <a:lnTo>
                    <a:pt x="1217" y="1063"/>
                  </a:lnTo>
                  <a:lnTo>
                    <a:pt x="362" y="1063"/>
                  </a:lnTo>
                  <a:lnTo>
                    <a:pt x="362" y="1553"/>
                  </a:lnTo>
                  <a:lnTo>
                    <a:pt x="1341" y="1553"/>
                  </a:lnTo>
                  <a:lnTo>
                    <a:pt x="1341" y="1905"/>
                  </a:lnTo>
                  <a:lnTo>
                    <a:pt x="0" y="19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p:cNvSpPr>
              <a:spLocks/>
            </p:cNvSpPr>
            <p:nvPr/>
          </p:nvSpPr>
          <p:spPr bwMode="auto">
            <a:xfrm>
              <a:off x="3710" y="1155"/>
              <a:ext cx="269" cy="381"/>
            </a:xfrm>
            <a:custGeom>
              <a:avLst/>
              <a:gdLst>
                <a:gd name="T0" fmla="*/ 0 w 1341"/>
                <a:gd name="T1" fmla="*/ 1905 h 1905"/>
                <a:gd name="T2" fmla="*/ 0 w 1341"/>
                <a:gd name="T3" fmla="*/ 0 h 1905"/>
                <a:gd name="T4" fmla="*/ 1297 w 1341"/>
                <a:gd name="T5" fmla="*/ 0 h 1905"/>
                <a:gd name="T6" fmla="*/ 1297 w 1341"/>
                <a:gd name="T7" fmla="*/ 331 h 1905"/>
                <a:gd name="T8" fmla="*/ 363 w 1341"/>
                <a:gd name="T9" fmla="*/ 331 h 1905"/>
                <a:gd name="T10" fmla="*/ 363 w 1341"/>
                <a:gd name="T11" fmla="*/ 738 h 1905"/>
                <a:gd name="T12" fmla="*/ 1217 w 1341"/>
                <a:gd name="T13" fmla="*/ 738 h 1905"/>
                <a:gd name="T14" fmla="*/ 1217 w 1341"/>
                <a:gd name="T15" fmla="*/ 1063 h 1905"/>
                <a:gd name="T16" fmla="*/ 363 w 1341"/>
                <a:gd name="T17" fmla="*/ 1063 h 1905"/>
                <a:gd name="T18" fmla="*/ 363 w 1341"/>
                <a:gd name="T19" fmla="*/ 1554 h 1905"/>
                <a:gd name="T20" fmla="*/ 1341 w 1341"/>
                <a:gd name="T21" fmla="*/ 1554 h 1905"/>
                <a:gd name="T22" fmla="*/ 1341 w 1341"/>
                <a:gd name="T23" fmla="*/ 1905 h 1905"/>
                <a:gd name="T24" fmla="*/ 0 w 1341"/>
                <a:gd name="T25"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1" h="1905">
                  <a:moveTo>
                    <a:pt x="0" y="1905"/>
                  </a:moveTo>
                  <a:lnTo>
                    <a:pt x="0" y="0"/>
                  </a:lnTo>
                  <a:lnTo>
                    <a:pt x="1297" y="0"/>
                  </a:lnTo>
                  <a:lnTo>
                    <a:pt x="1297" y="331"/>
                  </a:lnTo>
                  <a:lnTo>
                    <a:pt x="363" y="331"/>
                  </a:lnTo>
                  <a:lnTo>
                    <a:pt x="363" y="738"/>
                  </a:lnTo>
                  <a:lnTo>
                    <a:pt x="1217" y="738"/>
                  </a:lnTo>
                  <a:lnTo>
                    <a:pt x="1217" y="1063"/>
                  </a:lnTo>
                  <a:lnTo>
                    <a:pt x="363" y="1063"/>
                  </a:lnTo>
                  <a:lnTo>
                    <a:pt x="363" y="1554"/>
                  </a:lnTo>
                  <a:lnTo>
                    <a:pt x="1341" y="1554"/>
                  </a:lnTo>
                  <a:lnTo>
                    <a:pt x="1341" y="1905"/>
                  </a:lnTo>
                  <a:lnTo>
                    <a:pt x="0" y="19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p:cNvSpPr>
              <a:spLocks/>
            </p:cNvSpPr>
            <p:nvPr/>
          </p:nvSpPr>
          <p:spPr bwMode="auto">
            <a:xfrm>
              <a:off x="3356" y="1155"/>
              <a:ext cx="294" cy="381"/>
            </a:xfrm>
            <a:custGeom>
              <a:avLst/>
              <a:gdLst>
                <a:gd name="T0" fmla="*/ 866 w 1472"/>
                <a:gd name="T1" fmla="*/ 0 h 1905"/>
                <a:gd name="T2" fmla="*/ 970 w 1472"/>
                <a:gd name="T3" fmla="*/ 4 h 1905"/>
                <a:gd name="T4" fmla="*/ 1063 w 1472"/>
                <a:gd name="T5" fmla="*/ 18 h 1905"/>
                <a:gd name="T6" fmla="*/ 1146 w 1472"/>
                <a:gd name="T7" fmla="*/ 43 h 1905"/>
                <a:gd name="T8" fmla="*/ 1219 w 1472"/>
                <a:gd name="T9" fmla="*/ 76 h 1905"/>
                <a:gd name="T10" fmla="*/ 1281 w 1472"/>
                <a:gd name="T11" fmla="*/ 117 h 1905"/>
                <a:gd name="T12" fmla="*/ 1332 w 1472"/>
                <a:gd name="T13" fmla="*/ 169 h 1905"/>
                <a:gd name="T14" fmla="*/ 1373 w 1472"/>
                <a:gd name="T15" fmla="*/ 230 h 1905"/>
                <a:gd name="T16" fmla="*/ 1404 w 1472"/>
                <a:gd name="T17" fmla="*/ 302 h 1905"/>
                <a:gd name="T18" fmla="*/ 1426 w 1472"/>
                <a:gd name="T19" fmla="*/ 383 h 1905"/>
                <a:gd name="T20" fmla="*/ 1437 w 1472"/>
                <a:gd name="T21" fmla="*/ 474 h 1905"/>
                <a:gd name="T22" fmla="*/ 1438 w 1472"/>
                <a:gd name="T23" fmla="*/ 584 h 1905"/>
                <a:gd name="T24" fmla="*/ 1430 w 1472"/>
                <a:gd name="T25" fmla="*/ 663 h 1905"/>
                <a:gd name="T26" fmla="*/ 1418 w 1472"/>
                <a:gd name="T27" fmla="*/ 719 h 1905"/>
                <a:gd name="T28" fmla="*/ 1400 w 1472"/>
                <a:gd name="T29" fmla="*/ 770 h 1905"/>
                <a:gd name="T30" fmla="*/ 1379 w 1472"/>
                <a:gd name="T31" fmla="*/ 817 h 1905"/>
                <a:gd name="T32" fmla="*/ 1353 w 1472"/>
                <a:gd name="T33" fmla="*/ 860 h 1905"/>
                <a:gd name="T34" fmla="*/ 1322 w 1472"/>
                <a:gd name="T35" fmla="*/ 897 h 1905"/>
                <a:gd name="T36" fmla="*/ 1288 w 1472"/>
                <a:gd name="T37" fmla="*/ 930 h 1905"/>
                <a:gd name="T38" fmla="*/ 1248 w 1472"/>
                <a:gd name="T39" fmla="*/ 957 h 1905"/>
                <a:gd name="T40" fmla="*/ 1205 w 1472"/>
                <a:gd name="T41" fmla="*/ 979 h 1905"/>
                <a:gd name="T42" fmla="*/ 1201 w 1472"/>
                <a:gd name="T43" fmla="*/ 1002 h 1905"/>
                <a:gd name="T44" fmla="*/ 1273 w 1472"/>
                <a:gd name="T45" fmla="*/ 1046 h 1905"/>
                <a:gd name="T46" fmla="*/ 1302 w 1472"/>
                <a:gd name="T47" fmla="*/ 1074 h 1905"/>
                <a:gd name="T48" fmla="*/ 1326 w 1472"/>
                <a:gd name="T49" fmla="*/ 1103 h 1905"/>
                <a:gd name="T50" fmla="*/ 1351 w 1472"/>
                <a:gd name="T51" fmla="*/ 1150 h 1905"/>
                <a:gd name="T52" fmla="*/ 1378 w 1472"/>
                <a:gd name="T53" fmla="*/ 1242 h 1905"/>
                <a:gd name="T54" fmla="*/ 1394 w 1472"/>
                <a:gd name="T55" fmla="*/ 1361 h 1905"/>
                <a:gd name="T56" fmla="*/ 1404 w 1472"/>
                <a:gd name="T57" fmla="*/ 1633 h 1905"/>
                <a:gd name="T58" fmla="*/ 1404 w 1472"/>
                <a:gd name="T59" fmla="*/ 1636 h 1905"/>
                <a:gd name="T60" fmla="*/ 1404 w 1472"/>
                <a:gd name="T61" fmla="*/ 1639 h 1905"/>
                <a:gd name="T62" fmla="*/ 1409 w 1472"/>
                <a:gd name="T63" fmla="*/ 1717 h 1905"/>
                <a:gd name="T64" fmla="*/ 1418 w 1472"/>
                <a:gd name="T65" fmla="*/ 1763 h 1905"/>
                <a:gd name="T66" fmla="*/ 1431 w 1472"/>
                <a:gd name="T67" fmla="*/ 1801 h 1905"/>
                <a:gd name="T68" fmla="*/ 1450 w 1472"/>
                <a:gd name="T69" fmla="*/ 1829 h 1905"/>
                <a:gd name="T70" fmla="*/ 1472 w 1472"/>
                <a:gd name="T71" fmla="*/ 1847 h 1905"/>
                <a:gd name="T72" fmla="*/ 1064 w 1472"/>
                <a:gd name="T73" fmla="*/ 1895 h 1905"/>
                <a:gd name="T74" fmla="*/ 1052 w 1472"/>
                <a:gd name="T75" fmla="*/ 1860 h 1905"/>
                <a:gd name="T76" fmla="*/ 1042 w 1472"/>
                <a:gd name="T77" fmla="*/ 1821 h 1905"/>
                <a:gd name="T78" fmla="*/ 1036 w 1472"/>
                <a:gd name="T79" fmla="*/ 1775 h 1905"/>
                <a:gd name="T80" fmla="*/ 1030 w 1472"/>
                <a:gd name="T81" fmla="*/ 1724 h 1905"/>
                <a:gd name="T82" fmla="*/ 1028 w 1472"/>
                <a:gd name="T83" fmla="*/ 1666 h 1905"/>
                <a:gd name="T84" fmla="*/ 1017 w 1472"/>
                <a:gd name="T85" fmla="*/ 1385 h 1905"/>
                <a:gd name="T86" fmla="*/ 1000 w 1472"/>
                <a:gd name="T87" fmla="*/ 1303 h 1905"/>
                <a:gd name="T88" fmla="*/ 985 w 1472"/>
                <a:gd name="T89" fmla="*/ 1265 h 1905"/>
                <a:gd name="T90" fmla="*/ 967 w 1472"/>
                <a:gd name="T91" fmla="*/ 1235 h 1905"/>
                <a:gd name="T92" fmla="*/ 945 w 1472"/>
                <a:gd name="T93" fmla="*/ 1212 h 1905"/>
                <a:gd name="T94" fmla="*/ 916 w 1472"/>
                <a:gd name="T95" fmla="*/ 1193 h 1905"/>
                <a:gd name="T96" fmla="*/ 881 w 1472"/>
                <a:gd name="T97" fmla="*/ 1180 h 1905"/>
                <a:gd name="T98" fmla="*/ 840 w 1472"/>
                <a:gd name="T99" fmla="*/ 1170 h 1905"/>
                <a:gd name="T100" fmla="*/ 757 w 1472"/>
                <a:gd name="T101" fmla="*/ 1165 h 1905"/>
                <a:gd name="T102" fmla="*/ 0 w 1472"/>
                <a:gd name="T103"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2" h="1905">
                  <a:moveTo>
                    <a:pt x="0" y="1905"/>
                  </a:moveTo>
                  <a:lnTo>
                    <a:pt x="0" y="0"/>
                  </a:lnTo>
                  <a:lnTo>
                    <a:pt x="866" y="0"/>
                  </a:lnTo>
                  <a:lnTo>
                    <a:pt x="902" y="1"/>
                  </a:lnTo>
                  <a:lnTo>
                    <a:pt x="936" y="2"/>
                  </a:lnTo>
                  <a:lnTo>
                    <a:pt x="970" y="4"/>
                  </a:lnTo>
                  <a:lnTo>
                    <a:pt x="1002" y="9"/>
                  </a:lnTo>
                  <a:lnTo>
                    <a:pt x="1033" y="13"/>
                  </a:lnTo>
                  <a:lnTo>
                    <a:pt x="1063" y="18"/>
                  </a:lnTo>
                  <a:lnTo>
                    <a:pt x="1093" y="25"/>
                  </a:lnTo>
                  <a:lnTo>
                    <a:pt x="1121" y="34"/>
                  </a:lnTo>
                  <a:lnTo>
                    <a:pt x="1146" y="43"/>
                  </a:lnTo>
                  <a:lnTo>
                    <a:pt x="1172" y="52"/>
                  </a:lnTo>
                  <a:lnTo>
                    <a:pt x="1196" y="63"/>
                  </a:lnTo>
                  <a:lnTo>
                    <a:pt x="1219" y="76"/>
                  </a:lnTo>
                  <a:lnTo>
                    <a:pt x="1240" y="88"/>
                  </a:lnTo>
                  <a:lnTo>
                    <a:pt x="1261" y="102"/>
                  </a:lnTo>
                  <a:lnTo>
                    <a:pt x="1281" y="117"/>
                  </a:lnTo>
                  <a:lnTo>
                    <a:pt x="1299" y="134"/>
                  </a:lnTo>
                  <a:lnTo>
                    <a:pt x="1315" y="150"/>
                  </a:lnTo>
                  <a:lnTo>
                    <a:pt x="1332" y="169"/>
                  </a:lnTo>
                  <a:lnTo>
                    <a:pt x="1346" y="189"/>
                  </a:lnTo>
                  <a:lnTo>
                    <a:pt x="1361" y="208"/>
                  </a:lnTo>
                  <a:lnTo>
                    <a:pt x="1373" y="230"/>
                  </a:lnTo>
                  <a:lnTo>
                    <a:pt x="1385" y="253"/>
                  </a:lnTo>
                  <a:lnTo>
                    <a:pt x="1395" y="276"/>
                  </a:lnTo>
                  <a:lnTo>
                    <a:pt x="1404" y="302"/>
                  </a:lnTo>
                  <a:lnTo>
                    <a:pt x="1413" y="328"/>
                  </a:lnTo>
                  <a:lnTo>
                    <a:pt x="1419" y="354"/>
                  </a:lnTo>
                  <a:lnTo>
                    <a:pt x="1426" y="383"/>
                  </a:lnTo>
                  <a:lnTo>
                    <a:pt x="1430" y="413"/>
                  </a:lnTo>
                  <a:lnTo>
                    <a:pt x="1435" y="443"/>
                  </a:lnTo>
                  <a:lnTo>
                    <a:pt x="1437" y="474"/>
                  </a:lnTo>
                  <a:lnTo>
                    <a:pt x="1439" y="507"/>
                  </a:lnTo>
                  <a:lnTo>
                    <a:pt x="1439" y="541"/>
                  </a:lnTo>
                  <a:lnTo>
                    <a:pt x="1438" y="584"/>
                  </a:lnTo>
                  <a:lnTo>
                    <a:pt x="1435" y="625"/>
                  </a:lnTo>
                  <a:lnTo>
                    <a:pt x="1433" y="644"/>
                  </a:lnTo>
                  <a:lnTo>
                    <a:pt x="1430" y="663"/>
                  </a:lnTo>
                  <a:lnTo>
                    <a:pt x="1426" y="683"/>
                  </a:lnTo>
                  <a:lnTo>
                    <a:pt x="1423" y="700"/>
                  </a:lnTo>
                  <a:lnTo>
                    <a:pt x="1418" y="719"/>
                  </a:lnTo>
                  <a:lnTo>
                    <a:pt x="1413" y="737"/>
                  </a:lnTo>
                  <a:lnTo>
                    <a:pt x="1407" y="753"/>
                  </a:lnTo>
                  <a:lnTo>
                    <a:pt x="1400" y="770"/>
                  </a:lnTo>
                  <a:lnTo>
                    <a:pt x="1394" y="786"/>
                  </a:lnTo>
                  <a:lnTo>
                    <a:pt x="1387" y="801"/>
                  </a:lnTo>
                  <a:lnTo>
                    <a:pt x="1379" y="817"/>
                  </a:lnTo>
                  <a:lnTo>
                    <a:pt x="1371" y="832"/>
                  </a:lnTo>
                  <a:lnTo>
                    <a:pt x="1362" y="846"/>
                  </a:lnTo>
                  <a:lnTo>
                    <a:pt x="1353" y="860"/>
                  </a:lnTo>
                  <a:lnTo>
                    <a:pt x="1343" y="873"/>
                  </a:lnTo>
                  <a:lnTo>
                    <a:pt x="1333" y="886"/>
                  </a:lnTo>
                  <a:lnTo>
                    <a:pt x="1322" y="897"/>
                  </a:lnTo>
                  <a:lnTo>
                    <a:pt x="1311" y="909"/>
                  </a:lnTo>
                  <a:lnTo>
                    <a:pt x="1299" y="920"/>
                  </a:lnTo>
                  <a:lnTo>
                    <a:pt x="1288" y="930"/>
                  </a:lnTo>
                  <a:lnTo>
                    <a:pt x="1274" y="940"/>
                  </a:lnTo>
                  <a:lnTo>
                    <a:pt x="1261" y="949"/>
                  </a:lnTo>
                  <a:lnTo>
                    <a:pt x="1248" y="957"/>
                  </a:lnTo>
                  <a:lnTo>
                    <a:pt x="1235" y="965"/>
                  </a:lnTo>
                  <a:lnTo>
                    <a:pt x="1220" y="973"/>
                  </a:lnTo>
                  <a:lnTo>
                    <a:pt x="1205" y="979"/>
                  </a:lnTo>
                  <a:lnTo>
                    <a:pt x="1189" y="985"/>
                  </a:lnTo>
                  <a:lnTo>
                    <a:pt x="1174" y="990"/>
                  </a:lnTo>
                  <a:lnTo>
                    <a:pt x="1201" y="1002"/>
                  </a:lnTo>
                  <a:lnTo>
                    <a:pt x="1228" y="1016"/>
                  </a:lnTo>
                  <a:lnTo>
                    <a:pt x="1251" y="1031"/>
                  </a:lnTo>
                  <a:lnTo>
                    <a:pt x="1273" y="1046"/>
                  </a:lnTo>
                  <a:lnTo>
                    <a:pt x="1283" y="1055"/>
                  </a:lnTo>
                  <a:lnTo>
                    <a:pt x="1293" y="1064"/>
                  </a:lnTo>
                  <a:lnTo>
                    <a:pt x="1302" y="1074"/>
                  </a:lnTo>
                  <a:lnTo>
                    <a:pt x="1311" y="1084"/>
                  </a:lnTo>
                  <a:lnTo>
                    <a:pt x="1319" y="1094"/>
                  </a:lnTo>
                  <a:lnTo>
                    <a:pt x="1326" y="1103"/>
                  </a:lnTo>
                  <a:lnTo>
                    <a:pt x="1333" y="1114"/>
                  </a:lnTo>
                  <a:lnTo>
                    <a:pt x="1340" y="1125"/>
                  </a:lnTo>
                  <a:lnTo>
                    <a:pt x="1351" y="1150"/>
                  </a:lnTo>
                  <a:lnTo>
                    <a:pt x="1362" y="1177"/>
                  </a:lnTo>
                  <a:lnTo>
                    <a:pt x="1371" y="1208"/>
                  </a:lnTo>
                  <a:lnTo>
                    <a:pt x="1378" y="1242"/>
                  </a:lnTo>
                  <a:lnTo>
                    <a:pt x="1385" y="1278"/>
                  </a:lnTo>
                  <a:lnTo>
                    <a:pt x="1389" y="1319"/>
                  </a:lnTo>
                  <a:lnTo>
                    <a:pt x="1394" y="1361"/>
                  </a:lnTo>
                  <a:lnTo>
                    <a:pt x="1396" y="1408"/>
                  </a:lnTo>
                  <a:lnTo>
                    <a:pt x="1404" y="1633"/>
                  </a:lnTo>
                  <a:lnTo>
                    <a:pt x="1404" y="1633"/>
                  </a:lnTo>
                  <a:lnTo>
                    <a:pt x="1404" y="1634"/>
                  </a:lnTo>
                  <a:lnTo>
                    <a:pt x="1404" y="1635"/>
                  </a:lnTo>
                  <a:lnTo>
                    <a:pt x="1404" y="1636"/>
                  </a:lnTo>
                  <a:lnTo>
                    <a:pt x="1404" y="1637"/>
                  </a:lnTo>
                  <a:lnTo>
                    <a:pt x="1404" y="1638"/>
                  </a:lnTo>
                  <a:lnTo>
                    <a:pt x="1404" y="1639"/>
                  </a:lnTo>
                  <a:lnTo>
                    <a:pt x="1404" y="1640"/>
                  </a:lnTo>
                  <a:lnTo>
                    <a:pt x="1405" y="1681"/>
                  </a:lnTo>
                  <a:lnTo>
                    <a:pt x="1409" y="1717"/>
                  </a:lnTo>
                  <a:lnTo>
                    <a:pt x="1412" y="1734"/>
                  </a:lnTo>
                  <a:lnTo>
                    <a:pt x="1415" y="1749"/>
                  </a:lnTo>
                  <a:lnTo>
                    <a:pt x="1418" y="1763"/>
                  </a:lnTo>
                  <a:lnTo>
                    <a:pt x="1423" y="1778"/>
                  </a:lnTo>
                  <a:lnTo>
                    <a:pt x="1427" y="1790"/>
                  </a:lnTo>
                  <a:lnTo>
                    <a:pt x="1431" y="1801"/>
                  </a:lnTo>
                  <a:lnTo>
                    <a:pt x="1437" y="1812"/>
                  </a:lnTo>
                  <a:lnTo>
                    <a:pt x="1444" y="1821"/>
                  </a:lnTo>
                  <a:lnTo>
                    <a:pt x="1450" y="1829"/>
                  </a:lnTo>
                  <a:lnTo>
                    <a:pt x="1457" y="1836"/>
                  </a:lnTo>
                  <a:lnTo>
                    <a:pt x="1465" y="1842"/>
                  </a:lnTo>
                  <a:lnTo>
                    <a:pt x="1472" y="1847"/>
                  </a:lnTo>
                  <a:lnTo>
                    <a:pt x="1472" y="1905"/>
                  </a:lnTo>
                  <a:lnTo>
                    <a:pt x="1069" y="1905"/>
                  </a:lnTo>
                  <a:lnTo>
                    <a:pt x="1064" y="1895"/>
                  </a:lnTo>
                  <a:lnTo>
                    <a:pt x="1060" y="1884"/>
                  </a:lnTo>
                  <a:lnTo>
                    <a:pt x="1057" y="1872"/>
                  </a:lnTo>
                  <a:lnTo>
                    <a:pt x="1052" y="1860"/>
                  </a:lnTo>
                  <a:lnTo>
                    <a:pt x="1049" y="1848"/>
                  </a:lnTo>
                  <a:lnTo>
                    <a:pt x="1046" y="1835"/>
                  </a:lnTo>
                  <a:lnTo>
                    <a:pt x="1042" y="1821"/>
                  </a:lnTo>
                  <a:lnTo>
                    <a:pt x="1040" y="1806"/>
                  </a:lnTo>
                  <a:lnTo>
                    <a:pt x="1038" y="1791"/>
                  </a:lnTo>
                  <a:lnTo>
                    <a:pt x="1036" y="1775"/>
                  </a:lnTo>
                  <a:lnTo>
                    <a:pt x="1033" y="1759"/>
                  </a:lnTo>
                  <a:lnTo>
                    <a:pt x="1031" y="1741"/>
                  </a:lnTo>
                  <a:lnTo>
                    <a:pt x="1030" y="1724"/>
                  </a:lnTo>
                  <a:lnTo>
                    <a:pt x="1029" y="1705"/>
                  </a:lnTo>
                  <a:lnTo>
                    <a:pt x="1028" y="1687"/>
                  </a:lnTo>
                  <a:lnTo>
                    <a:pt x="1028" y="1666"/>
                  </a:lnTo>
                  <a:lnTo>
                    <a:pt x="1022" y="1466"/>
                  </a:lnTo>
                  <a:lnTo>
                    <a:pt x="1020" y="1423"/>
                  </a:lnTo>
                  <a:lnTo>
                    <a:pt x="1017" y="1385"/>
                  </a:lnTo>
                  <a:lnTo>
                    <a:pt x="1011" y="1349"/>
                  </a:lnTo>
                  <a:lnTo>
                    <a:pt x="1004" y="1318"/>
                  </a:lnTo>
                  <a:lnTo>
                    <a:pt x="1000" y="1303"/>
                  </a:lnTo>
                  <a:lnTo>
                    <a:pt x="995" y="1289"/>
                  </a:lnTo>
                  <a:lnTo>
                    <a:pt x="990" y="1277"/>
                  </a:lnTo>
                  <a:lnTo>
                    <a:pt x="985" y="1265"/>
                  </a:lnTo>
                  <a:lnTo>
                    <a:pt x="979" y="1254"/>
                  </a:lnTo>
                  <a:lnTo>
                    <a:pt x="974" y="1244"/>
                  </a:lnTo>
                  <a:lnTo>
                    <a:pt x="967" y="1235"/>
                  </a:lnTo>
                  <a:lnTo>
                    <a:pt x="960" y="1226"/>
                  </a:lnTo>
                  <a:lnTo>
                    <a:pt x="953" y="1219"/>
                  </a:lnTo>
                  <a:lnTo>
                    <a:pt x="945" y="1212"/>
                  </a:lnTo>
                  <a:lnTo>
                    <a:pt x="936" y="1206"/>
                  </a:lnTo>
                  <a:lnTo>
                    <a:pt x="926" y="1199"/>
                  </a:lnTo>
                  <a:lnTo>
                    <a:pt x="916" y="1193"/>
                  </a:lnTo>
                  <a:lnTo>
                    <a:pt x="905" y="1189"/>
                  </a:lnTo>
                  <a:lnTo>
                    <a:pt x="893" y="1184"/>
                  </a:lnTo>
                  <a:lnTo>
                    <a:pt x="881" y="1180"/>
                  </a:lnTo>
                  <a:lnTo>
                    <a:pt x="868" y="1176"/>
                  </a:lnTo>
                  <a:lnTo>
                    <a:pt x="854" y="1173"/>
                  </a:lnTo>
                  <a:lnTo>
                    <a:pt x="840" y="1170"/>
                  </a:lnTo>
                  <a:lnTo>
                    <a:pt x="824" y="1168"/>
                  </a:lnTo>
                  <a:lnTo>
                    <a:pt x="792" y="1165"/>
                  </a:lnTo>
                  <a:lnTo>
                    <a:pt x="757" y="1165"/>
                  </a:lnTo>
                  <a:lnTo>
                    <a:pt x="367" y="1165"/>
                  </a:lnTo>
                  <a:lnTo>
                    <a:pt x="367" y="1905"/>
                  </a:lnTo>
                  <a:lnTo>
                    <a:pt x="0" y="19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5"/>
            <p:cNvSpPr>
              <a:spLocks noChangeArrowheads="1"/>
            </p:cNvSpPr>
            <p:nvPr/>
          </p:nvSpPr>
          <p:spPr bwMode="auto">
            <a:xfrm>
              <a:off x="3206" y="1155"/>
              <a:ext cx="73" cy="3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Freeform 16"/>
            <p:cNvSpPr>
              <a:spLocks/>
            </p:cNvSpPr>
            <p:nvPr/>
          </p:nvSpPr>
          <p:spPr bwMode="auto">
            <a:xfrm>
              <a:off x="2906" y="1155"/>
              <a:ext cx="249" cy="381"/>
            </a:xfrm>
            <a:custGeom>
              <a:avLst/>
              <a:gdLst>
                <a:gd name="T0" fmla="*/ 0 w 1247"/>
                <a:gd name="T1" fmla="*/ 1905 h 1905"/>
                <a:gd name="T2" fmla="*/ 0 w 1247"/>
                <a:gd name="T3" fmla="*/ 0 h 1905"/>
                <a:gd name="T4" fmla="*/ 1247 w 1247"/>
                <a:gd name="T5" fmla="*/ 0 h 1905"/>
                <a:gd name="T6" fmla="*/ 1247 w 1247"/>
                <a:gd name="T7" fmla="*/ 331 h 1905"/>
                <a:gd name="T8" fmla="*/ 362 w 1247"/>
                <a:gd name="T9" fmla="*/ 331 h 1905"/>
                <a:gd name="T10" fmla="*/ 362 w 1247"/>
                <a:gd name="T11" fmla="*/ 763 h 1905"/>
                <a:gd name="T12" fmla="*/ 1137 w 1247"/>
                <a:gd name="T13" fmla="*/ 763 h 1905"/>
                <a:gd name="T14" fmla="*/ 1137 w 1247"/>
                <a:gd name="T15" fmla="*/ 1095 h 1905"/>
                <a:gd name="T16" fmla="*/ 362 w 1247"/>
                <a:gd name="T17" fmla="*/ 1095 h 1905"/>
                <a:gd name="T18" fmla="*/ 362 w 1247"/>
                <a:gd name="T19" fmla="*/ 1905 h 1905"/>
                <a:gd name="T20" fmla="*/ 0 w 1247"/>
                <a:gd name="T21"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7" h="1905">
                  <a:moveTo>
                    <a:pt x="0" y="1905"/>
                  </a:moveTo>
                  <a:lnTo>
                    <a:pt x="0" y="0"/>
                  </a:lnTo>
                  <a:lnTo>
                    <a:pt x="1247" y="0"/>
                  </a:lnTo>
                  <a:lnTo>
                    <a:pt x="1247" y="331"/>
                  </a:lnTo>
                  <a:lnTo>
                    <a:pt x="362" y="331"/>
                  </a:lnTo>
                  <a:lnTo>
                    <a:pt x="362" y="763"/>
                  </a:lnTo>
                  <a:lnTo>
                    <a:pt x="1137" y="763"/>
                  </a:lnTo>
                  <a:lnTo>
                    <a:pt x="1137" y="1095"/>
                  </a:lnTo>
                  <a:lnTo>
                    <a:pt x="362" y="1095"/>
                  </a:lnTo>
                  <a:lnTo>
                    <a:pt x="362" y="1905"/>
                  </a:lnTo>
                  <a:lnTo>
                    <a:pt x="0" y="19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p:cNvSpPr>
              <a:spLocks/>
            </p:cNvSpPr>
            <p:nvPr/>
          </p:nvSpPr>
          <p:spPr bwMode="auto">
            <a:xfrm>
              <a:off x="3429" y="1221"/>
              <a:ext cx="141" cy="101"/>
            </a:xfrm>
            <a:custGeom>
              <a:avLst/>
              <a:gdLst>
                <a:gd name="T0" fmla="*/ 0 w 705"/>
                <a:gd name="T1" fmla="*/ 505 h 505"/>
                <a:gd name="T2" fmla="*/ 432 w 705"/>
                <a:gd name="T3" fmla="*/ 505 h 505"/>
                <a:gd name="T4" fmla="*/ 466 w 705"/>
                <a:gd name="T5" fmla="*/ 504 h 505"/>
                <a:gd name="T6" fmla="*/ 498 w 705"/>
                <a:gd name="T7" fmla="*/ 501 h 505"/>
                <a:gd name="T8" fmla="*/ 527 w 705"/>
                <a:gd name="T9" fmla="*/ 496 h 505"/>
                <a:gd name="T10" fmla="*/ 554 w 705"/>
                <a:gd name="T11" fmla="*/ 490 h 505"/>
                <a:gd name="T12" fmla="*/ 567 w 705"/>
                <a:gd name="T13" fmla="*/ 485 h 505"/>
                <a:gd name="T14" fmla="*/ 579 w 705"/>
                <a:gd name="T15" fmla="*/ 481 h 505"/>
                <a:gd name="T16" fmla="*/ 590 w 705"/>
                <a:gd name="T17" fmla="*/ 477 h 505"/>
                <a:gd name="T18" fmla="*/ 601 w 705"/>
                <a:gd name="T19" fmla="*/ 471 h 505"/>
                <a:gd name="T20" fmla="*/ 611 w 705"/>
                <a:gd name="T21" fmla="*/ 465 h 505"/>
                <a:gd name="T22" fmla="*/ 621 w 705"/>
                <a:gd name="T23" fmla="*/ 458 h 505"/>
                <a:gd name="T24" fmla="*/ 630 w 705"/>
                <a:gd name="T25" fmla="*/ 451 h 505"/>
                <a:gd name="T26" fmla="*/ 639 w 705"/>
                <a:gd name="T27" fmla="*/ 444 h 505"/>
                <a:gd name="T28" fmla="*/ 646 w 705"/>
                <a:gd name="T29" fmla="*/ 436 h 505"/>
                <a:gd name="T30" fmla="*/ 654 w 705"/>
                <a:gd name="T31" fmla="*/ 428 h 505"/>
                <a:gd name="T32" fmla="*/ 661 w 705"/>
                <a:gd name="T33" fmla="*/ 418 h 505"/>
                <a:gd name="T34" fmla="*/ 668 w 705"/>
                <a:gd name="T35" fmla="*/ 410 h 505"/>
                <a:gd name="T36" fmla="*/ 674 w 705"/>
                <a:gd name="T37" fmla="*/ 400 h 505"/>
                <a:gd name="T38" fmla="*/ 679 w 705"/>
                <a:gd name="T39" fmla="*/ 389 h 505"/>
                <a:gd name="T40" fmla="*/ 684 w 705"/>
                <a:gd name="T41" fmla="*/ 378 h 505"/>
                <a:gd name="T42" fmla="*/ 689 w 705"/>
                <a:gd name="T43" fmla="*/ 366 h 505"/>
                <a:gd name="T44" fmla="*/ 692 w 705"/>
                <a:gd name="T45" fmla="*/ 354 h 505"/>
                <a:gd name="T46" fmla="*/ 695 w 705"/>
                <a:gd name="T47" fmla="*/ 341 h 505"/>
                <a:gd name="T48" fmla="*/ 698 w 705"/>
                <a:gd name="T49" fmla="*/ 327 h 505"/>
                <a:gd name="T50" fmla="*/ 701 w 705"/>
                <a:gd name="T51" fmla="*/ 314 h 505"/>
                <a:gd name="T52" fmla="*/ 704 w 705"/>
                <a:gd name="T53" fmla="*/ 285 h 505"/>
                <a:gd name="T54" fmla="*/ 705 w 705"/>
                <a:gd name="T55" fmla="*/ 253 h 505"/>
                <a:gd name="T56" fmla="*/ 704 w 705"/>
                <a:gd name="T57" fmla="*/ 223 h 505"/>
                <a:gd name="T58" fmla="*/ 701 w 705"/>
                <a:gd name="T59" fmla="*/ 194 h 505"/>
                <a:gd name="T60" fmla="*/ 696 w 705"/>
                <a:gd name="T61" fmla="*/ 168 h 505"/>
                <a:gd name="T62" fmla="*/ 689 w 705"/>
                <a:gd name="T63" fmla="*/ 144 h 505"/>
                <a:gd name="T64" fmla="*/ 684 w 705"/>
                <a:gd name="T65" fmla="*/ 132 h 505"/>
                <a:gd name="T66" fmla="*/ 680 w 705"/>
                <a:gd name="T67" fmla="*/ 121 h 505"/>
                <a:gd name="T68" fmla="*/ 674 w 705"/>
                <a:gd name="T69" fmla="*/ 110 h 505"/>
                <a:gd name="T70" fmla="*/ 669 w 705"/>
                <a:gd name="T71" fmla="*/ 100 h 505"/>
                <a:gd name="T72" fmla="*/ 662 w 705"/>
                <a:gd name="T73" fmla="*/ 90 h 505"/>
                <a:gd name="T74" fmla="*/ 655 w 705"/>
                <a:gd name="T75" fmla="*/ 81 h 505"/>
                <a:gd name="T76" fmla="*/ 649 w 705"/>
                <a:gd name="T77" fmla="*/ 73 h 505"/>
                <a:gd name="T78" fmla="*/ 641 w 705"/>
                <a:gd name="T79" fmla="*/ 65 h 505"/>
                <a:gd name="T80" fmla="*/ 632 w 705"/>
                <a:gd name="T81" fmla="*/ 57 h 505"/>
                <a:gd name="T82" fmla="*/ 623 w 705"/>
                <a:gd name="T83" fmla="*/ 50 h 505"/>
                <a:gd name="T84" fmla="*/ 614 w 705"/>
                <a:gd name="T85" fmla="*/ 43 h 505"/>
                <a:gd name="T86" fmla="*/ 604 w 705"/>
                <a:gd name="T87" fmla="*/ 36 h 505"/>
                <a:gd name="T88" fmla="*/ 595 w 705"/>
                <a:gd name="T89" fmla="*/ 31 h 505"/>
                <a:gd name="T90" fmla="*/ 583 w 705"/>
                <a:gd name="T91" fmla="*/ 25 h 505"/>
                <a:gd name="T92" fmla="*/ 572 w 705"/>
                <a:gd name="T93" fmla="*/ 21 h 505"/>
                <a:gd name="T94" fmla="*/ 560 w 705"/>
                <a:gd name="T95" fmla="*/ 17 h 505"/>
                <a:gd name="T96" fmla="*/ 536 w 705"/>
                <a:gd name="T97" fmla="*/ 9 h 505"/>
                <a:gd name="T98" fmla="*/ 509 w 705"/>
                <a:gd name="T99" fmla="*/ 4 h 505"/>
                <a:gd name="T100" fmla="*/ 480 w 705"/>
                <a:gd name="T101" fmla="*/ 1 h 505"/>
                <a:gd name="T102" fmla="*/ 450 w 705"/>
                <a:gd name="T103" fmla="*/ 0 h 505"/>
                <a:gd name="T104" fmla="*/ 0 w 705"/>
                <a:gd name="T105" fmla="*/ 0 h 505"/>
                <a:gd name="T106" fmla="*/ 0 w 705"/>
                <a:gd name="T107"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5" h="505">
                  <a:moveTo>
                    <a:pt x="0" y="505"/>
                  </a:moveTo>
                  <a:lnTo>
                    <a:pt x="432" y="505"/>
                  </a:lnTo>
                  <a:lnTo>
                    <a:pt x="466" y="504"/>
                  </a:lnTo>
                  <a:lnTo>
                    <a:pt x="498" y="501"/>
                  </a:lnTo>
                  <a:lnTo>
                    <a:pt x="527" y="496"/>
                  </a:lnTo>
                  <a:lnTo>
                    <a:pt x="554" y="490"/>
                  </a:lnTo>
                  <a:lnTo>
                    <a:pt x="567" y="485"/>
                  </a:lnTo>
                  <a:lnTo>
                    <a:pt x="579" y="481"/>
                  </a:lnTo>
                  <a:lnTo>
                    <a:pt x="590" y="477"/>
                  </a:lnTo>
                  <a:lnTo>
                    <a:pt x="601" y="471"/>
                  </a:lnTo>
                  <a:lnTo>
                    <a:pt x="611" y="465"/>
                  </a:lnTo>
                  <a:lnTo>
                    <a:pt x="621" y="458"/>
                  </a:lnTo>
                  <a:lnTo>
                    <a:pt x="630" y="451"/>
                  </a:lnTo>
                  <a:lnTo>
                    <a:pt x="639" y="444"/>
                  </a:lnTo>
                  <a:lnTo>
                    <a:pt x="646" y="436"/>
                  </a:lnTo>
                  <a:lnTo>
                    <a:pt x="654" y="428"/>
                  </a:lnTo>
                  <a:lnTo>
                    <a:pt x="661" y="418"/>
                  </a:lnTo>
                  <a:lnTo>
                    <a:pt x="668" y="410"/>
                  </a:lnTo>
                  <a:lnTo>
                    <a:pt x="674" y="400"/>
                  </a:lnTo>
                  <a:lnTo>
                    <a:pt x="679" y="389"/>
                  </a:lnTo>
                  <a:lnTo>
                    <a:pt x="684" y="378"/>
                  </a:lnTo>
                  <a:lnTo>
                    <a:pt x="689" y="366"/>
                  </a:lnTo>
                  <a:lnTo>
                    <a:pt x="692" y="354"/>
                  </a:lnTo>
                  <a:lnTo>
                    <a:pt x="695" y="341"/>
                  </a:lnTo>
                  <a:lnTo>
                    <a:pt x="698" y="327"/>
                  </a:lnTo>
                  <a:lnTo>
                    <a:pt x="701" y="314"/>
                  </a:lnTo>
                  <a:lnTo>
                    <a:pt x="704" y="285"/>
                  </a:lnTo>
                  <a:lnTo>
                    <a:pt x="705" y="253"/>
                  </a:lnTo>
                  <a:lnTo>
                    <a:pt x="704" y="223"/>
                  </a:lnTo>
                  <a:lnTo>
                    <a:pt x="701" y="194"/>
                  </a:lnTo>
                  <a:lnTo>
                    <a:pt x="696" y="168"/>
                  </a:lnTo>
                  <a:lnTo>
                    <a:pt x="689" y="144"/>
                  </a:lnTo>
                  <a:lnTo>
                    <a:pt x="684" y="132"/>
                  </a:lnTo>
                  <a:lnTo>
                    <a:pt x="680" y="121"/>
                  </a:lnTo>
                  <a:lnTo>
                    <a:pt x="674" y="110"/>
                  </a:lnTo>
                  <a:lnTo>
                    <a:pt x="669" y="100"/>
                  </a:lnTo>
                  <a:lnTo>
                    <a:pt x="662" y="90"/>
                  </a:lnTo>
                  <a:lnTo>
                    <a:pt x="655" y="81"/>
                  </a:lnTo>
                  <a:lnTo>
                    <a:pt x="649" y="73"/>
                  </a:lnTo>
                  <a:lnTo>
                    <a:pt x="641" y="65"/>
                  </a:lnTo>
                  <a:lnTo>
                    <a:pt x="632" y="57"/>
                  </a:lnTo>
                  <a:lnTo>
                    <a:pt x="623" y="50"/>
                  </a:lnTo>
                  <a:lnTo>
                    <a:pt x="614" y="43"/>
                  </a:lnTo>
                  <a:lnTo>
                    <a:pt x="604" y="36"/>
                  </a:lnTo>
                  <a:lnTo>
                    <a:pt x="595" y="31"/>
                  </a:lnTo>
                  <a:lnTo>
                    <a:pt x="583" y="25"/>
                  </a:lnTo>
                  <a:lnTo>
                    <a:pt x="572" y="21"/>
                  </a:lnTo>
                  <a:lnTo>
                    <a:pt x="560" y="17"/>
                  </a:lnTo>
                  <a:lnTo>
                    <a:pt x="536" y="9"/>
                  </a:lnTo>
                  <a:lnTo>
                    <a:pt x="509" y="4"/>
                  </a:lnTo>
                  <a:lnTo>
                    <a:pt x="480" y="1"/>
                  </a:lnTo>
                  <a:lnTo>
                    <a:pt x="450" y="0"/>
                  </a:lnTo>
                  <a:lnTo>
                    <a:pt x="0" y="0"/>
                  </a:lnTo>
                  <a:lnTo>
                    <a:pt x="0" y="505"/>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p:cNvSpPr>
              <a:spLocks/>
            </p:cNvSpPr>
            <p:nvPr/>
          </p:nvSpPr>
          <p:spPr bwMode="auto">
            <a:xfrm>
              <a:off x="891" y="1231"/>
              <a:ext cx="1103" cy="729"/>
            </a:xfrm>
            <a:custGeom>
              <a:avLst/>
              <a:gdLst>
                <a:gd name="T0" fmla="*/ 0 w 5513"/>
                <a:gd name="T1" fmla="*/ 1820 h 3647"/>
                <a:gd name="T2" fmla="*/ 1840 w 5513"/>
                <a:gd name="T3" fmla="*/ 0 h 3647"/>
                <a:gd name="T4" fmla="*/ 3344 w 5513"/>
                <a:gd name="T5" fmla="*/ 0 h 3647"/>
                <a:gd name="T6" fmla="*/ 2049 w 5513"/>
                <a:gd name="T7" fmla="*/ 1292 h 3647"/>
                <a:gd name="T8" fmla="*/ 5513 w 5513"/>
                <a:gd name="T9" fmla="*/ 1292 h 3647"/>
                <a:gd name="T10" fmla="*/ 5513 w 5513"/>
                <a:gd name="T11" fmla="*/ 2342 h 3647"/>
                <a:gd name="T12" fmla="*/ 2049 w 5513"/>
                <a:gd name="T13" fmla="*/ 2342 h 3647"/>
                <a:gd name="T14" fmla="*/ 3335 w 5513"/>
                <a:gd name="T15" fmla="*/ 3647 h 3647"/>
                <a:gd name="T16" fmla="*/ 1840 w 5513"/>
                <a:gd name="T17" fmla="*/ 3647 h 3647"/>
                <a:gd name="T18" fmla="*/ 0 w 5513"/>
                <a:gd name="T19" fmla="*/ 1820 h 3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13" h="3647">
                  <a:moveTo>
                    <a:pt x="0" y="1820"/>
                  </a:moveTo>
                  <a:lnTo>
                    <a:pt x="1840" y="0"/>
                  </a:lnTo>
                  <a:lnTo>
                    <a:pt x="3344" y="0"/>
                  </a:lnTo>
                  <a:lnTo>
                    <a:pt x="2049" y="1292"/>
                  </a:lnTo>
                  <a:lnTo>
                    <a:pt x="5513" y="1292"/>
                  </a:lnTo>
                  <a:lnTo>
                    <a:pt x="5513" y="2342"/>
                  </a:lnTo>
                  <a:lnTo>
                    <a:pt x="2049" y="2342"/>
                  </a:lnTo>
                  <a:lnTo>
                    <a:pt x="3335" y="3647"/>
                  </a:lnTo>
                  <a:lnTo>
                    <a:pt x="1840" y="3647"/>
                  </a:lnTo>
                  <a:lnTo>
                    <a:pt x="0" y="18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 name="Group 20"/>
          <p:cNvGrpSpPr>
            <a:grpSpLocks/>
          </p:cNvGrpSpPr>
          <p:nvPr/>
        </p:nvGrpSpPr>
        <p:grpSpPr bwMode="auto">
          <a:xfrm>
            <a:off x="605425" y="4098925"/>
            <a:ext cx="2012950" cy="2016125"/>
            <a:chOff x="3061" y="1616"/>
            <a:chExt cx="862" cy="862"/>
          </a:xfrm>
        </p:grpSpPr>
        <p:sp>
          <p:nvSpPr>
            <p:cNvPr id="21" name="Rectangle 21"/>
            <p:cNvSpPr>
              <a:spLocks noChangeArrowheads="1"/>
            </p:cNvSpPr>
            <p:nvPr/>
          </p:nvSpPr>
          <p:spPr bwMode="auto">
            <a:xfrm>
              <a:off x="3061" y="1616"/>
              <a:ext cx="862" cy="862"/>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2"/>
            <p:cNvSpPr>
              <a:spLocks noChangeArrowheads="1"/>
            </p:cNvSpPr>
            <p:nvPr/>
          </p:nvSpPr>
          <p:spPr bwMode="auto">
            <a:xfrm>
              <a:off x="3198" y="1752"/>
              <a:ext cx="576" cy="576"/>
            </a:xfrm>
            <a:prstGeom prst="plus">
              <a:avLst>
                <a:gd name="adj" fmla="val 3698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Rectangle 23"/>
          <p:cNvSpPr>
            <a:spLocks noChangeArrowheads="1"/>
          </p:cNvSpPr>
          <p:nvPr/>
        </p:nvSpPr>
        <p:spPr bwMode="auto">
          <a:xfrm>
            <a:off x="2377440" y="914400"/>
            <a:ext cx="97057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800" dirty="0">
                <a:latin typeface="Arial Black" pitchFamily="34" charset="0"/>
              </a:rPr>
              <a:t>Green + White = SAFETY Information</a:t>
            </a:r>
            <a:endParaRPr lang="en-US" altLang="en-US" sz="2800" dirty="0">
              <a:latin typeface="Arial" charset="0"/>
            </a:endParaRPr>
          </a:p>
        </p:txBody>
      </p:sp>
      <p:sp>
        <p:nvSpPr>
          <p:cNvPr id="24" name="Rectangle 24"/>
          <p:cNvSpPr>
            <a:spLocks noChangeArrowheads="1"/>
          </p:cNvSpPr>
          <p:nvPr/>
        </p:nvSpPr>
        <p:spPr bwMode="auto">
          <a:xfrm>
            <a:off x="2881938" y="4845378"/>
            <a:ext cx="93100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800" dirty="0">
                <a:latin typeface="Arial Black" pitchFamily="34" charset="0"/>
              </a:rPr>
              <a:t>First Aid Kit</a:t>
            </a:r>
            <a:endParaRPr lang="en-US" altLang="en-US" sz="2000" dirty="0">
              <a:latin typeface="Arial" charset="0"/>
            </a:endParaRPr>
          </a:p>
        </p:txBody>
      </p:sp>
      <p:sp>
        <p:nvSpPr>
          <p:cNvPr id="25" name="Rectangle 25"/>
          <p:cNvSpPr>
            <a:spLocks noChangeArrowheads="1"/>
          </p:cNvSpPr>
          <p:nvPr/>
        </p:nvSpPr>
        <p:spPr bwMode="auto">
          <a:xfrm>
            <a:off x="4652755" y="2448172"/>
            <a:ext cx="75392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800" dirty="0">
                <a:latin typeface="Arial Black" pitchFamily="34" charset="0"/>
              </a:rPr>
              <a:t>Safe Route to Fire Exit</a:t>
            </a:r>
            <a:endParaRPr lang="en-US" altLang="en-US" sz="2000" dirty="0">
              <a:latin typeface="Arial" charset="0"/>
            </a:endParaRPr>
          </a:p>
        </p:txBody>
      </p:sp>
      <p:sp>
        <p:nvSpPr>
          <p:cNvPr id="27" name="TextBox 26">
            <a:extLst>
              <a:ext uri="{FF2B5EF4-FFF2-40B4-BE49-F238E27FC236}">
                <a16:creationId xmlns:a16="http://schemas.microsoft.com/office/drawing/2014/main" id="{7CCC5B17-7131-4C91-8FED-F15D0E81BD5A}"/>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28" name="TextBox 27">
            <a:extLst>
              <a:ext uri="{FF2B5EF4-FFF2-40B4-BE49-F238E27FC236}">
                <a16:creationId xmlns:a16="http://schemas.microsoft.com/office/drawing/2014/main" id="{13DFD09F-AB4E-4B06-9E0F-E5064A64D5A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29" name="Rectangle 8">
            <a:extLst>
              <a:ext uri="{FF2B5EF4-FFF2-40B4-BE49-F238E27FC236}">
                <a16:creationId xmlns:a16="http://schemas.microsoft.com/office/drawing/2014/main" id="{45D6A49F-0C30-403B-A034-E0C1440E9D40}"/>
              </a:ext>
            </a:extLst>
          </p:cNvPr>
          <p:cNvSpPr>
            <a:spLocks noChangeArrowheads="1"/>
          </p:cNvSpPr>
          <p:nvPr/>
        </p:nvSpPr>
        <p:spPr bwMode="auto">
          <a:xfrm>
            <a:off x="0" y="883623"/>
            <a:ext cx="12191999"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r>
              <a:rPr lang="en-GB" altLang="en-GB" sz="2800" b="1" dirty="0">
                <a:effectLst>
                  <a:outerShdw blurRad="38100" dist="38100" dir="2700000" algn="tl">
                    <a:srgbClr val="C0C0C0"/>
                  </a:outerShdw>
                </a:effectLst>
              </a:rPr>
              <a:t>Safety Signs</a:t>
            </a:r>
            <a:endParaRPr lang="en-US" altLang="en-GB" sz="2800" b="1" dirty="0"/>
          </a:p>
        </p:txBody>
      </p:sp>
      <p:sp>
        <p:nvSpPr>
          <p:cNvPr id="30" name="Slide Number Placeholder 8">
            <a:extLst>
              <a:ext uri="{FF2B5EF4-FFF2-40B4-BE49-F238E27FC236}">
                <a16:creationId xmlns:a16="http://schemas.microsoft.com/office/drawing/2014/main" id="{AF18CE51-73DA-4402-8B63-D65FCFA75F01}"/>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39</a:t>
            </a:fld>
            <a:endParaRPr lang="en-US" dirty="0">
              <a:solidFill>
                <a:schemeClr val="bg1"/>
              </a:solidFill>
            </a:endParaRPr>
          </a:p>
        </p:txBody>
      </p:sp>
    </p:spTree>
    <p:extLst>
      <p:ext uri="{BB962C8B-B14F-4D97-AF65-F5344CB8AC3E}">
        <p14:creationId xmlns:p14="http://schemas.microsoft.com/office/powerpoint/2010/main" val="428228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4</a:t>
            </a:fld>
            <a:endParaRPr lang="en-US" dirty="0">
              <a:solidFill>
                <a:schemeClr val="bg1"/>
              </a:solidFill>
            </a:endParaRPr>
          </a:p>
        </p:txBody>
      </p:sp>
      <p:pic>
        <p:nvPicPr>
          <p:cNvPr id="9" name="Picture 8" descr="A screenshot of text&#10;&#10;Description automatically generated">
            <a:extLst>
              <a:ext uri="{FF2B5EF4-FFF2-40B4-BE49-F238E27FC236}">
                <a16:creationId xmlns:a16="http://schemas.microsoft.com/office/drawing/2014/main" id="{0C020E0C-C51C-4ADD-AD0C-2BBE53503E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 y="727619"/>
            <a:ext cx="9966960" cy="5780445"/>
          </a:xfrm>
          <a:prstGeom prst="rect">
            <a:avLst/>
          </a:prstGeom>
        </p:spPr>
      </p:pic>
    </p:spTree>
    <p:extLst>
      <p:ext uri="{BB962C8B-B14F-4D97-AF65-F5344CB8AC3E}">
        <p14:creationId xmlns:p14="http://schemas.microsoft.com/office/powerpoint/2010/main" val="4136016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nditory ear protection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45" y="5022850"/>
            <a:ext cx="1074737" cy="1063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1758745" y="2432049"/>
            <a:ext cx="10433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en-US" sz="2800" dirty="0">
                <a:latin typeface="Arial Black" pitchFamily="34" charset="0"/>
              </a:rPr>
              <a:t>YOU </a:t>
            </a:r>
            <a:r>
              <a:rPr lang="en-GB" altLang="en-US" sz="2800" dirty="0">
                <a:solidFill>
                  <a:schemeClr val="accent2"/>
                </a:solidFill>
                <a:latin typeface="Arial Black" pitchFamily="34" charset="0"/>
              </a:rPr>
              <a:t>MUST</a:t>
            </a:r>
            <a:r>
              <a:rPr lang="en-GB" altLang="en-US" sz="2800" dirty="0">
                <a:latin typeface="Arial Black" pitchFamily="34" charset="0"/>
              </a:rPr>
              <a:t> WEAR OVERALLS</a:t>
            </a:r>
          </a:p>
        </p:txBody>
      </p:sp>
      <p:sp>
        <p:nvSpPr>
          <p:cNvPr id="4" name="Rectangle 6"/>
          <p:cNvSpPr>
            <a:spLocks noChangeArrowheads="1"/>
          </p:cNvSpPr>
          <p:nvPr/>
        </p:nvSpPr>
        <p:spPr bwMode="auto">
          <a:xfrm>
            <a:off x="1758744" y="3943349"/>
            <a:ext cx="10433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en-US" sz="2800" dirty="0">
                <a:latin typeface="Arial Black" pitchFamily="34" charset="0"/>
              </a:rPr>
              <a:t>YOU </a:t>
            </a:r>
            <a:r>
              <a:rPr lang="en-GB" altLang="en-US" sz="2800" dirty="0">
                <a:solidFill>
                  <a:schemeClr val="accent2"/>
                </a:solidFill>
                <a:latin typeface="Arial Black" pitchFamily="34" charset="0"/>
              </a:rPr>
              <a:t>MUST</a:t>
            </a:r>
            <a:r>
              <a:rPr lang="en-GB" altLang="en-US" sz="2800" dirty="0">
                <a:latin typeface="Arial Black" pitchFamily="34" charset="0"/>
              </a:rPr>
              <a:t> WEAR SAFETY GLOVES</a:t>
            </a:r>
          </a:p>
        </p:txBody>
      </p:sp>
      <p:sp>
        <p:nvSpPr>
          <p:cNvPr id="5" name="Rectangle 7"/>
          <p:cNvSpPr>
            <a:spLocks noChangeArrowheads="1"/>
          </p:cNvSpPr>
          <p:nvPr/>
        </p:nvSpPr>
        <p:spPr bwMode="auto">
          <a:xfrm>
            <a:off x="1758745" y="5383212"/>
            <a:ext cx="104332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en-US" sz="2800" dirty="0">
                <a:latin typeface="Arial Black" pitchFamily="34" charset="0"/>
              </a:rPr>
              <a:t>YOU </a:t>
            </a:r>
            <a:r>
              <a:rPr lang="en-GB" altLang="en-US" sz="2800" dirty="0">
                <a:solidFill>
                  <a:schemeClr val="accent2"/>
                </a:solidFill>
                <a:latin typeface="Arial Black" pitchFamily="34" charset="0"/>
              </a:rPr>
              <a:t>MUST</a:t>
            </a:r>
            <a:r>
              <a:rPr lang="en-GB" altLang="en-US" sz="2800" dirty="0">
                <a:latin typeface="Arial Black" pitchFamily="34" charset="0"/>
              </a:rPr>
              <a:t> WEAR EAR DEFENDERS</a:t>
            </a:r>
          </a:p>
        </p:txBody>
      </p:sp>
      <p:sp>
        <p:nvSpPr>
          <p:cNvPr id="7" name="Rectangle 9"/>
          <p:cNvSpPr>
            <a:spLocks noChangeArrowheads="1"/>
          </p:cNvSpPr>
          <p:nvPr/>
        </p:nvSpPr>
        <p:spPr bwMode="auto">
          <a:xfrm>
            <a:off x="2377440" y="914400"/>
            <a:ext cx="97469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800" dirty="0">
                <a:latin typeface="Arial Black" pitchFamily="34" charset="0"/>
              </a:rPr>
              <a:t>Blue + White = Mandatory or Must Do</a:t>
            </a:r>
            <a:endParaRPr lang="en-US" altLang="en-US" sz="2800" dirty="0">
              <a:latin typeface="Arial" charset="0"/>
            </a:endParaRPr>
          </a:p>
        </p:txBody>
      </p:sp>
      <p:pic>
        <p:nvPicPr>
          <p:cNvPr id="8"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445" y="2214563"/>
            <a:ext cx="1042987"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882" y="3656012"/>
            <a:ext cx="931863" cy="92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fld id="{92A8768D-3A4B-466E-8DD2-76D73B4E5213}" type="slidenum">
              <a:rPr lang="en-US" smtClean="0"/>
              <a:t>40</a:t>
            </a:fld>
            <a:endParaRPr lang="en-US"/>
          </a:p>
        </p:txBody>
      </p:sp>
      <p:sp>
        <p:nvSpPr>
          <p:cNvPr id="11" name="TextBox 10">
            <a:extLst>
              <a:ext uri="{FF2B5EF4-FFF2-40B4-BE49-F238E27FC236}">
                <a16:creationId xmlns:a16="http://schemas.microsoft.com/office/drawing/2014/main" id="{721322B5-80C0-418B-BC86-5D09164E9AB6}"/>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12" name="TextBox 11">
            <a:extLst>
              <a:ext uri="{FF2B5EF4-FFF2-40B4-BE49-F238E27FC236}">
                <a16:creationId xmlns:a16="http://schemas.microsoft.com/office/drawing/2014/main" id="{64FD28BC-05EE-4B43-A155-4F1D957E36B8}"/>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3" name="Rectangle 8">
            <a:extLst>
              <a:ext uri="{FF2B5EF4-FFF2-40B4-BE49-F238E27FC236}">
                <a16:creationId xmlns:a16="http://schemas.microsoft.com/office/drawing/2014/main" id="{D1BC6F1A-6174-448D-8D19-A3A2AF1A3ADB}"/>
              </a:ext>
            </a:extLst>
          </p:cNvPr>
          <p:cNvSpPr>
            <a:spLocks noChangeArrowheads="1"/>
          </p:cNvSpPr>
          <p:nvPr/>
        </p:nvSpPr>
        <p:spPr bwMode="auto">
          <a:xfrm>
            <a:off x="0" y="883623"/>
            <a:ext cx="12191999"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r>
              <a:rPr lang="en-GB" altLang="en-GB" sz="2800" b="1" dirty="0">
                <a:effectLst>
                  <a:outerShdw blurRad="38100" dist="38100" dir="2700000" algn="tl">
                    <a:srgbClr val="C0C0C0"/>
                  </a:outerShdw>
                </a:effectLst>
              </a:rPr>
              <a:t>Safety Signs</a:t>
            </a:r>
            <a:endParaRPr lang="en-US" altLang="en-GB" sz="2800" b="1" dirty="0"/>
          </a:p>
        </p:txBody>
      </p:sp>
      <p:sp>
        <p:nvSpPr>
          <p:cNvPr id="14" name="Slide Number Placeholder 8">
            <a:extLst>
              <a:ext uri="{FF2B5EF4-FFF2-40B4-BE49-F238E27FC236}">
                <a16:creationId xmlns:a16="http://schemas.microsoft.com/office/drawing/2014/main" id="{9D99C737-5409-4C55-9A1C-D37ECCD9B68B}"/>
              </a:ext>
            </a:extLst>
          </p:cNvPr>
          <p:cNvSpPr txBox="1">
            <a:spLocks/>
          </p:cNvSpPr>
          <p:nvPr/>
        </p:nvSpPr>
        <p:spPr>
          <a:xfrm>
            <a:off x="11062446" y="6571763"/>
            <a:ext cx="112955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86C7A-08C2-43F7-9379-B682BE8193DF}"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2640475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41</a:t>
            </a:fld>
            <a:endParaRPr lang="en-US" dirty="0">
              <a:solidFill>
                <a:schemeClr val="bg1"/>
              </a:solidFill>
            </a:endParaRPr>
          </a:p>
        </p:txBody>
      </p:sp>
      <p:pic>
        <p:nvPicPr>
          <p:cNvPr id="9" name="Picture 8" descr="A picture containing snow, fence, building, train&#10;&#10;Description automatically generated">
            <a:extLst>
              <a:ext uri="{FF2B5EF4-FFF2-40B4-BE49-F238E27FC236}">
                <a16:creationId xmlns:a16="http://schemas.microsoft.com/office/drawing/2014/main" id="{F7520260-47D5-4FDF-99B5-49C1B2828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80" y="692642"/>
            <a:ext cx="8778240" cy="5852160"/>
          </a:xfrm>
          <a:prstGeom prst="rect">
            <a:avLst/>
          </a:prstGeom>
        </p:spPr>
      </p:pic>
      <p:pic>
        <p:nvPicPr>
          <p:cNvPr id="10" name="Picture 9" descr="A close up of a sign&#10;&#10;Description automatically generated">
            <a:hlinkClick r:id="rId4"/>
            <a:extLst>
              <a:ext uri="{FF2B5EF4-FFF2-40B4-BE49-F238E27FC236}">
                <a16:creationId xmlns:a16="http://schemas.microsoft.com/office/drawing/2014/main" id="{2DD3454E-BC46-4B7F-B453-8256CC982A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125" y="5952488"/>
            <a:ext cx="952500" cy="390525"/>
          </a:xfrm>
          <a:prstGeom prst="rect">
            <a:avLst/>
          </a:prstGeom>
        </p:spPr>
      </p:pic>
    </p:spTree>
    <p:extLst>
      <p:ext uri="{BB962C8B-B14F-4D97-AF65-F5344CB8AC3E}">
        <p14:creationId xmlns:p14="http://schemas.microsoft.com/office/powerpoint/2010/main" val="63777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5</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2308324"/>
          </a:xfrm>
          <a:prstGeom prst="rect">
            <a:avLst/>
          </a:prstGeom>
          <a:noFill/>
        </p:spPr>
        <p:txBody>
          <a:bodyPr wrap="square" rtlCol="0">
            <a:spAutoFit/>
          </a:bodyPr>
          <a:lstStyle/>
          <a:p>
            <a:r>
              <a:rPr lang="en-US" sz="2400" b="1" dirty="0"/>
              <a:t>NFPA 72 – National Fire Alarm and Signaling Code</a:t>
            </a:r>
            <a:endParaRPr lang="en-US" sz="2400" dirty="0"/>
          </a:p>
          <a:p>
            <a:endParaRPr lang="en-US" sz="2400" dirty="0"/>
          </a:p>
          <a:p>
            <a:r>
              <a:rPr lang="en-US" sz="2400" dirty="0"/>
              <a:t>NFPA 72 provides the latest safety provisions to meet society's changing fire detection, signaling, and emergency communications demands. In addition to the core focus on fire alarm systems, the Code includes requirements for mass notification systems used for weather emergencies; terrorist events; biological, chemical, and nuclear emergencies; and other threats.</a:t>
            </a:r>
          </a:p>
        </p:txBody>
      </p:sp>
      <p:pic>
        <p:nvPicPr>
          <p:cNvPr id="17" name="Picture 16" descr="A picture containing green&#10;&#10;Description automatically generated">
            <a:extLst>
              <a:ext uri="{FF2B5EF4-FFF2-40B4-BE49-F238E27FC236}">
                <a16:creationId xmlns:a16="http://schemas.microsoft.com/office/drawing/2014/main" id="{783C12AE-E210-4DE5-9DC5-3D0AE671E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551" y="4364067"/>
            <a:ext cx="1590897" cy="1590897"/>
          </a:xfrm>
          <a:prstGeom prst="rect">
            <a:avLst/>
          </a:prstGeom>
        </p:spPr>
      </p:pic>
    </p:spTree>
    <p:extLst>
      <p:ext uri="{BB962C8B-B14F-4D97-AF65-F5344CB8AC3E}">
        <p14:creationId xmlns:p14="http://schemas.microsoft.com/office/powerpoint/2010/main" val="3213105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6</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461665"/>
          </a:xfrm>
          <a:prstGeom prst="rect">
            <a:avLst/>
          </a:prstGeom>
          <a:noFill/>
        </p:spPr>
        <p:txBody>
          <a:bodyPr wrap="square" rtlCol="0">
            <a:spAutoFit/>
          </a:bodyPr>
          <a:lstStyle/>
          <a:p>
            <a:r>
              <a:rPr lang="en-US" sz="2400" b="1" dirty="0"/>
              <a:t>Classification of Fires</a:t>
            </a:r>
            <a:endParaRPr lang="en-US" sz="2400" dirty="0"/>
          </a:p>
        </p:txBody>
      </p:sp>
      <p:pic>
        <p:nvPicPr>
          <p:cNvPr id="9" name="Picture 8">
            <a:extLst>
              <a:ext uri="{FF2B5EF4-FFF2-40B4-BE49-F238E27FC236}">
                <a16:creationId xmlns:a16="http://schemas.microsoft.com/office/drawing/2014/main" id="{8A9AA9A3-E544-4569-B7C2-CED7B8FC2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459152"/>
            <a:ext cx="12188952" cy="4803348"/>
          </a:xfrm>
          <a:prstGeom prst="rect">
            <a:avLst/>
          </a:prstGeom>
        </p:spPr>
      </p:pic>
    </p:spTree>
    <p:extLst>
      <p:ext uri="{BB962C8B-B14F-4D97-AF65-F5344CB8AC3E}">
        <p14:creationId xmlns:p14="http://schemas.microsoft.com/office/powerpoint/2010/main" val="239483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7</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3416320"/>
          </a:xfrm>
          <a:prstGeom prst="rect">
            <a:avLst/>
          </a:prstGeom>
          <a:noFill/>
        </p:spPr>
        <p:txBody>
          <a:bodyPr wrap="square" rtlCol="0">
            <a:spAutoFit/>
          </a:bodyPr>
          <a:lstStyle/>
          <a:p>
            <a:r>
              <a:rPr lang="en-US" sz="2400" b="1" dirty="0">
                <a:hlinkClick r:id="rId3" action="ppaction://hlinkfile"/>
              </a:rPr>
              <a:t>Building Types</a:t>
            </a:r>
            <a:endParaRPr lang="en-US" sz="2400" dirty="0"/>
          </a:p>
          <a:p>
            <a:endParaRPr lang="en-US" sz="2400" dirty="0"/>
          </a:p>
          <a:p>
            <a:r>
              <a:rPr lang="en-US" sz="2400" dirty="0"/>
              <a:t>A – Assembly: Auditoriums, Theaters</a:t>
            </a:r>
          </a:p>
          <a:p>
            <a:r>
              <a:rPr lang="en-US" sz="2400" dirty="0"/>
              <a:t>B – Business: Office, Retail, Restaurants </a:t>
            </a:r>
          </a:p>
          <a:p>
            <a:r>
              <a:rPr lang="en-US" sz="2400" dirty="0"/>
              <a:t>E – Educational: Schools</a:t>
            </a:r>
          </a:p>
          <a:p>
            <a:r>
              <a:rPr lang="en-US" sz="2400" dirty="0"/>
              <a:t>F – Factories</a:t>
            </a:r>
          </a:p>
          <a:p>
            <a:r>
              <a:rPr lang="en-US" sz="2400" dirty="0"/>
              <a:t>H – Hazardous Uses</a:t>
            </a:r>
          </a:p>
          <a:p>
            <a:r>
              <a:rPr lang="en-US" sz="2400" dirty="0"/>
              <a:t>I – Institutional: Hospitals, Nursing Homes</a:t>
            </a:r>
          </a:p>
          <a:p>
            <a:r>
              <a:rPr lang="en-US" sz="2400" dirty="0"/>
              <a:t>R – Residential:  Apartments, Hotels</a:t>
            </a:r>
          </a:p>
        </p:txBody>
      </p:sp>
      <p:sp>
        <p:nvSpPr>
          <p:cNvPr id="9" name="Rectangle 8">
            <a:extLst>
              <a:ext uri="{FF2B5EF4-FFF2-40B4-BE49-F238E27FC236}">
                <a16:creationId xmlns:a16="http://schemas.microsoft.com/office/drawing/2014/main" id="{8BA41634-792C-43C7-8712-A0D03E82ED22}"/>
              </a:ext>
            </a:extLst>
          </p:cNvPr>
          <p:cNvSpPr/>
          <p:nvPr/>
        </p:nvSpPr>
        <p:spPr>
          <a:xfrm>
            <a:off x="0" y="5367718"/>
            <a:ext cx="12191998" cy="369332"/>
          </a:xfrm>
          <a:prstGeom prst="rect">
            <a:avLst/>
          </a:prstGeom>
        </p:spPr>
        <p:txBody>
          <a:bodyPr wrap="square">
            <a:spAutoFit/>
          </a:bodyPr>
          <a:lstStyle/>
          <a:p>
            <a:r>
              <a:rPr lang="en-US" dirty="0">
                <a:hlinkClick r:id="rId4"/>
              </a:rPr>
              <a:t>https://www.youtube.com/watch?v=zJgQ2kfwhoA</a:t>
            </a:r>
            <a:endParaRPr lang="en-US" dirty="0"/>
          </a:p>
        </p:txBody>
      </p:sp>
    </p:spTree>
    <p:extLst>
      <p:ext uri="{BB962C8B-B14F-4D97-AF65-F5344CB8AC3E}">
        <p14:creationId xmlns:p14="http://schemas.microsoft.com/office/powerpoint/2010/main" val="302423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8</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2677656"/>
          </a:xfrm>
          <a:prstGeom prst="rect">
            <a:avLst/>
          </a:prstGeom>
          <a:noFill/>
        </p:spPr>
        <p:txBody>
          <a:bodyPr wrap="square" rtlCol="0">
            <a:spAutoFit/>
          </a:bodyPr>
          <a:lstStyle/>
          <a:p>
            <a:r>
              <a:rPr lang="en-US" sz="2400" b="1" dirty="0"/>
              <a:t>Life Safety Design</a:t>
            </a:r>
            <a:endParaRPr lang="en-US" sz="2400" dirty="0"/>
          </a:p>
          <a:p>
            <a:pPr marL="342900" lvl="0" indent="-342900">
              <a:buFont typeface="Wingdings" panose="05000000000000000000" pitchFamily="2" charset="2"/>
              <a:buChar char="§"/>
            </a:pPr>
            <a:r>
              <a:rPr lang="en-US" sz="2400" dirty="0"/>
              <a:t>Detect Danger</a:t>
            </a:r>
          </a:p>
          <a:p>
            <a:pPr marL="342900" lvl="0" indent="-342900">
              <a:buFont typeface="Wingdings" panose="05000000000000000000" pitchFamily="2" charset="2"/>
              <a:buChar char="§"/>
            </a:pPr>
            <a:r>
              <a:rPr lang="en-US" sz="2400" dirty="0"/>
              <a:t>Warn the building occupants</a:t>
            </a:r>
          </a:p>
          <a:p>
            <a:pPr marL="342900" lvl="0" indent="-342900">
              <a:buFont typeface="Wingdings" panose="05000000000000000000" pitchFamily="2" charset="2"/>
              <a:buChar char="§"/>
            </a:pPr>
            <a:r>
              <a:rPr lang="en-US" sz="2400" dirty="0"/>
              <a:t>Provide safe egress</a:t>
            </a:r>
          </a:p>
          <a:p>
            <a:pPr marL="342900" lvl="0" indent="-342900">
              <a:buFont typeface="Wingdings" panose="05000000000000000000" pitchFamily="2" charset="2"/>
              <a:buChar char="§"/>
            </a:pPr>
            <a:r>
              <a:rPr lang="en-US" sz="2400" dirty="0"/>
              <a:t>Control the fire</a:t>
            </a:r>
          </a:p>
          <a:p>
            <a:pPr marL="342900" lvl="0" indent="-342900">
              <a:buFont typeface="Wingdings" panose="05000000000000000000" pitchFamily="2" charset="2"/>
              <a:buChar char="§"/>
            </a:pPr>
            <a:r>
              <a:rPr lang="en-US" sz="2400" dirty="0"/>
              <a:t>Eliminate the fire</a:t>
            </a:r>
          </a:p>
          <a:p>
            <a:pPr marL="342900" lvl="0" indent="-342900">
              <a:buFont typeface="Wingdings" panose="05000000000000000000" pitchFamily="2" charset="2"/>
              <a:buChar char="§"/>
            </a:pPr>
            <a:r>
              <a:rPr lang="en-US" sz="2400" dirty="0"/>
              <a:t>Assist firefighters</a:t>
            </a:r>
          </a:p>
        </p:txBody>
      </p:sp>
      <p:pic>
        <p:nvPicPr>
          <p:cNvPr id="9" name="Picture 9" descr="C:\Documents and Settings\spm3\Desktop\fire2.jpg">
            <a:extLst>
              <a:ext uri="{FF2B5EF4-FFF2-40B4-BE49-F238E27FC236}">
                <a16:creationId xmlns:a16="http://schemas.microsoft.com/office/drawing/2014/main" id="{AFB8DCD2-B6BB-48D8-9EE4-75BF40A0A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723439" y="1648956"/>
            <a:ext cx="3581400" cy="3886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6567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BC0A0-E2B4-4E08-8F4A-29C8B5526CA4}"/>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Fire Detection and Alarm Systems</a:t>
            </a:r>
            <a:endParaRPr lang="en-US" sz="4000" b="1" dirty="0">
              <a:solidFill>
                <a:schemeClr val="bg1"/>
              </a:solidFill>
            </a:endParaRPr>
          </a:p>
        </p:txBody>
      </p:sp>
      <p:sp>
        <p:nvSpPr>
          <p:cNvPr id="6" name="TextBox 5">
            <a:extLst>
              <a:ext uri="{FF2B5EF4-FFF2-40B4-BE49-F238E27FC236}">
                <a16:creationId xmlns:a16="http://schemas.microsoft.com/office/drawing/2014/main" id="{F7F570E2-E122-4585-A42E-2112DC4C8FD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7" name="Slide Number Placeholder 8">
            <a:extLst>
              <a:ext uri="{FF2B5EF4-FFF2-40B4-BE49-F238E27FC236}">
                <a16:creationId xmlns:a16="http://schemas.microsoft.com/office/drawing/2014/main" id="{AF3D62FF-C6DE-40E0-B81E-E976DAF6BC1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9</a:t>
            </a:fld>
            <a:endParaRPr lang="en-US" dirty="0">
              <a:solidFill>
                <a:schemeClr val="bg1"/>
              </a:solidFill>
            </a:endParaRPr>
          </a:p>
        </p:txBody>
      </p:sp>
      <p:sp>
        <p:nvSpPr>
          <p:cNvPr id="8" name="TextBox 7">
            <a:extLst>
              <a:ext uri="{FF2B5EF4-FFF2-40B4-BE49-F238E27FC236}">
                <a16:creationId xmlns:a16="http://schemas.microsoft.com/office/drawing/2014/main" id="{760E0815-3E0D-4DD8-9CC5-AD3395281C33}"/>
              </a:ext>
            </a:extLst>
          </p:cNvPr>
          <p:cNvSpPr txBox="1"/>
          <p:nvPr/>
        </p:nvSpPr>
        <p:spPr>
          <a:xfrm>
            <a:off x="1" y="914400"/>
            <a:ext cx="12191998" cy="2677656"/>
          </a:xfrm>
          <a:prstGeom prst="rect">
            <a:avLst/>
          </a:prstGeom>
          <a:noFill/>
        </p:spPr>
        <p:txBody>
          <a:bodyPr wrap="square" rtlCol="0">
            <a:spAutoFit/>
          </a:bodyPr>
          <a:lstStyle/>
          <a:p>
            <a:r>
              <a:rPr lang="en-US" sz="2400" b="1" dirty="0"/>
              <a:t>What does it take for a fire to burn?</a:t>
            </a:r>
          </a:p>
          <a:p>
            <a:endParaRPr lang="en-US" sz="2400" b="1" dirty="0"/>
          </a:p>
          <a:p>
            <a:r>
              <a:rPr lang="en-US" sz="2400" b="1" dirty="0"/>
              <a:t>Three elements:</a:t>
            </a:r>
          </a:p>
          <a:p>
            <a:pPr marL="457200" indent="-457200">
              <a:buFont typeface="+mj-lt"/>
              <a:buAutoNum type="arabicPeriod"/>
            </a:pPr>
            <a:r>
              <a:rPr lang="en-US" sz="2400" b="1" dirty="0"/>
              <a:t>Fuel</a:t>
            </a:r>
            <a:r>
              <a:rPr lang="en-US" sz="2400" dirty="0"/>
              <a:t>, or material to be burned, which may be a liquid, a solid, or a gas</a:t>
            </a:r>
          </a:p>
          <a:p>
            <a:pPr marL="457200" indent="-457200">
              <a:buFont typeface="+mj-lt"/>
              <a:buAutoNum type="arabicPeriod"/>
            </a:pPr>
            <a:r>
              <a:rPr lang="en-US" sz="2400" b="1" dirty="0"/>
              <a:t>Heat</a:t>
            </a:r>
            <a:r>
              <a:rPr lang="en-US" sz="2400" dirty="0"/>
              <a:t> that raises the temperature of the fuel to its ignition point </a:t>
            </a:r>
          </a:p>
          <a:p>
            <a:pPr marL="457200" indent="-457200">
              <a:buFont typeface="+mj-lt"/>
              <a:buAutoNum type="arabicPeriod"/>
            </a:pPr>
            <a:r>
              <a:rPr lang="en-US" sz="2400" b="1" dirty="0"/>
              <a:t>Oxygen</a:t>
            </a:r>
            <a:r>
              <a:rPr lang="en-US" sz="2400" dirty="0"/>
              <a:t>: In an atmosphere of less than 20% oxygen, most fuels can be heated until they entirely vaporize, without burning.</a:t>
            </a:r>
          </a:p>
        </p:txBody>
      </p:sp>
      <p:pic>
        <p:nvPicPr>
          <p:cNvPr id="9" name="Picture 8">
            <a:extLst>
              <a:ext uri="{FF2B5EF4-FFF2-40B4-BE49-F238E27FC236}">
                <a16:creationId xmlns:a16="http://schemas.microsoft.com/office/drawing/2014/main" id="{FD47CD31-E791-4F83-8425-4DB43ACEE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081467"/>
            <a:ext cx="2286000" cy="2000250"/>
          </a:xfrm>
          <a:prstGeom prst="rect">
            <a:avLst/>
          </a:prstGeom>
        </p:spPr>
      </p:pic>
    </p:spTree>
    <p:extLst>
      <p:ext uri="{BB962C8B-B14F-4D97-AF65-F5344CB8AC3E}">
        <p14:creationId xmlns:p14="http://schemas.microsoft.com/office/powerpoint/2010/main" val="3530292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3984</Words>
  <Application>Microsoft Office PowerPoint</Application>
  <PresentationFormat>Widescreen</PresentationFormat>
  <Paragraphs>529</Paragraphs>
  <Slides>41</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Arial Black</vt:lpstr>
      <vt:lpstr>Calibri</vt:lpstr>
      <vt:lpstr>Calibri Light</vt:lpstr>
      <vt:lpstr>Comic Sans MS</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Brown</cp:lastModifiedBy>
  <cp:revision>57</cp:revision>
  <cp:lastPrinted>2018-09-11T14:48:55Z</cp:lastPrinted>
  <dcterms:created xsi:type="dcterms:W3CDTF">2018-09-10T15:08:52Z</dcterms:created>
  <dcterms:modified xsi:type="dcterms:W3CDTF">2019-10-21T17:36:58Z</dcterms:modified>
</cp:coreProperties>
</file>