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97" r:id="rId2"/>
    <p:sldId id="300" r:id="rId3"/>
    <p:sldId id="301" r:id="rId4"/>
    <p:sldId id="302" r:id="rId5"/>
    <p:sldId id="304" r:id="rId6"/>
    <p:sldId id="303" r:id="rId7"/>
    <p:sldId id="305" r:id="rId8"/>
    <p:sldId id="310" r:id="rId9"/>
    <p:sldId id="309" r:id="rId10"/>
    <p:sldId id="308" r:id="rId11"/>
    <p:sldId id="307" r:id="rId12"/>
    <p:sldId id="313" r:id="rId13"/>
    <p:sldId id="312" r:id="rId14"/>
    <p:sldId id="311" r:id="rId15"/>
    <p:sldId id="316" r:id="rId16"/>
    <p:sldId id="315" r:id="rId17"/>
    <p:sldId id="314" r:id="rId18"/>
    <p:sldId id="318" r:id="rId19"/>
    <p:sldId id="317" r:id="rId20"/>
    <p:sldId id="320" r:id="rId21"/>
    <p:sldId id="321" r:id="rId22"/>
    <p:sldId id="319" r:id="rId23"/>
    <p:sldId id="325" r:id="rId24"/>
    <p:sldId id="323" r:id="rId25"/>
    <p:sldId id="322" r:id="rId26"/>
    <p:sldId id="306" r:id="rId27"/>
    <p:sldId id="32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13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C85DB2-8AE1-4A7A-9A02-85C8CC2459CB}" type="datetimeFigureOut">
              <a:rPr lang="en-US" smtClean="0"/>
              <a:t>6/8/2019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18F6FC-716D-4091-AB75-FF207BB74203}" type="slidenum">
              <a:rPr lang="en-US" smtClean="0"/>
              <a:t>‹#›</a:t>
            </a:fld>
            <a:endParaRPr lang="en-US"/>
          </a:p>
        </p:txBody>
      </p:sp>
    </p:spTree>
    <p:extLst>
      <p:ext uri="{BB962C8B-B14F-4D97-AF65-F5344CB8AC3E}">
        <p14:creationId xmlns:p14="http://schemas.microsoft.com/office/powerpoint/2010/main" val="3265859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A3D988-40C5-4930-98A4-A1980A07CDD6}" type="datetime1">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EBD35-503A-48D7-A7E3-7CF1665B9A42}" type="slidenum">
              <a:rPr lang="en-US" smtClean="0"/>
              <a:t>‹#›</a:t>
            </a:fld>
            <a:endParaRPr lang="en-US"/>
          </a:p>
        </p:txBody>
      </p:sp>
    </p:spTree>
    <p:extLst>
      <p:ext uri="{BB962C8B-B14F-4D97-AF65-F5344CB8AC3E}">
        <p14:creationId xmlns:p14="http://schemas.microsoft.com/office/powerpoint/2010/main" val="307863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4E514A-C852-4103-8D2C-E789C7D49290}" type="datetime1">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EBD35-503A-48D7-A7E3-7CF1665B9A42}" type="slidenum">
              <a:rPr lang="en-US" smtClean="0"/>
              <a:t>‹#›</a:t>
            </a:fld>
            <a:endParaRPr lang="en-US"/>
          </a:p>
        </p:txBody>
      </p:sp>
    </p:spTree>
    <p:extLst>
      <p:ext uri="{BB962C8B-B14F-4D97-AF65-F5344CB8AC3E}">
        <p14:creationId xmlns:p14="http://schemas.microsoft.com/office/powerpoint/2010/main" val="1882567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6A0432-8325-49A9-8FF2-48A50107F779}" type="datetime1">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EBD35-503A-48D7-A7E3-7CF1665B9A42}" type="slidenum">
              <a:rPr lang="en-US" smtClean="0"/>
              <a:t>‹#›</a:t>
            </a:fld>
            <a:endParaRPr lang="en-US"/>
          </a:p>
        </p:txBody>
      </p:sp>
    </p:spTree>
    <p:extLst>
      <p:ext uri="{BB962C8B-B14F-4D97-AF65-F5344CB8AC3E}">
        <p14:creationId xmlns:p14="http://schemas.microsoft.com/office/powerpoint/2010/main" val="2945282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08FD63-10B5-443D-B128-B5115DF42D17}" type="datetime1">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EBD35-503A-48D7-A7E3-7CF1665B9A42}" type="slidenum">
              <a:rPr lang="en-US" smtClean="0"/>
              <a:t>‹#›</a:t>
            </a:fld>
            <a:endParaRPr lang="en-US"/>
          </a:p>
        </p:txBody>
      </p:sp>
    </p:spTree>
    <p:extLst>
      <p:ext uri="{BB962C8B-B14F-4D97-AF65-F5344CB8AC3E}">
        <p14:creationId xmlns:p14="http://schemas.microsoft.com/office/powerpoint/2010/main" val="853300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A6ECBF-A575-4D98-879A-49F911D65FD9}" type="datetime1">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FEBD35-503A-48D7-A7E3-7CF1665B9A42}" type="slidenum">
              <a:rPr lang="en-US" smtClean="0"/>
              <a:t>‹#›</a:t>
            </a:fld>
            <a:endParaRPr lang="en-US"/>
          </a:p>
        </p:txBody>
      </p:sp>
    </p:spTree>
    <p:extLst>
      <p:ext uri="{BB962C8B-B14F-4D97-AF65-F5344CB8AC3E}">
        <p14:creationId xmlns:p14="http://schemas.microsoft.com/office/powerpoint/2010/main" val="2961635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A7A4BE-E33F-4879-BC2A-E7C0F714E620}" type="datetime1">
              <a:rPr lang="en-US" smtClean="0"/>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FEBD35-503A-48D7-A7E3-7CF1665B9A42}" type="slidenum">
              <a:rPr lang="en-US" smtClean="0"/>
              <a:t>‹#›</a:t>
            </a:fld>
            <a:endParaRPr lang="en-US"/>
          </a:p>
        </p:txBody>
      </p:sp>
    </p:spTree>
    <p:extLst>
      <p:ext uri="{BB962C8B-B14F-4D97-AF65-F5344CB8AC3E}">
        <p14:creationId xmlns:p14="http://schemas.microsoft.com/office/powerpoint/2010/main" val="21601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DB3FA5-C1F9-47B2-9268-665DBFFDA7FF}" type="datetime1">
              <a:rPr lang="en-US" smtClean="0"/>
              <a:t>6/8/2019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FEBD35-503A-48D7-A7E3-7CF1665B9A42}" type="slidenum">
              <a:rPr lang="en-US" smtClean="0"/>
              <a:t>‹#›</a:t>
            </a:fld>
            <a:endParaRPr lang="en-US"/>
          </a:p>
        </p:txBody>
      </p:sp>
    </p:spTree>
    <p:extLst>
      <p:ext uri="{BB962C8B-B14F-4D97-AF65-F5344CB8AC3E}">
        <p14:creationId xmlns:p14="http://schemas.microsoft.com/office/powerpoint/2010/main" val="890276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5D0D7C-5D40-45D8-A315-7C0D2F3771D6}" type="datetime1">
              <a:rPr lang="en-US" smtClean="0"/>
              <a:t>6/8/2019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FEBD35-503A-48D7-A7E3-7CF1665B9A42}" type="slidenum">
              <a:rPr lang="en-US" smtClean="0"/>
              <a:t>‹#›</a:t>
            </a:fld>
            <a:endParaRPr lang="en-US"/>
          </a:p>
        </p:txBody>
      </p:sp>
    </p:spTree>
    <p:extLst>
      <p:ext uri="{BB962C8B-B14F-4D97-AF65-F5344CB8AC3E}">
        <p14:creationId xmlns:p14="http://schemas.microsoft.com/office/powerpoint/2010/main" val="79277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8DDB8C-B34C-44E4-ADDE-D74FC10989A1}" type="datetime1">
              <a:rPr lang="en-US" smtClean="0"/>
              <a:t>6/8/2019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FEBD35-503A-48D7-A7E3-7CF1665B9A42}" type="slidenum">
              <a:rPr lang="en-US" smtClean="0"/>
              <a:t>‹#›</a:t>
            </a:fld>
            <a:endParaRPr lang="en-US"/>
          </a:p>
        </p:txBody>
      </p:sp>
    </p:spTree>
    <p:extLst>
      <p:ext uri="{BB962C8B-B14F-4D97-AF65-F5344CB8AC3E}">
        <p14:creationId xmlns:p14="http://schemas.microsoft.com/office/powerpoint/2010/main" val="1714056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339D8F-840F-4BEC-AF75-FC040E7150D6}" type="datetime1">
              <a:rPr lang="en-US" smtClean="0"/>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FEBD35-503A-48D7-A7E3-7CF1665B9A42}" type="slidenum">
              <a:rPr lang="en-US" smtClean="0"/>
              <a:t>‹#›</a:t>
            </a:fld>
            <a:endParaRPr lang="en-US"/>
          </a:p>
        </p:txBody>
      </p:sp>
    </p:spTree>
    <p:extLst>
      <p:ext uri="{BB962C8B-B14F-4D97-AF65-F5344CB8AC3E}">
        <p14:creationId xmlns:p14="http://schemas.microsoft.com/office/powerpoint/2010/main" val="814901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4BC944-EF93-4C4A-93DB-0F3408E5CFFF}" type="datetime1">
              <a:rPr lang="en-US" smtClean="0"/>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FEBD35-503A-48D7-A7E3-7CF1665B9A42}" type="slidenum">
              <a:rPr lang="en-US" smtClean="0"/>
              <a:t>‹#›</a:t>
            </a:fld>
            <a:endParaRPr lang="en-US"/>
          </a:p>
        </p:txBody>
      </p:sp>
    </p:spTree>
    <p:extLst>
      <p:ext uri="{BB962C8B-B14F-4D97-AF65-F5344CB8AC3E}">
        <p14:creationId xmlns:p14="http://schemas.microsoft.com/office/powerpoint/2010/main" val="3423204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F0D6D0-9999-42A6-97FB-F842BF84AD04}" type="datetime1">
              <a:rPr lang="en-US" smtClean="0"/>
              <a:t>6/8/2019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FEBD35-503A-48D7-A7E3-7CF1665B9A42}" type="slidenum">
              <a:rPr lang="en-US" smtClean="0"/>
              <a:t>‹#›</a:t>
            </a:fld>
            <a:endParaRPr lang="en-US"/>
          </a:p>
        </p:txBody>
      </p:sp>
    </p:spTree>
    <p:extLst>
      <p:ext uri="{BB962C8B-B14F-4D97-AF65-F5344CB8AC3E}">
        <p14:creationId xmlns:p14="http://schemas.microsoft.com/office/powerpoint/2010/main" val="18005752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0.jpeg"/><Relationship Id="rId7" Type="http://schemas.openxmlformats.org/officeDocument/2006/relationships/image" Target="../media/image33.jp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27.jpeg"/><Relationship Id="rId9"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5" Type="http://schemas.openxmlformats.org/officeDocument/2006/relationships/image" Target="../media/image51.jpg"/><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YbEZOT8rVW4" TargetMode="External"/><Relationship Id="rId2" Type="http://schemas.openxmlformats.org/officeDocument/2006/relationships/image" Target="../media/image56.jpg"/><Relationship Id="rId1" Type="http://schemas.openxmlformats.org/officeDocument/2006/relationships/slideLayout" Target="../slideLayouts/slideLayout7.xml"/><Relationship Id="rId4" Type="http://schemas.openxmlformats.org/officeDocument/2006/relationships/image" Target="../media/image57.jpg"/></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hyperlink" Target="Northside%202018%20-%20FULL%20SET/MEP/Northside%20SS%20-%20MEP%20Plans%209-28-18.pdf" TargetMode="External"/><Relationship Id="rId1" Type="http://schemas.openxmlformats.org/officeDocument/2006/relationships/slideLayout" Target="../slideLayouts/slideLayout7.xml"/><Relationship Id="rId4" Type="http://schemas.openxmlformats.org/officeDocument/2006/relationships/image" Target="../media/image63.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9981"/>
            <a:ext cx="12192001" cy="7106293"/>
          </a:xfrm>
          <a:prstGeom prst="rect">
            <a:avLst/>
          </a:prstGeom>
        </p:spPr>
      </p:pic>
      <p:sp>
        <p:nvSpPr>
          <p:cNvPr id="9" name="TextBox 8">
            <a:extLst>
              <a:ext uri="{FF2B5EF4-FFF2-40B4-BE49-F238E27FC236}">
                <a16:creationId xmlns:a16="http://schemas.microsoft.com/office/drawing/2014/main" id="{4DC35D84-F0C6-4473-B395-92F91AFE3566}"/>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Power Distribution</a:t>
            </a:r>
          </a:p>
        </p:txBody>
      </p:sp>
    </p:spTree>
    <p:extLst>
      <p:ext uri="{BB962C8B-B14F-4D97-AF65-F5344CB8AC3E}">
        <p14:creationId xmlns:p14="http://schemas.microsoft.com/office/powerpoint/2010/main" val="3587671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65F9484F-E2C0-4180-880A-A2891D17FE71}"/>
              </a:ext>
            </a:extLst>
          </p:cNvPr>
          <p:cNvSpPr>
            <a:spLocks noGrp="1"/>
          </p:cNvSpPr>
          <p:nvPr>
            <p:ph type="sldNum" sz="quarter" idx="12"/>
          </p:nvPr>
        </p:nvSpPr>
        <p:spPr>
          <a:xfrm>
            <a:off x="11608526" y="6492875"/>
            <a:ext cx="583474" cy="365125"/>
          </a:xfrm>
        </p:spPr>
        <p:txBody>
          <a:bodyPr/>
          <a:lstStyle/>
          <a:p>
            <a:fld id="{00FEBD35-503A-48D7-A7E3-7CF1665B9A42}" type="slidenum">
              <a:rPr lang="en-US" smtClean="0"/>
              <a:t>10</a:t>
            </a:fld>
            <a:endParaRPr lang="en-US" dirty="0"/>
          </a:p>
        </p:txBody>
      </p:sp>
      <p:sp>
        <p:nvSpPr>
          <p:cNvPr id="10" name="TextBox 9">
            <a:extLst>
              <a:ext uri="{FF2B5EF4-FFF2-40B4-BE49-F238E27FC236}">
                <a16:creationId xmlns:a16="http://schemas.microsoft.com/office/drawing/2014/main" id="{9352F610-5D28-44BF-948A-286533EEEE0D}"/>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a:solidFill>
                  <a:schemeClr val="bg1"/>
                </a:solidFill>
              </a:rPr>
              <a:t>Power Distribution</a:t>
            </a:r>
            <a:endParaRPr lang="en-US" sz="3600" dirty="0">
              <a:solidFill>
                <a:schemeClr val="bg1"/>
              </a:solidFill>
            </a:endParaRPr>
          </a:p>
        </p:txBody>
      </p:sp>
      <p:sp>
        <p:nvSpPr>
          <p:cNvPr id="11" name="TextBox 10">
            <a:extLst>
              <a:ext uri="{FF2B5EF4-FFF2-40B4-BE49-F238E27FC236}">
                <a16:creationId xmlns:a16="http://schemas.microsoft.com/office/drawing/2014/main" id="{1692C54B-2BFC-402E-AD7F-95D8D6122384}"/>
              </a:ext>
            </a:extLst>
          </p:cNvPr>
          <p:cNvSpPr txBox="1"/>
          <p:nvPr/>
        </p:nvSpPr>
        <p:spPr>
          <a:xfrm>
            <a:off x="0" y="731519"/>
            <a:ext cx="12191999" cy="2308324"/>
          </a:xfrm>
          <a:prstGeom prst="rect">
            <a:avLst/>
          </a:prstGeom>
          <a:noFill/>
        </p:spPr>
        <p:txBody>
          <a:bodyPr wrap="square" rtlCol="0">
            <a:spAutoFit/>
          </a:bodyPr>
          <a:lstStyle/>
          <a:p>
            <a:r>
              <a:rPr lang="en-US" sz="2400" b="1" dirty="0"/>
              <a:t>Commercial / Industrial</a:t>
            </a:r>
            <a:endParaRPr lang="en-US" sz="2400" dirty="0"/>
          </a:p>
          <a:p>
            <a:r>
              <a:rPr lang="en-US" sz="2400" b="1" dirty="0"/>
              <a:t>Incoming Service Voltage</a:t>
            </a:r>
            <a:endParaRPr lang="en-US" sz="2400" dirty="0"/>
          </a:p>
          <a:p>
            <a:pPr marL="342900" indent="-342900">
              <a:buFont typeface="Wingdings" panose="05000000000000000000" pitchFamily="2" charset="2"/>
              <a:buChar char="q"/>
            </a:pPr>
            <a:r>
              <a:rPr lang="en-US" sz="2400" dirty="0"/>
              <a:t>The most common commercial building electric service in North America is 120/208-Volt wye, which is used to power 120VAC plug loads, lighting, and smaller HVAC systems.</a:t>
            </a:r>
          </a:p>
          <a:p>
            <a:pPr marL="342900" indent="-342900">
              <a:buFont typeface="Wingdings" panose="05000000000000000000" pitchFamily="2" charset="2"/>
              <a:buChar char="q"/>
            </a:pPr>
            <a:r>
              <a:rPr lang="en-US" sz="2400" dirty="0"/>
              <a:t>In larger facilities the voltage is 277/480-Volt and used to power single phase 277VAC lighting and larger HVAC loads.</a:t>
            </a:r>
          </a:p>
        </p:txBody>
      </p:sp>
      <p:pic>
        <p:nvPicPr>
          <p:cNvPr id="5" name="Picture 4">
            <a:extLst>
              <a:ext uri="{FF2B5EF4-FFF2-40B4-BE49-F238E27FC236}">
                <a16:creationId xmlns:a16="http://schemas.microsoft.com/office/drawing/2014/main" id="{3728518E-860F-4F9E-974A-3AF2FCB2AF75}"/>
              </a:ext>
            </a:extLst>
          </p:cNvPr>
          <p:cNvPicPr>
            <a:picLocks noChangeAspect="1"/>
          </p:cNvPicPr>
          <p:nvPr/>
        </p:nvPicPr>
        <p:blipFill>
          <a:blip r:embed="rId2"/>
          <a:stretch>
            <a:fillRect/>
          </a:stretch>
        </p:blipFill>
        <p:spPr>
          <a:xfrm>
            <a:off x="1245864" y="3055937"/>
            <a:ext cx="4069643" cy="3657600"/>
          </a:xfrm>
          <a:prstGeom prst="rect">
            <a:avLst/>
          </a:prstGeom>
        </p:spPr>
      </p:pic>
      <p:pic>
        <p:nvPicPr>
          <p:cNvPr id="6" name="Picture 5">
            <a:extLst>
              <a:ext uri="{FF2B5EF4-FFF2-40B4-BE49-F238E27FC236}">
                <a16:creationId xmlns:a16="http://schemas.microsoft.com/office/drawing/2014/main" id="{B7D01AF8-EB73-4927-A8D0-2329887F30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5796" y="3039843"/>
            <a:ext cx="5182705" cy="3474720"/>
          </a:xfrm>
          <a:prstGeom prst="rect">
            <a:avLst/>
          </a:prstGeom>
        </p:spPr>
      </p:pic>
    </p:spTree>
    <p:extLst>
      <p:ext uri="{BB962C8B-B14F-4D97-AF65-F5344CB8AC3E}">
        <p14:creationId xmlns:p14="http://schemas.microsoft.com/office/powerpoint/2010/main" val="1611308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65F9484F-E2C0-4180-880A-A2891D17FE71}"/>
              </a:ext>
            </a:extLst>
          </p:cNvPr>
          <p:cNvSpPr>
            <a:spLocks noGrp="1"/>
          </p:cNvSpPr>
          <p:nvPr>
            <p:ph type="sldNum" sz="quarter" idx="12"/>
          </p:nvPr>
        </p:nvSpPr>
        <p:spPr>
          <a:xfrm>
            <a:off x="11608526" y="6492875"/>
            <a:ext cx="583474" cy="365125"/>
          </a:xfrm>
        </p:spPr>
        <p:txBody>
          <a:bodyPr/>
          <a:lstStyle/>
          <a:p>
            <a:fld id="{00FEBD35-503A-48D7-A7E3-7CF1665B9A42}" type="slidenum">
              <a:rPr lang="en-US" smtClean="0"/>
              <a:t>11</a:t>
            </a:fld>
            <a:endParaRPr lang="en-US" dirty="0"/>
          </a:p>
        </p:txBody>
      </p:sp>
      <p:sp>
        <p:nvSpPr>
          <p:cNvPr id="10" name="TextBox 9">
            <a:extLst>
              <a:ext uri="{FF2B5EF4-FFF2-40B4-BE49-F238E27FC236}">
                <a16:creationId xmlns:a16="http://schemas.microsoft.com/office/drawing/2014/main" id="{9352F610-5D28-44BF-948A-286533EEEE0D}"/>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a:solidFill>
                  <a:schemeClr val="bg1"/>
                </a:solidFill>
              </a:rPr>
              <a:t>Power Distribution</a:t>
            </a:r>
            <a:endParaRPr lang="en-US" sz="3600" dirty="0">
              <a:solidFill>
                <a:schemeClr val="bg1"/>
              </a:solidFill>
            </a:endParaRPr>
          </a:p>
        </p:txBody>
      </p:sp>
      <p:sp>
        <p:nvSpPr>
          <p:cNvPr id="11" name="TextBox 10">
            <a:extLst>
              <a:ext uri="{FF2B5EF4-FFF2-40B4-BE49-F238E27FC236}">
                <a16:creationId xmlns:a16="http://schemas.microsoft.com/office/drawing/2014/main" id="{1692C54B-2BFC-402E-AD7F-95D8D6122384}"/>
              </a:ext>
            </a:extLst>
          </p:cNvPr>
          <p:cNvSpPr txBox="1"/>
          <p:nvPr/>
        </p:nvSpPr>
        <p:spPr>
          <a:xfrm>
            <a:off x="0" y="731519"/>
            <a:ext cx="12191999" cy="6001643"/>
          </a:xfrm>
          <a:prstGeom prst="rect">
            <a:avLst/>
          </a:prstGeom>
          <a:noFill/>
        </p:spPr>
        <p:txBody>
          <a:bodyPr wrap="square" rtlCol="0">
            <a:spAutoFit/>
          </a:bodyPr>
          <a:lstStyle/>
          <a:p>
            <a:r>
              <a:rPr lang="en-US" sz="2400" b="1" dirty="0"/>
              <a:t>Commercial / Industrial</a:t>
            </a:r>
            <a:endParaRPr lang="en-US" sz="2400" dirty="0"/>
          </a:p>
          <a:p>
            <a:r>
              <a:rPr lang="en-US" sz="2400" b="1" dirty="0"/>
              <a:t>Incoming Service Voltage</a:t>
            </a:r>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pPr algn="ctr"/>
            <a:r>
              <a:rPr lang="en-US" sz="2400" b="1" dirty="0"/>
              <a:t>Single-Line Diagram (Partial)</a:t>
            </a:r>
            <a:endParaRPr lang="en-US" dirty="0"/>
          </a:p>
        </p:txBody>
      </p:sp>
      <p:pic>
        <p:nvPicPr>
          <p:cNvPr id="5" name="Picture 4" descr="A screenshot of a cell phone&#10;&#10;Description automatically generated">
            <a:extLst>
              <a:ext uri="{FF2B5EF4-FFF2-40B4-BE49-F238E27FC236}">
                <a16:creationId xmlns:a16="http://schemas.microsoft.com/office/drawing/2014/main" id="{D19DD048-12BD-4061-B113-7F3A428B167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04173" y="1653673"/>
            <a:ext cx="10583654" cy="4437155"/>
          </a:xfrm>
          <a:prstGeom prst="rect">
            <a:avLst/>
          </a:prstGeom>
        </p:spPr>
      </p:pic>
      <p:sp>
        <p:nvSpPr>
          <p:cNvPr id="2" name="TextBox 1">
            <a:extLst>
              <a:ext uri="{FF2B5EF4-FFF2-40B4-BE49-F238E27FC236}">
                <a16:creationId xmlns:a16="http://schemas.microsoft.com/office/drawing/2014/main" id="{726F41FB-F700-4D02-880C-8C8653C170F2}"/>
              </a:ext>
            </a:extLst>
          </p:cNvPr>
          <p:cNvSpPr txBox="1"/>
          <p:nvPr/>
        </p:nvSpPr>
        <p:spPr>
          <a:xfrm>
            <a:off x="210895" y="5337677"/>
            <a:ext cx="1186553" cy="646331"/>
          </a:xfrm>
          <a:prstGeom prst="rect">
            <a:avLst/>
          </a:prstGeom>
          <a:noFill/>
        </p:spPr>
        <p:txBody>
          <a:bodyPr wrap="square" rtlCol="0">
            <a:spAutoFit/>
          </a:bodyPr>
          <a:lstStyle/>
          <a:p>
            <a:r>
              <a:rPr lang="en-US" b="1" dirty="0">
                <a:solidFill>
                  <a:srgbClr val="FF0000"/>
                </a:solidFill>
              </a:rPr>
              <a:t>Incoming Service</a:t>
            </a:r>
          </a:p>
        </p:txBody>
      </p:sp>
      <p:sp>
        <p:nvSpPr>
          <p:cNvPr id="7" name="TextBox 6">
            <a:extLst>
              <a:ext uri="{FF2B5EF4-FFF2-40B4-BE49-F238E27FC236}">
                <a16:creationId xmlns:a16="http://schemas.microsoft.com/office/drawing/2014/main" id="{B402EA3F-38BB-425D-8959-0411EDCD10F6}"/>
              </a:ext>
            </a:extLst>
          </p:cNvPr>
          <p:cNvSpPr txBox="1"/>
          <p:nvPr/>
        </p:nvSpPr>
        <p:spPr>
          <a:xfrm>
            <a:off x="409176" y="2280152"/>
            <a:ext cx="830747" cy="646331"/>
          </a:xfrm>
          <a:prstGeom prst="rect">
            <a:avLst/>
          </a:prstGeom>
          <a:noFill/>
        </p:spPr>
        <p:txBody>
          <a:bodyPr wrap="square" rtlCol="0">
            <a:spAutoFit/>
          </a:bodyPr>
          <a:lstStyle/>
          <a:p>
            <a:r>
              <a:rPr lang="en-US" b="1" dirty="0">
                <a:solidFill>
                  <a:srgbClr val="FF0000"/>
                </a:solidFill>
              </a:rPr>
              <a:t>Utility Meter</a:t>
            </a:r>
          </a:p>
        </p:txBody>
      </p:sp>
      <p:sp>
        <p:nvSpPr>
          <p:cNvPr id="9" name="TextBox 8">
            <a:extLst>
              <a:ext uri="{FF2B5EF4-FFF2-40B4-BE49-F238E27FC236}">
                <a16:creationId xmlns:a16="http://schemas.microsoft.com/office/drawing/2014/main" id="{836484D0-39CD-4A7C-9071-EA3C61A81C91}"/>
              </a:ext>
            </a:extLst>
          </p:cNvPr>
          <p:cNvSpPr txBox="1"/>
          <p:nvPr/>
        </p:nvSpPr>
        <p:spPr>
          <a:xfrm>
            <a:off x="2506420" y="1765802"/>
            <a:ext cx="1186553" cy="646331"/>
          </a:xfrm>
          <a:prstGeom prst="rect">
            <a:avLst/>
          </a:prstGeom>
          <a:noFill/>
        </p:spPr>
        <p:txBody>
          <a:bodyPr wrap="square" rtlCol="0">
            <a:spAutoFit/>
          </a:bodyPr>
          <a:lstStyle/>
          <a:p>
            <a:r>
              <a:rPr lang="en-US" b="1" dirty="0">
                <a:solidFill>
                  <a:srgbClr val="FF0000"/>
                </a:solidFill>
              </a:rPr>
              <a:t>Main Breaker</a:t>
            </a:r>
          </a:p>
        </p:txBody>
      </p:sp>
      <p:pic>
        <p:nvPicPr>
          <p:cNvPr id="12" name="Picture 11">
            <a:extLst>
              <a:ext uri="{FF2B5EF4-FFF2-40B4-BE49-F238E27FC236}">
                <a16:creationId xmlns:a16="http://schemas.microsoft.com/office/drawing/2014/main" id="{F90EA1AD-2993-4B4F-8D48-8BDC7995402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3455" y="6008662"/>
            <a:ext cx="1397448" cy="786919"/>
          </a:xfrm>
          <a:prstGeom prst="rect">
            <a:avLst/>
          </a:prstGeom>
        </p:spPr>
      </p:pic>
    </p:spTree>
    <p:extLst>
      <p:ext uri="{BB962C8B-B14F-4D97-AF65-F5344CB8AC3E}">
        <p14:creationId xmlns:p14="http://schemas.microsoft.com/office/powerpoint/2010/main" val="1530541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65F9484F-E2C0-4180-880A-A2891D17FE71}"/>
              </a:ext>
            </a:extLst>
          </p:cNvPr>
          <p:cNvSpPr>
            <a:spLocks noGrp="1"/>
          </p:cNvSpPr>
          <p:nvPr>
            <p:ph type="sldNum" sz="quarter" idx="12"/>
          </p:nvPr>
        </p:nvSpPr>
        <p:spPr>
          <a:xfrm>
            <a:off x="11608526" y="6492875"/>
            <a:ext cx="583474" cy="365125"/>
          </a:xfrm>
        </p:spPr>
        <p:txBody>
          <a:bodyPr/>
          <a:lstStyle/>
          <a:p>
            <a:fld id="{00FEBD35-503A-48D7-A7E3-7CF1665B9A42}" type="slidenum">
              <a:rPr lang="en-US" smtClean="0"/>
              <a:t>12</a:t>
            </a:fld>
            <a:endParaRPr lang="en-US" dirty="0"/>
          </a:p>
        </p:txBody>
      </p:sp>
      <p:sp>
        <p:nvSpPr>
          <p:cNvPr id="10" name="TextBox 9">
            <a:extLst>
              <a:ext uri="{FF2B5EF4-FFF2-40B4-BE49-F238E27FC236}">
                <a16:creationId xmlns:a16="http://schemas.microsoft.com/office/drawing/2014/main" id="{9352F610-5D28-44BF-948A-286533EEEE0D}"/>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a:solidFill>
                  <a:schemeClr val="bg1"/>
                </a:solidFill>
              </a:rPr>
              <a:t>Power Distribution</a:t>
            </a:r>
            <a:endParaRPr lang="en-US" sz="3600" dirty="0">
              <a:solidFill>
                <a:schemeClr val="bg1"/>
              </a:solidFill>
            </a:endParaRPr>
          </a:p>
        </p:txBody>
      </p:sp>
      <p:sp>
        <p:nvSpPr>
          <p:cNvPr id="11" name="TextBox 10">
            <a:extLst>
              <a:ext uri="{FF2B5EF4-FFF2-40B4-BE49-F238E27FC236}">
                <a16:creationId xmlns:a16="http://schemas.microsoft.com/office/drawing/2014/main" id="{1692C54B-2BFC-402E-AD7F-95D8D6122384}"/>
              </a:ext>
            </a:extLst>
          </p:cNvPr>
          <p:cNvSpPr txBox="1"/>
          <p:nvPr/>
        </p:nvSpPr>
        <p:spPr>
          <a:xfrm>
            <a:off x="0" y="731519"/>
            <a:ext cx="12191999" cy="1107996"/>
          </a:xfrm>
          <a:prstGeom prst="rect">
            <a:avLst/>
          </a:prstGeom>
          <a:noFill/>
        </p:spPr>
        <p:txBody>
          <a:bodyPr wrap="square" rtlCol="0">
            <a:spAutoFit/>
          </a:bodyPr>
          <a:lstStyle/>
          <a:p>
            <a:r>
              <a:rPr lang="en-US" sz="2400" b="1" dirty="0"/>
              <a:t>Commercial and Industrial Power Distribution Equipment</a:t>
            </a:r>
            <a:endParaRPr lang="en-US" sz="2400" dirty="0"/>
          </a:p>
          <a:p>
            <a:endParaRPr lang="en-US" sz="2400" i="1" dirty="0"/>
          </a:p>
          <a:p>
            <a:endParaRPr lang="en-US" dirty="0"/>
          </a:p>
        </p:txBody>
      </p:sp>
      <p:pic>
        <p:nvPicPr>
          <p:cNvPr id="5" name="Picture 4">
            <a:extLst>
              <a:ext uri="{FF2B5EF4-FFF2-40B4-BE49-F238E27FC236}">
                <a16:creationId xmlns:a16="http://schemas.microsoft.com/office/drawing/2014/main" id="{029DFC00-A256-426E-AC25-3B78DE4D6F9A}"/>
              </a:ext>
            </a:extLst>
          </p:cNvPr>
          <p:cNvPicPr/>
          <p:nvPr/>
        </p:nvPicPr>
        <p:blipFill>
          <a:blip r:embed="rId2"/>
          <a:stretch>
            <a:fillRect/>
          </a:stretch>
        </p:blipFill>
        <p:spPr>
          <a:xfrm>
            <a:off x="200346" y="1285517"/>
            <a:ext cx="6319041" cy="5207358"/>
          </a:xfrm>
          <a:prstGeom prst="rect">
            <a:avLst/>
          </a:prstGeom>
        </p:spPr>
      </p:pic>
      <p:sp>
        <p:nvSpPr>
          <p:cNvPr id="6" name="Text Box 2">
            <a:extLst>
              <a:ext uri="{FF2B5EF4-FFF2-40B4-BE49-F238E27FC236}">
                <a16:creationId xmlns:a16="http://schemas.microsoft.com/office/drawing/2014/main" id="{5DBCF034-8B20-4AB1-9CE6-B89EBB8963A9}"/>
              </a:ext>
            </a:extLst>
          </p:cNvPr>
          <p:cNvSpPr txBox="1">
            <a:spLocks noChangeArrowheads="1"/>
          </p:cNvSpPr>
          <p:nvPr/>
        </p:nvSpPr>
        <p:spPr bwMode="auto">
          <a:xfrm>
            <a:off x="6519387" y="1285517"/>
            <a:ext cx="5577363" cy="520735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000" b="1"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Switchgear</a:t>
            </a:r>
            <a:r>
              <a:rPr lang="en-US" sz="20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 may or may not be part of the distribution system.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It is typically present if the incoming power provided by the utility company is at a much higher voltage level than the commonly supplied 277/480-volt.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The owner purchases a higher voltage level (5kV, 13.8kV, 15kV) and purchases and maintains the switchgear and step-down transformer(s).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b="1"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Switchboards</a:t>
            </a:r>
            <a:r>
              <a:rPr lang="en-US" sz="2000" dirty="0">
                <a:solidFill>
                  <a:srgbClr val="000000"/>
                </a:solidFill>
                <a:effectLst/>
                <a:latin typeface="Helvetica" panose="020B0604020202020204" pitchFamily="34" charset="0"/>
                <a:ea typeface="Calibri" panose="020F0502020204030204" pitchFamily="34" charset="0"/>
                <a:cs typeface="Times New Roman" panose="02020603050405020304" pitchFamily="18" charset="0"/>
              </a:rPr>
              <a:t> are generally for voltages less than 600 volts. They are free standing and intended to be accessible from the front and rear.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3515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65F9484F-E2C0-4180-880A-A2891D17FE71}"/>
              </a:ext>
            </a:extLst>
          </p:cNvPr>
          <p:cNvSpPr>
            <a:spLocks noGrp="1"/>
          </p:cNvSpPr>
          <p:nvPr>
            <p:ph type="sldNum" sz="quarter" idx="12"/>
          </p:nvPr>
        </p:nvSpPr>
        <p:spPr>
          <a:xfrm>
            <a:off x="11608526" y="6492875"/>
            <a:ext cx="583474" cy="365125"/>
          </a:xfrm>
        </p:spPr>
        <p:txBody>
          <a:bodyPr/>
          <a:lstStyle/>
          <a:p>
            <a:fld id="{00FEBD35-503A-48D7-A7E3-7CF1665B9A42}" type="slidenum">
              <a:rPr lang="en-US" smtClean="0"/>
              <a:t>13</a:t>
            </a:fld>
            <a:endParaRPr lang="en-US" dirty="0"/>
          </a:p>
        </p:txBody>
      </p:sp>
      <p:sp>
        <p:nvSpPr>
          <p:cNvPr id="10" name="TextBox 9">
            <a:extLst>
              <a:ext uri="{FF2B5EF4-FFF2-40B4-BE49-F238E27FC236}">
                <a16:creationId xmlns:a16="http://schemas.microsoft.com/office/drawing/2014/main" id="{9352F610-5D28-44BF-948A-286533EEEE0D}"/>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a:solidFill>
                  <a:schemeClr val="bg1"/>
                </a:solidFill>
              </a:rPr>
              <a:t>Power Distribution</a:t>
            </a:r>
            <a:endParaRPr lang="en-US" sz="3600" dirty="0">
              <a:solidFill>
                <a:schemeClr val="bg1"/>
              </a:solidFill>
            </a:endParaRPr>
          </a:p>
        </p:txBody>
      </p:sp>
      <p:sp>
        <p:nvSpPr>
          <p:cNvPr id="11" name="TextBox 10">
            <a:extLst>
              <a:ext uri="{FF2B5EF4-FFF2-40B4-BE49-F238E27FC236}">
                <a16:creationId xmlns:a16="http://schemas.microsoft.com/office/drawing/2014/main" id="{1692C54B-2BFC-402E-AD7F-95D8D6122384}"/>
              </a:ext>
            </a:extLst>
          </p:cNvPr>
          <p:cNvSpPr txBox="1"/>
          <p:nvPr/>
        </p:nvSpPr>
        <p:spPr>
          <a:xfrm>
            <a:off x="0" y="731519"/>
            <a:ext cx="12191999" cy="1569660"/>
          </a:xfrm>
          <a:prstGeom prst="rect">
            <a:avLst/>
          </a:prstGeom>
          <a:noFill/>
        </p:spPr>
        <p:txBody>
          <a:bodyPr wrap="square" rtlCol="0">
            <a:spAutoFit/>
          </a:bodyPr>
          <a:lstStyle/>
          <a:p>
            <a:r>
              <a:rPr lang="en-US" sz="2400" b="1" dirty="0"/>
              <a:t>Electrical One-Line Diagram</a:t>
            </a:r>
            <a:endParaRPr lang="en-US" sz="2400" dirty="0"/>
          </a:p>
          <a:p>
            <a:r>
              <a:rPr lang="en-US" sz="2400" dirty="0"/>
              <a:t>Single-Line Diagram</a:t>
            </a:r>
          </a:p>
          <a:p>
            <a:r>
              <a:rPr lang="en-US" sz="2400" dirty="0"/>
              <a:t>One-Line Diagram</a:t>
            </a:r>
          </a:p>
          <a:p>
            <a:r>
              <a:rPr lang="en-US" sz="2400" dirty="0"/>
              <a:t>Electrical </a:t>
            </a:r>
            <a:r>
              <a:rPr lang="en-US" sz="2400"/>
              <a:t>Riser Diagram</a:t>
            </a:r>
            <a:endParaRPr lang="en-US" sz="2400" dirty="0"/>
          </a:p>
        </p:txBody>
      </p:sp>
      <p:pic>
        <p:nvPicPr>
          <p:cNvPr id="6" name="Picture 5">
            <a:extLst>
              <a:ext uri="{FF2B5EF4-FFF2-40B4-BE49-F238E27FC236}">
                <a16:creationId xmlns:a16="http://schemas.microsoft.com/office/drawing/2014/main" id="{628A607F-37E1-4793-8781-B2C74D8139F4}"/>
              </a:ext>
            </a:extLst>
          </p:cNvPr>
          <p:cNvPicPr/>
          <p:nvPr/>
        </p:nvPicPr>
        <p:blipFill>
          <a:blip r:embed="rId2"/>
          <a:stretch>
            <a:fillRect/>
          </a:stretch>
        </p:blipFill>
        <p:spPr>
          <a:xfrm>
            <a:off x="3028950" y="1104418"/>
            <a:ext cx="8871313" cy="5570093"/>
          </a:xfrm>
          <a:prstGeom prst="rect">
            <a:avLst/>
          </a:prstGeom>
        </p:spPr>
      </p:pic>
      <p:grpSp>
        <p:nvGrpSpPr>
          <p:cNvPr id="15" name="Group 14">
            <a:extLst>
              <a:ext uri="{FF2B5EF4-FFF2-40B4-BE49-F238E27FC236}">
                <a16:creationId xmlns:a16="http://schemas.microsoft.com/office/drawing/2014/main" id="{48D7232C-9B97-49E7-8F5E-75640CFD0D08}"/>
              </a:ext>
            </a:extLst>
          </p:cNvPr>
          <p:cNvGrpSpPr/>
          <p:nvPr/>
        </p:nvGrpSpPr>
        <p:grpSpPr>
          <a:xfrm>
            <a:off x="313506" y="2733659"/>
            <a:ext cx="4363269" cy="2311610"/>
            <a:chOff x="313506" y="2733659"/>
            <a:chExt cx="4363269" cy="2311610"/>
          </a:xfrm>
        </p:grpSpPr>
        <p:pic>
          <p:nvPicPr>
            <p:cNvPr id="3" name="Picture 2" descr="A large machine in a building&#10;&#10;Description automatically generated">
              <a:extLst>
                <a:ext uri="{FF2B5EF4-FFF2-40B4-BE49-F238E27FC236}">
                  <a16:creationId xmlns:a16="http://schemas.microsoft.com/office/drawing/2014/main" id="{512BB131-F092-4E16-A0AD-68C6323B1F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506" y="2733659"/>
              <a:ext cx="2423707" cy="2311610"/>
            </a:xfrm>
            <a:prstGeom prst="rect">
              <a:avLst/>
            </a:prstGeom>
          </p:spPr>
        </p:pic>
        <p:cxnSp>
          <p:nvCxnSpPr>
            <p:cNvPr id="9" name="Straight Arrow Connector 8">
              <a:extLst>
                <a:ext uri="{FF2B5EF4-FFF2-40B4-BE49-F238E27FC236}">
                  <a16:creationId xmlns:a16="http://schemas.microsoft.com/office/drawing/2014/main" id="{DC0F43B6-5510-40E2-A4A0-B9860EB0ED73}"/>
                </a:ext>
              </a:extLst>
            </p:cNvPr>
            <p:cNvCxnSpPr/>
            <p:nvPr/>
          </p:nvCxnSpPr>
          <p:spPr>
            <a:xfrm>
              <a:off x="2571750" y="4191000"/>
              <a:ext cx="2105025"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1D7A22B0-4C2C-4CFB-8335-531458932616}"/>
              </a:ext>
            </a:extLst>
          </p:cNvPr>
          <p:cNvGrpSpPr/>
          <p:nvPr/>
        </p:nvGrpSpPr>
        <p:grpSpPr>
          <a:xfrm>
            <a:off x="9639300" y="4556822"/>
            <a:ext cx="2147178" cy="786919"/>
            <a:chOff x="9639300" y="4556822"/>
            <a:chExt cx="2147178" cy="786919"/>
          </a:xfrm>
        </p:grpSpPr>
        <p:pic>
          <p:nvPicPr>
            <p:cNvPr id="7" name="Picture 6">
              <a:extLst>
                <a:ext uri="{FF2B5EF4-FFF2-40B4-BE49-F238E27FC236}">
                  <a16:creationId xmlns:a16="http://schemas.microsoft.com/office/drawing/2014/main" id="{FFADC1F5-51B2-490F-B9B7-4D85E93F966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389030" y="4556822"/>
              <a:ext cx="1397448" cy="786919"/>
            </a:xfrm>
            <a:prstGeom prst="rect">
              <a:avLst/>
            </a:prstGeom>
          </p:spPr>
        </p:pic>
        <p:cxnSp>
          <p:nvCxnSpPr>
            <p:cNvPr id="12" name="Straight Arrow Connector 11">
              <a:extLst>
                <a:ext uri="{FF2B5EF4-FFF2-40B4-BE49-F238E27FC236}">
                  <a16:creationId xmlns:a16="http://schemas.microsoft.com/office/drawing/2014/main" id="{CDA0D1C7-4D57-420F-899E-6146A2431DCC}"/>
                </a:ext>
              </a:extLst>
            </p:cNvPr>
            <p:cNvCxnSpPr>
              <a:cxnSpLocks/>
            </p:cNvCxnSpPr>
            <p:nvPr/>
          </p:nvCxnSpPr>
          <p:spPr>
            <a:xfrm flipH="1">
              <a:off x="9639300" y="5153025"/>
              <a:ext cx="895350"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0" name="Group 29">
            <a:extLst>
              <a:ext uri="{FF2B5EF4-FFF2-40B4-BE49-F238E27FC236}">
                <a16:creationId xmlns:a16="http://schemas.microsoft.com/office/drawing/2014/main" id="{90160A1B-3D21-4ABD-A0F2-44BFE71CF567}"/>
              </a:ext>
            </a:extLst>
          </p:cNvPr>
          <p:cNvGrpSpPr/>
          <p:nvPr/>
        </p:nvGrpSpPr>
        <p:grpSpPr>
          <a:xfrm>
            <a:off x="3910013" y="3260222"/>
            <a:ext cx="1223962" cy="831396"/>
            <a:chOff x="3910013" y="3260222"/>
            <a:chExt cx="1223962" cy="831396"/>
          </a:xfrm>
        </p:grpSpPr>
        <p:pic>
          <p:nvPicPr>
            <p:cNvPr id="27" name="Picture 26">
              <a:extLst>
                <a:ext uri="{FF2B5EF4-FFF2-40B4-BE49-F238E27FC236}">
                  <a16:creationId xmlns:a16="http://schemas.microsoft.com/office/drawing/2014/main" id="{6DC3C19F-05E7-4CA7-9620-E3CAEBB1397B}"/>
                </a:ext>
              </a:extLst>
            </p:cNvPr>
            <p:cNvPicPr>
              <a:picLocks noChangeAspect="1"/>
            </p:cNvPicPr>
            <p:nvPr/>
          </p:nvPicPr>
          <p:blipFill>
            <a:blip r:embed="rId5"/>
            <a:stretch>
              <a:fillRect/>
            </a:stretch>
          </p:blipFill>
          <p:spPr>
            <a:xfrm>
              <a:off x="3910013" y="3260222"/>
              <a:ext cx="557212" cy="831396"/>
            </a:xfrm>
            <a:prstGeom prst="rect">
              <a:avLst/>
            </a:prstGeom>
          </p:spPr>
        </p:pic>
        <p:cxnSp>
          <p:nvCxnSpPr>
            <p:cNvPr id="28" name="Straight Arrow Connector 27">
              <a:extLst>
                <a:ext uri="{FF2B5EF4-FFF2-40B4-BE49-F238E27FC236}">
                  <a16:creationId xmlns:a16="http://schemas.microsoft.com/office/drawing/2014/main" id="{42DA188E-5981-404C-A1CA-EB59810DD567}"/>
                </a:ext>
              </a:extLst>
            </p:cNvPr>
            <p:cNvCxnSpPr>
              <a:cxnSpLocks/>
            </p:cNvCxnSpPr>
            <p:nvPr/>
          </p:nvCxnSpPr>
          <p:spPr>
            <a:xfrm>
              <a:off x="4467225" y="3992234"/>
              <a:ext cx="666750" cy="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1318FD8-E224-4D6B-A038-C6FFFAAB29F5}"/>
              </a:ext>
            </a:extLst>
          </p:cNvPr>
          <p:cNvGrpSpPr/>
          <p:nvPr/>
        </p:nvGrpSpPr>
        <p:grpSpPr>
          <a:xfrm>
            <a:off x="10753498" y="908907"/>
            <a:ext cx="928414" cy="2624852"/>
            <a:chOff x="10753498" y="908907"/>
            <a:chExt cx="928414" cy="2624852"/>
          </a:xfrm>
        </p:grpSpPr>
        <p:pic>
          <p:nvPicPr>
            <p:cNvPr id="32" name="Picture 31" descr="A close up of a machine&#10;&#10;Description automatically generated">
              <a:extLst>
                <a:ext uri="{FF2B5EF4-FFF2-40B4-BE49-F238E27FC236}">
                  <a16:creationId xmlns:a16="http://schemas.microsoft.com/office/drawing/2014/main" id="{380D4988-6D47-4287-A3A7-BAFD26C5FD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3498" y="908907"/>
              <a:ext cx="928414" cy="1356057"/>
            </a:xfrm>
            <a:prstGeom prst="rect">
              <a:avLst/>
            </a:prstGeom>
          </p:spPr>
        </p:pic>
        <p:cxnSp>
          <p:nvCxnSpPr>
            <p:cNvPr id="33" name="Straight Arrow Connector 32">
              <a:extLst>
                <a:ext uri="{FF2B5EF4-FFF2-40B4-BE49-F238E27FC236}">
                  <a16:creationId xmlns:a16="http://schemas.microsoft.com/office/drawing/2014/main" id="{F6F95DE3-EB36-4ECC-A371-E6259D895931}"/>
                </a:ext>
              </a:extLst>
            </p:cNvPr>
            <p:cNvCxnSpPr>
              <a:cxnSpLocks/>
            </p:cNvCxnSpPr>
            <p:nvPr/>
          </p:nvCxnSpPr>
          <p:spPr>
            <a:xfrm>
              <a:off x="11217705" y="2264964"/>
              <a:ext cx="0" cy="1268795"/>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C3E2810F-26E8-42ED-AD03-95FBCC20DBFC}"/>
              </a:ext>
            </a:extLst>
          </p:cNvPr>
          <p:cNvGrpSpPr/>
          <p:nvPr/>
        </p:nvGrpSpPr>
        <p:grpSpPr>
          <a:xfrm>
            <a:off x="6363362" y="3889464"/>
            <a:ext cx="1186968" cy="1847690"/>
            <a:chOff x="6363362" y="3889464"/>
            <a:chExt cx="1186968" cy="1847690"/>
          </a:xfrm>
        </p:grpSpPr>
        <p:grpSp>
          <p:nvGrpSpPr>
            <p:cNvPr id="40" name="Group 39">
              <a:extLst>
                <a:ext uri="{FF2B5EF4-FFF2-40B4-BE49-F238E27FC236}">
                  <a16:creationId xmlns:a16="http://schemas.microsoft.com/office/drawing/2014/main" id="{48E641FC-E859-4867-8290-DB8F89106E2D}"/>
                </a:ext>
              </a:extLst>
            </p:cNvPr>
            <p:cNvGrpSpPr/>
            <p:nvPr/>
          </p:nvGrpSpPr>
          <p:grpSpPr>
            <a:xfrm>
              <a:off x="6363362" y="4513697"/>
              <a:ext cx="1186968" cy="1223457"/>
              <a:chOff x="6363362" y="4494647"/>
              <a:chExt cx="1186968" cy="1223457"/>
            </a:xfrm>
          </p:grpSpPr>
          <p:pic>
            <p:nvPicPr>
              <p:cNvPr id="37" name="Picture 36" descr="A close up of a device&#10;&#10;Description automatically generated">
                <a:extLst>
                  <a:ext uri="{FF2B5EF4-FFF2-40B4-BE49-F238E27FC236}">
                    <a16:creationId xmlns:a16="http://schemas.microsoft.com/office/drawing/2014/main" id="{DCE95E72-166D-446A-A9FF-6EE0AA4C489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63362" y="4494647"/>
                <a:ext cx="1101244" cy="1101244"/>
              </a:xfrm>
              <a:prstGeom prst="rect">
                <a:avLst/>
              </a:prstGeom>
            </p:spPr>
          </p:pic>
          <p:pic>
            <p:nvPicPr>
              <p:cNvPr id="39" name="Picture 38">
                <a:extLst>
                  <a:ext uri="{FF2B5EF4-FFF2-40B4-BE49-F238E27FC236}">
                    <a16:creationId xmlns:a16="http://schemas.microsoft.com/office/drawing/2014/main" id="{5C0D60FB-807C-41C3-AA92-C2E6537F0D7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25336" y="5093110"/>
                <a:ext cx="624994" cy="624994"/>
              </a:xfrm>
              <a:prstGeom prst="rect">
                <a:avLst/>
              </a:prstGeom>
            </p:spPr>
          </p:pic>
        </p:grpSp>
        <p:cxnSp>
          <p:nvCxnSpPr>
            <p:cNvPr id="41" name="Straight Arrow Connector 40">
              <a:extLst>
                <a:ext uri="{FF2B5EF4-FFF2-40B4-BE49-F238E27FC236}">
                  <a16:creationId xmlns:a16="http://schemas.microsoft.com/office/drawing/2014/main" id="{BA91B10E-5CDA-43F7-817C-08932E9F3D7D}"/>
                </a:ext>
              </a:extLst>
            </p:cNvPr>
            <p:cNvCxnSpPr>
              <a:cxnSpLocks/>
            </p:cNvCxnSpPr>
            <p:nvPr/>
          </p:nvCxnSpPr>
          <p:spPr>
            <a:xfrm flipV="1">
              <a:off x="7218783" y="3889464"/>
              <a:ext cx="0" cy="91113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pic>
        <p:nvPicPr>
          <p:cNvPr id="46" name="Picture 45">
            <a:extLst>
              <a:ext uri="{FF2B5EF4-FFF2-40B4-BE49-F238E27FC236}">
                <a16:creationId xmlns:a16="http://schemas.microsoft.com/office/drawing/2014/main" id="{EF47EA41-80A3-4C40-84A2-E5275D21AA3A}"/>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4822021" y="4724247"/>
            <a:ext cx="865685" cy="1214778"/>
          </a:xfrm>
          <a:prstGeom prst="rect">
            <a:avLst/>
          </a:prstGeom>
        </p:spPr>
      </p:pic>
    </p:spTree>
    <p:extLst>
      <p:ext uri="{BB962C8B-B14F-4D97-AF65-F5344CB8AC3E}">
        <p14:creationId xmlns:p14="http://schemas.microsoft.com/office/powerpoint/2010/main" val="3660037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65F9484F-E2C0-4180-880A-A2891D17FE71}"/>
              </a:ext>
            </a:extLst>
          </p:cNvPr>
          <p:cNvSpPr>
            <a:spLocks noGrp="1"/>
          </p:cNvSpPr>
          <p:nvPr>
            <p:ph type="sldNum" sz="quarter" idx="12"/>
          </p:nvPr>
        </p:nvSpPr>
        <p:spPr>
          <a:xfrm>
            <a:off x="11608526" y="6492875"/>
            <a:ext cx="583474" cy="365125"/>
          </a:xfrm>
        </p:spPr>
        <p:txBody>
          <a:bodyPr/>
          <a:lstStyle/>
          <a:p>
            <a:fld id="{00FEBD35-503A-48D7-A7E3-7CF1665B9A42}" type="slidenum">
              <a:rPr lang="en-US" smtClean="0"/>
              <a:t>14</a:t>
            </a:fld>
            <a:endParaRPr lang="en-US" dirty="0"/>
          </a:p>
        </p:txBody>
      </p:sp>
      <p:sp>
        <p:nvSpPr>
          <p:cNvPr id="10" name="TextBox 9">
            <a:extLst>
              <a:ext uri="{FF2B5EF4-FFF2-40B4-BE49-F238E27FC236}">
                <a16:creationId xmlns:a16="http://schemas.microsoft.com/office/drawing/2014/main" id="{9352F610-5D28-44BF-948A-286533EEEE0D}"/>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a:solidFill>
                  <a:schemeClr val="bg1"/>
                </a:solidFill>
              </a:rPr>
              <a:t>Power Distribution</a:t>
            </a:r>
            <a:endParaRPr lang="en-US" sz="3600" dirty="0">
              <a:solidFill>
                <a:schemeClr val="bg1"/>
              </a:solidFill>
            </a:endParaRPr>
          </a:p>
        </p:txBody>
      </p:sp>
      <p:sp>
        <p:nvSpPr>
          <p:cNvPr id="11" name="TextBox 10">
            <a:extLst>
              <a:ext uri="{FF2B5EF4-FFF2-40B4-BE49-F238E27FC236}">
                <a16:creationId xmlns:a16="http://schemas.microsoft.com/office/drawing/2014/main" id="{1692C54B-2BFC-402E-AD7F-95D8D6122384}"/>
              </a:ext>
            </a:extLst>
          </p:cNvPr>
          <p:cNvSpPr txBox="1"/>
          <p:nvPr/>
        </p:nvSpPr>
        <p:spPr>
          <a:xfrm>
            <a:off x="0" y="731519"/>
            <a:ext cx="12191999" cy="1938992"/>
          </a:xfrm>
          <a:prstGeom prst="rect">
            <a:avLst/>
          </a:prstGeom>
          <a:noFill/>
        </p:spPr>
        <p:txBody>
          <a:bodyPr wrap="square" rtlCol="0">
            <a:spAutoFit/>
          </a:bodyPr>
          <a:lstStyle/>
          <a:p>
            <a:r>
              <a:rPr lang="en-US" sz="2400" b="1" dirty="0"/>
              <a:t>Utility Primary Transformer</a:t>
            </a:r>
            <a:endParaRPr lang="en-US" sz="2400" dirty="0"/>
          </a:p>
          <a:p>
            <a:r>
              <a:rPr lang="en-US" sz="2400" dirty="0"/>
              <a:t>The power provided to a building all starts at the utility primary transformer. The secondary of the transformer is connected to the switchgear, switchboard, or a panel. The power company “owns” and connects the primary service. The EC connects the secondary to the building distribution.</a:t>
            </a:r>
            <a:endParaRPr lang="en-US" dirty="0"/>
          </a:p>
        </p:txBody>
      </p:sp>
      <p:pic>
        <p:nvPicPr>
          <p:cNvPr id="5" name="Picture 4">
            <a:extLst>
              <a:ext uri="{FF2B5EF4-FFF2-40B4-BE49-F238E27FC236}">
                <a16:creationId xmlns:a16="http://schemas.microsoft.com/office/drawing/2014/main" id="{30D36163-37E9-4044-89AA-B0E4B011F2A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17" y="2670510"/>
            <a:ext cx="10363163" cy="2510790"/>
          </a:xfrm>
          <a:prstGeom prst="rect">
            <a:avLst/>
          </a:prstGeom>
          <a:noFill/>
          <a:ln>
            <a:noFill/>
          </a:ln>
        </p:spPr>
      </p:pic>
      <p:pic>
        <p:nvPicPr>
          <p:cNvPr id="6" name="Picture 5">
            <a:extLst>
              <a:ext uri="{FF2B5EF4-FFF2-40B4-BE49-F238E27FC236}">
                <a16:creationId xmlns:a16="http://schemas.microsoft.com/office/drawing/2014/main" id="{C3FAE772-1101-4973-A444-DD729289DBCD}"/>
              </a:ext>
            </a:extLst>
          </p:cNvPr>
          <p:cNvPicPr/>
          <p:nvPr/>
        </p:nvPicPr>
        <p:blipFill>
          <a:blip r:embed="rId3">
            <a:extLst>
              <a:ext uri="{28A0092B-C50C-407E-A947-70E740481C1C}">
                <a14:useLocalDpi xmlns:a14="http://schemas.microsoft.com/office/drawing/2010/main" val="0"/>
              </a:ext>
            </a:extLst>
          </a:blip>
          <a:stretch>
            <a:fillRect/>
          </a:stretch>
        </p:blipFill>
        <p:spPr>
          <a:xfrm>
            <a:off x="4043045" y="3914141"/>
            <a:ext cx="2943860" cy="2212340"/>
          </a:xfrm>
          <a:prstGeom prst="rect">
            <a:avLst/>
          </a:prstGeom>
        </p:spPr>
      </p:pic>
    </p:spTree>
    <p:extLst>
      <p:ext uri="{BB962C8B-B14F-4D97-AF65-F5344CB8AC3E}">
        <p14:creationId xmlns:p14="http://schemas.microsoft.com/office/powerpoint/2010/main" val="384387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65F9484F-E2C0-4180-880A-A2891D17FE71}"/>
              </a:ext>
            </a:extLst>
          </p:cNvPr>
          <p:cNvSpPr>
            <a:spLocks noGrp="1"/>
          </p:cNvSpPr>
          <p:nvPr>
            <p:ph type="sldNum" sz="quarter" idx="12"/>
          </p:nvPr>
        </p:nvSpPr>
        <p:spPr>
          <a:xfrm>
            <a:off x="11608526" y="6492875"/>
            <a:ext cx="583474" cy="365125"/>
          </a:xfrm>
        </p:spPr>
        <p:txBody>
          <a:bodyPr/>
          <a:lstStyle/>
          <a:p>
            <a:fld id="{00FEBD35-503A-48D7-A7E3-7CF1665B9A42}" type="slidenum">
              <a:rPr lang="en-US" smtClean="0"/>
              <a:t>15</a:t>
            </a:fld>
            <a:endParaRPr lang="en-US" dirty="0"/>
          </a:p>
        </p:txBody>
      </p:sp>
      <p:sp>
        <p:nvSpPr>
          <p:cNvPr id="10" name="TextBox 9">
            <a:extLst>
              <a:ext uri="{FF2B5EF4-FFF2-40B4-BE49-F238E27FC236}">
                <a16:creationId xmlns:a16="http://schemas.microsoft.com/office/drawing/2014/main" id="{9352F610-5D28-44BF-948A-286533EEEE0D}"/>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a:solidFill>
                  <a:schemeClr val="bg1"/>
                </a:solidFill>
              </a:rPr>
              <a:t>Power Distribution</a:t>
            </a:r>
            <a:endParaRPr lang="en-US" sz="3600" dirty="0">
              <a:solidFill>
                <a:schemeClr val="bg1"/>
              </a:solidFill>
            </a:endParaRPr>
          </a:p>
        </p:txBody>
      </p:sp>
      <p:sp>
        <p:nvSpPr>
          <p:cNvPr id="11" name="TextBox 10">
            <a:extLst>
              <a:ext uri="{FF2B5EF4-FFF2-40B4-BE49-F238E27FC236}">
                <a16:creationId xmlns:a16="http://schemas.microsoft.com/office/drawing/2014/main" id="{1692C54B-2BFC-402E-AD7F-95D8D6122384}"/>
              </a:ext>
            </a:extLst>
          </p:cNvPr>
          <p:cNvSpPr txBox="1"/>
          <p:nvPr/>
        </p:nvSpPr>
        <p:spPr>
          <a:xfrm>
            <a:off x="0" y="731519"/>
            <a:ext cx="12191999" cy="1477328"/>
          </a:xfrm>
          <a:prstGeom prst="rect">
            <a:avLst/>
          </a:prstGeom>
          <a:noFill/>
        </p:spPr>
        <p:txBody>
          <a:bodyPr wrap="square" rtlCol="0">
            <a:spAutoFit/>
          </a:bodyPr>
          <a:lstStyle/>
          <a:p>
            <a:r>
              <a:rPr lang="en-US" sz="2400" b="1" dirty="0"/>
              <a:t>In-Coming Service – Power</a:t>
            </a:r>
            <a:endParaRPr lang="en-US" sz="2400" dirty="0"/>
          </a:p>
          <a:p>
            <a:endParaRPr lang="en-US" sz="2400" dirty="0"/>
          </a:p>
          <a:p>
            <a:endParaRPr lang="en-US" sz="2400" i="1" dirty="0"/>
          </a:p>
          <a:p>
            <a:endParaRPr lang="en-US" dirty="0"/>
          </a:p>
        </p:txBody>
      </p:sp>
      <p:pic>
        <p:nvPicPr>
          <p:cNvPr id="5" name="Picture 4">
            <a:extLst>
              <a:ext uri="{FF2B5EF4-FFF2-40B4-BE49-F238E27FC236}">
                <a16:creationId xmlns:a16="http://schemas.microsoft.com/office/drawing/2014/main" id="{80676C3A-CED7-4153-8EE3-693C8C06FA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2" y="1470183"/>
            <a:ext cx="5852160" cy="4389120"/>
          </a:xfrm>
          <a:prstGeom prst="rect">
            <a:avLst/>
          </a:prstGeom>
        </p:spPr>
      </p:pic>
      <p:pic>
        <p:nvPicPr>
          <p:cNvPr id="6" name="Picture 5">
            <a:extLst>
              <a:ext uri="{FF2B5EF4-FFF2-40B4-BE49-F238E27FC236}">
                <a16:creationId xmlns:a16="http://schemas.microsoft.com/office/drawing/2014/main" id="{F007981D-B311-434C-99FD-74F288E6D3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7918" y="1470183"/>
            <a:ext cx="5852160" cy="4389120"/>
          </a:xfrm>
          <a:prstGeom prst="rect">
            <a:avLst/>
          </a:prstGeom>
        </p:spPr>
      </p:pic>
    </p:spTree>
    <p:extLst>
      <p:ext uri="{BB962C8B-B14F-4D97-AF65-F5344CB8AC3E}">
        <p14:creationId xmlns:p14="http://schemas.microsoft.com/office/powerpoint/2010/main" val="2802857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65F9484F-E2C0-4180-880A-A2891D17FE71}"/>
              </a:ext>
            </a:extLst>
          </p:cNvPr>
          <p:cNvSpPr>
            <a:spLocks noGrp="1"/>
          </p:cNvSpPr>
          <p:nvPr>
            <p:ph type="sldNum" sz="quarter" idx="12"/>
          </p:nvPr>
        </p:nvSpPr>
        <p:spPr>
          <a:xfrm>
            <a:off x="11608526" y="6492875"/>
            <a:ext cx="583474" cy="365125"/>
          </a:xfrm>
        </p:spPr>
        <p:txBody>
          <a:bodyPr/>
          <a:lstStyle/>
          <a:p>
            <a:fld id="{00FEBD35-503A-48D7-A7E3-7CF1665B9A42}" type="slidenum">
              <a:rPr lang="en-US" smtClean="0"/>
              <a:t>16</a:t>
            </a:fld>
            <a:endParaRPr lang="en-US" dirty="0"/>
          </a:p>
        </p:txBody>
      </p:sp>
      <p:sp>
        <p:nvSpPr>
          <p:cNvPr id="10" name="TextBox 9">
            <a:extLst>
              <a:ext uri="{FF2B5EF4-FFF2-40B4-BE49-F238E27FC236}">
                <a16:creationId xmlns:a16="http://schemas.microsoft.com/office/drawing/2014/main" id="{9352F610-5D28-44BF-948A-286533EEEE0D}"/>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a:solidFill>
                  <a:schemeClr val="bg1"/>
                </a:solidFill>
              </a:rPr>
              <a:t>Power Distribution</a:t>
            </a:r>
            <a:endParaRPr lang="en-US" sz="3600" dirty="0">
              <a:solidFill>
                <a:schemeClr val="bg1"/>
              </a:solidFill>
            </a:endParaRPr>
          </a:p>
        </p:txBody>
      </p:sp>
      <p:sp>
        <p:nvSpPr>
          <p:cNvPr id="11" name="TextBox 10">
            <a:extLst>
              <a:ext uri="{FF2B5EF4-FFF2-40B4-BE49-F238E27FC236}">
                <a16:creationId xmlns:a16="http://schemas.microsoft.com/office/drawing/2014/main" id="{1692C54B-2BFC-402E-AD7F-95D8D6122384}"/>
              </a:ext>
            </a:extLst>
          </p:cNvPr>
          <p:cNvSpPr txBox="1"/>
          <p:nvPr/>
        </p:nvSpPr>
        <p:spPr>
          <a:xfrm>
            <a:off x="0" y="731519"/>
            <a:ext cx="12191999" cy="1107996"/>
          </a:xfrm>
          <a:prstGeom prst="rect">
            <a:avLst/>
          </a:prstGeom>
          <a:noFill/>
        </p:spPr>
        <p:txBody>
          <a:bodyPr wrap="square" rtlCol="0">
            <a:spAutoFit/>
          </a:bodyPr>
          <a:lstStyle/>
          <a:p>
            <a:r>
              <a:rPr lang="en-US" sz="2400" b="1" dirty="0"/>
              <a:t>Power Distribution System Equipment</a:t>
            </a:r>
            <a:endParaRPr lang="en-US" sz="2400" dirty="0"/>
          </a:p>
          <a:p>
            <a:endParaRPr lang="en-US" sz="2400" i="1" dirty="0"/>
          </a:p>
          <a:p>
            <a:endParaRPr lang="en-US" dirty="0"/>
          </a:p>
        </p:txBody>
      </p:sp>
      <p:pic>
        <p:nvPicPr>
          <p:cNvPr id="5" name="Picture 4">
            <a:extLst>
              <a:ext uri="{FF2B5EF4-FFF2-40B4-BE49-F238E27FC236}">
                <a16:creationId xmlns:a16="http://schemas.microsoft.com/office/drawing/2014/main" id="{95C47D9D-7806-4867-A515-8861D2DF00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526" y="1515664"/>
            <a:ext cx="4998720" cy="3749040"/>
          </a:xfrm>
          <a:prstGeom prst="rect">
            <a:avLst/>
          </a:prstGeom>
        </p:spPr>
      </p:pic>
      <p:pic>
        <p:nvPicPr>
          <p:cNvPr id="6" name="Picture 5">
            <a:extLst>
              <a:ext uri="{FF2B5EF4-FFF2-40B4-BE49-F238E27FC236}">
                <a16:creationId xmlns:a16="http://schemas.microsoft.com/office/drawing/2014/main" id="{7B7DE8BE-317D-4097-8BF6-BF481AE6CD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1515664"/>
            <a:ext cx="5623561" cy="3749040"/>
          </a:xfrm>
          <a:prstGeom prst="rect">
            <a:avLst/>
          </a:prstGeom>
        </p:spPr>
      </p:pic>
      <p:pic>
        <p:nvPicPr>
          <p:cNvPr id="2" name="Picture 1">
            <a:extLst>
              <a:ext uri="{FF2B5EF4-FFF2-40B4-BE49-F238E27FC236}">
                <a16:creationId xmlns:a16="http://schemas.microsoft.com/office/drawing/2014/main" id="{5D655AAD-AAE7-44A6-A2DE-01BAD95BE0E0}"/>
              </a:ext>
            </a:extLst>
          </p:cNvPr>
          <p:cNvPicPr>
            <a:picLocks noChangeAspect="1"/>
          </p:cNvPicPr>
          <p:nvPr/>
        </p:nvPicPr>
        <p:blipFill>
          <a:blip r:embed="rId4"/>
          <a:stretch>
            <a:fillRect/>
          </a:stretch>
        </p:blipFill>
        <p:spPr>
          <a:xfrm>
            <a:off x="1724024" y="5383621"/>
            <a:ext cx="2586037" cy="1330455"/>
          </a:xfrm>
          <a:prstGeom prst="rect">
            <a:avLst/>
          </a:prstGeom>
        </p:spPr>
      </p:pic>
    </p:spTree>
    <p:extLst>
      <p:ext uri="{BB962C8B-B14F-4D97-AF65-F5344CB8AC3E}">
        <p14:creationId xmlns:p14="http://schemas.microsoft.com/office/powerpoint/2010/main" val="212248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65F9484F-E2C0-4180-880A-A2891D17FE71}"/>
              </a:ext>
            </a:extLst>
          </p:cNvPr>
          <p:cNvSpPr>
            <a:spLocks noGrp="1"/>
          </p:cNvSpPr>
          <p:nvPr>
            <p:ph type="sldNum" sz="quarter" idx="12"/>
          </p:nvPr>
        </p:nvSpPr>
        <p:spPr>
          <a:xfrm>
            <a:off x="11608526" y="6492875"/>
            <a:ext cx="583474" cy="365125"/>
          </a:xfrm>
        </p:spPr>
        <p:txBody>
          <a:bodyPr/>
          <a:lstStyle/>
          <a:p>
            <a:fld id="{00FEBD35-503A-48D7-A7E3-7CF1665B9A42}" type="slidenum">
              <a:rPr lang="en-US" smtClean="0"/>
              <a:t>17</a:t>
            </a:fld>
            <a:endParaRPr lang="en-US" dirty="0"/>
          </a:p>
        </p:txBody>
      </p:sp>
      <p:sp>
        <p:nvSpPr>
          <p:cNvPr id="10" name="TextBox 9">
            <a:extLst>
              <a:ext uri="{FF2B5EF4-FFF2-40B4-BE49-F238E27FC236}">
                <a16:creationId xmlns:a16="http://schemas.microsoft.com/office/drawing/2014/main" id="{9352F610-5D28-44BF-948A-286533EEEE0D}"/>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a:solidFill>
                  <a:schemeClr val="bg1"/>
                </a:solidFill>
              </a:rPr>
              <a:t>Power Distribution</a:t>
            </a:r>
            <a:endParaRPr lang="en-US" sz="3600" dirty="0">
              <a:solidFill>
                <a:schemeClr val="bg1"/>
              </a:solidFill>
            </a:endParaRPr>
          </a:p>
        </p:txBody>
      </p:sp>
      <p:sp>
        <p:nvSpPr>
          <p:cNvPr id="11" name="TextBox 10">
            <a:extLst>
              <a:ext uri="{FF2B5EF4-FFF2-40B4-BE49-F238E27FC236}">
                <a16:creationId xmlns:a16="http://schemas.microsoft.com/office/drawing/2014/main" id="{1692C54B-2BFC-402E-AD7F-95D8D6122384}"/>
              </a:ext>
            </a:extLst>
          </p:cNvPr>
          <p:cNvSpPr txBox="1"/>
          <p:nvPr/>
        </p:nvSpPr>
        <p:spPr>
          <a:xfrm>
            <a:off x="0" y="731519"/>
            <a:ext cx="12191999" cy="1477328"/>
          </a:xfrm>
          <a:prstGeom prst="rect">
            <a:avLst/>
          </a:prstGeom>
          <a:noFill/>
        </p:spPr>
        <p:txBody>
          <a:bodyPr wrap="square" rtlCol="0">
            <a:spAutoFit/>
          </a:bodyPr>
          <a:lstStyle/>
          <a:p>
            <a:r>
              <a:rPr lang="en-US" sz="2400" b="1" dirty="0"/>
              <a:t>Switchboard</a:t>
            </a:r>
            <a:endParaRPr lang="en-US" sz="2400" dirty="0"/>
          </a:p>
          <a:p>
            <a:r>
              <a:rPr lang="en-US" sz="2400" dirty="0"/>
              <a:t>Main Distribution Board (MDB)</a:t>
            </a:r>
          </a:p>
          <a:p>
            <a:r>
              <a:rPr lang="en-US" sz="2400" dirty="0"/>
              <a:t>Main Switchboard (MSB)</a:t>
            </a:r>
          </a:p>
          <a:p>
            <a:endParaRPr lang="en-US" dirty="0"/>
          </a:p>
        </p:txBody>
      </p:sp>
      <p:pic>
        <p:nvPicPr>
          <p:cNvPr id="5" name="Picture 4">
            <a:extLst>
              <a:ext uri="{FF2B5EF4-FFF2-40B4-BE49-F238E27FC236}">
                <a16:creationId xmlns:a16="http://schemas.microsoft.com/office/drawing/2014/main" id="{81B853E9-04CB-4B91-AFD7-44E980A6641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950" y="2463035"/>
            <a:ext cx="7792498" cy="1887826"/>
          </a:xfrm>
          <a:prstGeom prst="rect">
            <a:avLst/>
          </a:prstGeom>
          <a:noFill/>
          <a:ln>
            <a:noFill/>
          </a:ln>
        </p:spPr>
      </p:pic>
      <p:pic>
        <p:nvPicPr>
          <p:cNvPr id="6" name="Picture 5">
            <a:extLst>
              <a:ext uri="{FF2B5EF4-FFF2-40B4-BE49-F238E27FC236}">
                <a16:creationId xmlns:a16="http://schemas.microsoft.com/office/drawing/2014/main" id="{3C266D47-78B4-4DDD-ABDE-C5DEE1BC5A3A}"/>
              </a:ext>
            </a:extLst>
          </p:cNvPr>
          <p:cNvPicPr/>
          <p:nvPr/>
        </p:nvPicPr>
        <p:blipFill>
          <a:blip r:embed="rId3">
            <a:extLst>
              <a:ext uri="{28A0092B-C50C-407E-A947-70E740481C1C}">
                <a14:useLocalDpi xmlns:a14="http://schemas.microsoft.com/office/drawing/2010/main" val="0"/>
              </a:ext>
            </a:extLst>
          </a:blip>
          <a:stretch>
            <a:fillRect/>
          </a:stretch>
        </p:blipFill>
        <p:spPr>
          <a:xfrm>
            <a:off x="1590675" y="3600450"/>
            <a:ext cx="3200400" cy="2425700"/>
          </a:xfrm>
          <a:prstGeom prst="rect">
            <a:avLst/>
          </a:prstGeom>
        </p:spPr>
      </p:pic>
      <p:pic>
        <p:nvPicPr>
          <p:cNvPr id="7" name="Picture 6">
            <a:extLst>
              <a:ext uri="{FF2B5EF4-FFF2-40B4-BE49-F238E27FC236}">
                <a16:creationId xmlns:a16="http://schemas.microsoft.com/office/drawing/2014/main" id="{51A32389-525C-4E09-B87D-08B4CFA1D2E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086850" y="2003425"/>
            <a:ext cx="2743200" cy="4289425"/>
          </a:xfrm>
          <a:prstGeom prst="rect">
            <a:avLst/>
          </a:prstGeom>
          <a:noFill/>
          <a:ln>
            <a:noFill/>
          </a:ln>
        </p:spPr>
      </p:pic>
    </p:spTree>
    <p:extLst>
      <p:ext uri="{BB962C8B-B14F-4D97-AF65-F5344CB8AC3E}">
        <p14:creationId xmlns:p14="http://schemas.microsoft.com/office/powerpoint/2010/main" val="3083523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65F9484F-E2C0-4180-880A-A2891D17FE71}"/>
              </a:ext>
            </a:extLst>
          </p:cNvPr>
          <p:cNvSpPr>
            <a:spLocks noGrp="1"/>
          </p:cNvSpPr>
          <p:nvPr>
            <p:ph type="sldNum" sz="quarter" idx="12"/>
          </p:nvPr>
        </p:nvSpPr>
        <p:spPr>
          <a:xfrm>
            <a:off x="11608526" y="6492875"/>
            <a:ext cx="583474" cy="365125"/>
          </a:xfrm>
        </p:spPr>
        <p:txBody>
          <a:bodyPr/>
          <a:lstStyle/>
          <a:p>
            <a:fld id="{00FEBD35-503A-48D7-A7E3-7CF1665B9A42}" type="slidenum">
              <a:rPr lang="en-US" smtClean="0"/>
              <a:t>18</a:t>
            </a:fld>
            <a:endParaRPr lang="en-US" dirty="0"/>
          </a:p>
        </p:txBody>
      </p:sp>
      <p:sp>
        <p:nvSpPr>
          <p:cNvPr id="10" name="TextBox 9">
            <a:extLst>
              <a:ext uri="{FF2B5EF4-FFF2-40B4-BE49-F238E27FC236}">
                <a16:creationId xmlns:a16="http://schemas.microsoft.com/office/drawing/2014/main" id="{9352F610-5D28-44BF-948A-286533EEEE0D}"/>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a:solidFill>
                  <a:schemeClr val="bg1"/>
                </a:solidFill>
              </a:rPr>
              <a:t>Power Distribution</a:t>
            </a:r>
            <a:endParaRPr lang="en-US" sz="3600" dirty="0">
              <a:solidFill>
                <a:schemeClr val="bg1"/>
              </a:solidFill>
            </a:endParaRPr>
          </a:p>
        </p:txBody>
      </p:sp>
      <p:sp>
        <p:nvSpPr>
          <p:cNvPr id="11" name="TextBox 10">
            <a:extLst>
              <a:ext uri="{FF2B5EF4-FFF2-40B4-BE49-F238E27FC236}">
                <a16:creationId xmlns:a16="http://schemas.microsoft.com/office/drawing/2014/main" id="{1692C54B-2BFC-402E-AD7F-95D8D6122384}"/>
              </a:ext>
            </a:extLst>
          </p:cNvPr>
          <p:cNvSpPr txBox="1"/>
          <p:nvPr/>
        </p:nvSpPr>
        <p:spPr>
          <a:xfrm>
            <a:off x="0" y="731519"/>
            <a:ext cx="12191999" cy="3693319"/>
          </a:xfrm>
          <a:prstGeom prst="rect">
            <a:avLst/>
          </a:prstGeom>
          <a:noFill/>
        </p:spPr>
        <p:txBody>
          <a:bodyPr wrap="square" rtlCol="0">
            <a:spAutoFit/>
          </a:bodyPr>
          <a:lstStyle/>
          <a:p>
            <a:r>
              <a:rPr lang="en-US" sz="2400" b="1" dirty="0"/>
              <a:t>Sections of a Switchboard</a:t>
            </a:r>
          </a:p>
          <a:p>
            <a:pPr marL="457200" indent="-457200">
              <a:buFont typeface="Wingdings" panose="05000000000000000000" pitchFamily="2" charset="2"/>
              <a:buChar char="q"/>
            </a:pPr>
            <a:r>
              <a:rPr lang="en-US" sz="2400" dirty="0"/>
              <a:t>Incoming Section</a:t>
            </a:r>
          </a:p>
          <a:p>
            <a:pPr marL="457200" lvl="0" indent="-457200">
              <a:buFont typeface="Wingdings" panose="05000000000000000000" pitchFamily="2" charset="2"/>
              <a:buChar char="q"/>
            </a:pPr>
            <a:r>
              <a:rPr lang="en-US" sz="2400" dirty="0"/>
              <a:t>Meter Main Section</a:t>
            </a:r>
          </a:p>
          <a:p>
            <a:pPr marL="457200" lvl="0" indent="-457200">
              <a:buFont typeface="Wingdings" panose="05000000000000000000" pitchFamily="2" charset="2"/>
              <a:buChar char="q"/>
            </a:pPr>
            <a:r>
              <a:rPr lang="en-US" sz="2400" dirty="0"/>
              <a:t>Distribution Section</a:t>
            </a:r>
          </a:p>
          <a:p>
            <a:pPr marL="914400" lvl="1" indent="-457200">
              <a:buFont typeface="Wingdings" panose="05000000000000000000" pitchFamily="2" charset="2"/>
              <a:buChar char="§"/>
            </a:pPr>
            <a:r>
              <a:rPr lang="en-US" sz="2400" dirty="0"/>
              <a:t>Circuit Breakers (CB)</a:t>
            </a:r>
          </a:p>
          <a:p>
            <a:pPr marL="914400" lvl="1" indent="-457200">
              <a:buFont typeface="Wingdings" panose="05000000000000000000" pitchFamily="2" charset="2"/>
              <a:buChar char="§"/>
            </a:pPr>
            <a:r>
              <a:rPr lang="en-US" sz="2400" dirty="0"/>
              <a:t>Fusible Switches</a:t>
            </a:r>
          </a:p>
          <a:p>
            <a:pPr marL="457200" lvl="0" indent="-457200">
              <a:buFont typeface="Wingdings" panose="05000000000000000000" pitchFamily="2" charset="2"/>
              <a:buChar char="q"/>
            </a:pPr>
            <a:r>
              <a:rPr lang="en-US" sz="2400" dirty="0"/>
              <a:t>Grounding</a:t>
            </a:r>
          </a:p>
          <a:p>
            <a:pPr marL="457200" indent="-457200">
              <a:buFont typeface="Wingdings" panose="05000000000000000000" pitchFamily="2" charset="2"/>
              <a:buChar char="q"/>
            </a:pPr>
            <a:r>
              <a:rPr lang="en-US" sz="2400" dirty="0"/>
              <a:t>Bonding</a:t>
            </a:r>
          </a:p>
          <a:p>
            <a:endParaRPr lang="en-US" sz="2400" i="1" dirty="0"/>
          </a:p>
          <a:p>
            <a:endParaRPr lang="en-US" dirty="0"/>
          </a:p>
        </p:txBody>
      </p:sp>
      <p:pic>
        <p:nvPicPr>
          <p:cNvPr id="13" name="Picture 12" descr="A large empty room&#10;&#10;Description automatically generated">
            <a:extLst>
              <a:ext uri="{FF2B5EF4-FFF2-40B4-BE49-F238E27FC236}">
                <a16:creationId xmlns:a16="http://schemas.microsoft.com/office/drawing/2014/main" id="{74A109D7-EF06-4440-A55C-209F8CF41D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1520507"/>
            <a:ext cx="6858000" cy="4000500"/>
          </a:xfrm>
          <a:prstGeom prst="rect">
            <a:avLst/>
          </a:prstGeom>
        </p:spPr>
      </p:pic>
      <p:pic>
        <p:nvPicPr>
          <p:cNvPr id="14" name="Picture 13">
            <a:extLst>
              <a:ext uri="{FF2B5EF4-FFF2-40B4-BE49-F238E27FC236}">
                <a16:creationId xmlns:a16="http://schemas.microsoft.com/office/drawing/2014/main" id="{C5EAE810-E1D4-4B72-99A3-2AA7FA4A178A}"/>
              </a:ext>
            </a:extLst>
          </p:cNvPr>
          <p:cNvPicPr/>
          <p:nvPr/>
        </p:nvPicPr>
        <p:blipFill>
          <a:blip r:embed="rId3">
            <a:extLst>
              <a:ext uri="{28A0092B-C50C-407E-A947-70E740481C1C}">
                <a14:useLocalDpi xmlns:a14="http://schemas.microsoft.com/office/drawing/2010/main" val="0"/>
              </a:ext>
            </a:extLst>
          </a:blip>
          <a:stretch>
            <a:fillRect/>
          </a:stretch>
        </p:blipFill>
        <p:spPr>
          <a:xfrm>
            <a:off x="823913" y="4352925"/>
            <a:ext cx="2466975" cy="1847850"/>
          </a:xfrm>
          <a:prstGeom prst="rect">
            <a:avLst/>
          </a:prstGeom>
        </p:spPr>
      </p:pic>
    </p:spTree>
    <p:extLst>
      <p:ext uri="{BB962C8B-B14F-4D97-AF65-F5344CB8AC3E}">
        <p14:creationId xmlns:p14="http://schemas.microsoft.com/office/powerpoint/2010/main" val="1771852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65F9484F-E2C0-4180-880A-A2891D17FE71}"/>
              </a:ext>
            </a:extLst>
          </p:cNvPr>
          <p:cNvSpPr>
            <a:spLocks noGrp="1"/>
          </p:cNvSpPr>
          <p:nvPr>
            <p:ph type="sldNum" sz="quarter" idx="12"/>
          </p:nvPr>
        </p:nvSpPr>
        <p:spPr>
          <a:xfrm>
            <a:off x="11608526" y="6492875"/>
            <a:ext cx="583474" cy="365125"/>
          </a:xfrm>
        </p:spPr>
        <p:txBody>
          <a:bodyPr/>
          <a:lstStyle/>
          <a:p>
            <a:fld id="{00FEBD35-503A-48D7-A7E3-7CF1665B9A42}" type="slidenum">
              <a:rPr lang="en-US" smtClean="0"/>
              <a:t>19</a:t>
            </a:fld>
            <a:endParaRPr lang="en-US" dirty="0"/>
          </a:p>
        </p:txBody>
      </p:sp>
      <p:sp>
        <p:nvSpPr>
          <p:cNvPr id="10" name="TextBox 9">
            <a:extLst>
              <a:ext uri="{FF2B5EF4-FFF2-40B4-BE49-F238E27FC236}">
                <a16:creationId xmlns:a16="http://schemas.microsoft.com/office/drawing/2014/main" id="{9352F610-5D28-44BF-948A-286533EEEE0D}"/>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a:solidFill>
                  <a:schemeClr val="bg1"/>
                </a:solidFill>
              </a:rPr>
              <a:t>Power Distribution</a:t>
            </a:r>
            <a:endParaRPr lang="en-US" sz="3600" dirty="0">
              <a:solidFill>
                <a:schemeClr val="bg1"/>
              </a:solidFill>
            </a:endParaRPr>
          </a:p>
        </p:txBody>
      </p:sp>
      <p:sp>
        <p:nvSpPr>
          <p:cNvPr id="11" name="TextBox 10">
            <a:extLst>
              <a:ext uri="{FF2B5EF4-FFF2-40B4-BE49-F238E27FC236}">
                <a16:creationId xmlns:a16="http://schemas.microsoft.com/office/drawing/2014/main" id="{1692C54B-2BFC-402E-AD7F-95D8D6122384}"/>
              </a:ext>
            </a:extLst>
          </p:cNvPr>
          <p:cNvSpPr txBox="1"/>
          <p:nvPr/>
        </p:nvSpPr>
        <p:spPr>
          <a:xfrm>
            <a:off x="0" y="731519"/>
            <a:ext cx="12191999" cy="1569660"/>
          </a:xfrm>
          <a:prstGeom prst="rect">
            <a:avLst/>
          </a:prstGeom>
          <a:noFill/>
        </p:spPr>
        <p:txBody>
          <a:bodyPr wrap="square" rtlCol="0">
            <a:spAutoFit/>
          </a:bodyPr>
          <a:lstStyle/>
          <a:p>
            <a:r>
              <a:rPr lang="en-US" sz="2400" b="1" dirty="0"/>
              <a:t>Circuit Breakers</a:t>
            </a:r>
          </a:p>
          <a:p>
            <a:pPr marL="342900" indent="-342900">
              <a:buFont typeface="Wingdings" panose="05000000000000000000" pitchFamily="2" charset="2"/>
              <a:buChar char="q"/>
            </a:pPr>
            <a:r>
              <a:rPr lang="en-US" sz="2400" dirty="0"/>
              <a:t>A circuit breaker is a switch that automatically interrupts electrical flow in a circuit in case of an overload or short. </a:t>
            </a:r>
          </a:p>
          <a:p>
            <a:pPr marL="342900" indent="-342900">
              <a:buFont typeface="Wingdings" panose="05000000000000000000" pitchFamily="2" charset="2"/>
              <a:buChar char="q"/>
            </a:pPr>
            <a:r>
              <a:rPr lang="en-US" sz="2400" dirty="0"/>
              <a:t>The three types of circuit breakers:</a:t>
            </a:r>
            <a:endParaRPr lang="en-US" dirty="0"/>
          </a:p>
        </p:txBody>
      </p:sp>
      <p:pic>
        <p:nvPicPr>
          <p:cNvPr id="5" name="Picture 4" descr="A close up of a camera&#10;&#10;Description automatically generated">
            <a:extLst>
              <a:ext uri="{FF2B5EF4-FFF2-40B4-BE49-F238E27FC236}">
                <a16:creationId xmlns:a16="http://schemas.microsoft.com/office/drawing/2014/main" id="{F4095643-3D88-43D8-823F-4FDDFAE463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630" y="2385122"/>
            <a:ext cx="2926080" cy="1828800"/>
          </a:xfrm>
          <a:prstGeom prst="rect">
            <a:avLst/>
          </a:prstGeom>
        </p:spPr>
      </p:pic>
      <p:pic>
        <p:nvPicPr>
          <p:cNvPr id="12" name="Picture 11">
            <a:extLst>
              <a:ext uri="{FF2B5EF4-FFF2-40B4-BE49-F238E27FC236}">
                <a16:creationId xmlns:a16="http://schemas.microsoft.com/office/drawing/2014/main" id="{7B412C93-6CAF-478C-AF0B-CE96B596B3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8388" y="2409025"/>
            <a:ext cx="2926080" cy="1828800"/>
          </a:xfrm>
          <a:prstGeom prst="rect">
            <a:avLst/>
          </a:prstGeom>
        </p:spPr>
      </p:pic>
      <p:pic>
        <p:nvPicPr>
          <p:cNvPr id="14" name="Picture 13">
            <a:extLst>
              <a:ext uri="{FF2B5EF4-FFF2-40B4-BE49-F238E27FC236}">
                <a16:creationId xmlns:a16="http://schemas.microsoft.com/office/drawing/2014/main" id="{8FC6F7F3-2566-4353-AC51-42515AE585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2446" y="2409025"/>
            <a:ext cx="2926080" cy="1828800"/>
          </a:xfrm>
          <a:prstGeom prst="rect">
            <a:avLst/>
          </a:prstGeom>
        </p:spPr>
      </p:pic>
      <p:sp>
        <p:nvSpPr>
          <p:cNvPr id="15" name="Rectangle 14">
            <a:extLst>
              <a:ext uri="{FF2B5EF4-FFF2-40B4-BE49-F238E27FC236}">
                <a16:creationId xmlns:a16="http://schemas.microsoft.com/office/drawing/2014/main" id="{784B9EF3-EEF9-4165-94D4-420DA245672A}"/>
              </a:ext>
            </a:extLst>
          </p:cNvPr>
          <p:cNvSpPr/>
          <p:nvPr/>
        </p:nvSpPr>
        <p:spPr>
          <a:xfrm>
            <a:off x="468630" y="4237825"/>
            <a:ext cx="2926080" cy="369332"/>
          </a:xfrm>
          <a:prstGeom prst="rect">
            <a:avLst/>
          </a:prstGeom>
        </p:spPr>
        <p:txBody>
          <a:bodyPr wrap="square">
            <a:spAutoFit/>
          </a:bodyPr>
          <a:lstStyle/>
          <a:p>
            <a:pPr algn="ctr"/>
            <a:r>
              <a:rPr lang="en-US" b="1" dirty="0"/>
              <a:t>standard</a:t>
            </a:r>
          </a:p>
        </p:txBody>
      </p:sp>
      <p:sp>
        <p:nvSpPr>
          <p:cNvPr id="16" name="Rectangle 15">
            <a:extLst>
              <a:ext uri="{FF2B5EF4-FFF2-40B4-BE49-F238E27FC236}">
                <a16:creationId xmlns:a16="http://schemas.microsoft.com/office/drawing/2014/main" id="{95D4F6B2-5375-4F28-8BE8-46653D4587E6}"/>
              </a:ext>
            </a:extLst>
          </p:cNvPr>
          <p:cNvSpPr/>
          <p:nvPr/>
        </p:nvSpPr>
        <p:spPr>
          <a:xfrm>
            <a:off x="4518388" y="4253932"/>
            <a:ext cx="2926080" cy="369332"/>
          </a:xfrm>
          <a:prstGeom prst="rect">
            <a:avLst/>
          </a:prstGeom>
        </p:spPr>
        <p:txBody>
          <a:bodyPr wrap="square">
            <a:spAutoFit/>
          </a:bodyPr>
          <a:lstStyle/>
          <a:p>
            <a:pPr algn="ctr"/>
            <a:r>
              <a:rPr lang="en-US" b="1" dirty="0"/>
              <a:t>GFCI</a:t>
            </a:r>
          </a:p>
        </p:txBody>
      </p:sp>
      <p:sp>
        <p:nvSpPr>
          <p:cNvPr id="17" name="Rectangle 16">
            <a:extLst>
              <a:ext uri="{FF2B5EF4-FFF2-40B4-BE49-F238E27FC236}">
                <a16:creationId xmlns:a16="http://schemas.microsoft.com/office/drawing/2014/main" id="{4CD362D8-5AF1-4868-8F28-718385637FBA}"/>
              </a:ext>
            </a:extLst>
          </p:cNvPr>
          <p:cNvSpPr/>
          <p:nvPr/>
        </p:nvSpPr>
        <p:spPr>
          <a:xfrm>
            <a:off x="8682446" y="4251222"/>
            <a:ext cx="2926080" cy="369332"/>
          </a:xfrm>
          <a:prstGeom prst="rect">
            <a:avLst/>
          </a:prstGeom>
        </p:spPr>
        <p:txBody>
          <a:bodyPr wrap="square">
            <a:spAutoFit/>
          </a:bodyPr>
          <a:lstStyle/>
          <a:p>
            <a:pPr algn="ctr"/>
            <a:r>
              <a:rPr lang="en-US" b="1" dirty="0"/>
              <a:t>AFCI</a:t>
            </a:r>
          </a:p>
        </p:txBody>
      </p:sp>
      <p:pic>
        <p:nvPicPr>
          <p:cNvPr id="19" name="Picture 18" descr="A close up of electronics&#10;&#10;Description automatically generated">
            <a:extLst>
              <a:ext uri="{FF2B5EF4-FFF2-40B4-BE49-F238E27FC236}">
                <a16:creationId xmlns:a16="http://schemas.microsoft.com/office/drawing/2014/main" id="{5D5DC4B0-53AF-42EC-B7E0-94C712BD8C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630" y="4688597"/>
            <a:ext cx="1371600" cy="1831020"/>
          </a:xfrm>
          <a:prstGeom prst="rect">
            <a:avLst/>
          </a:prstGeom>
        </p:spPr>
      </p:pic>
      <p:sp>
        <p:nvSpPr>
          <p:cNvPr id="20" name="TextBox 19">
            <a:extLst>
              <a:ext uri="{FF2B5EF4-FFF2-40B4-BE49-F238E27FC236}">
                <a16:creationId xmlns:a16="http://schemas.microsoft.com/office/drawing/2014/main" id="{EB6FF08E-CFDB-4C54-9E71-A9DF5FCEC5DB}"/>
              </a:ext>
            </a:extLst>
          </p:cNvPr>
          <p:cNvSpPr txBox="1"/>
          <p:nvPr/>
        </p:nvSpPr>
        <p:spPr>
          <a:xfrm>
            <a:off x="1931669" y="5068474"/>
            <a:ext cx="5307331" cy="1015663"/>
          </a:xfrm>
          <a:prstGeom prst="rect">
            <a:avLst/>
          </a:prstGeom>
          <a:noFill/>
        </p:spPr>
        <p:txBody>
          <a:bodyPr wrap="square" rtlCol="0">
            <a:spAutoFit/>
          </a:bodyPr>
          <a:lstStyle/>
          <a:p>
            <a:r>
              <a:rPr lang="en-US" sz="2400" b="1" dirty="0"/>
              <a:t>3-Pole CB</a:t>
            </a:r>
          </a:p>
          <a:p>
            <a:r>
              <a:rPr lang="en-US" dirty="0"/>
              <a:t>The 3-pole circuit breaker is used for three-phase circuits where there is L1, L2, L3 and N wire.</a:t>
            </a:r>
          </a:p>
        </p:txBody>
      </p:sp>
    </p:spTree>
    <p:extLst>
      <p:ext uri="{BB962C8B-B14F-4D97-AF65-F5344CB8AC3E}">
        <p14:creationId xmlns:p14="http://schemas.microsoft.com/office/powerpoint/2010/main" val="3605144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301" y="3812226"/>
            <a:ext cx="3338512" cy="2216772"/>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6834" y="3723092"/>
            <a:ext cx="2238333" cy="239504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1188" y="3819904"/>
            <a:ext cx="2738917" cy="2209094"/>
          </a:xfrm>
          <a:prstGeom prst="rect">
            <a:avLst/>
          </a:prstGeom>
        </p:spPr>
      </p:pic>
      <p:sp>
        <p:nvSpPr>
          <p:cNvPr id="2" name="Slide Number Placeholder 1"/>
          <p:cNvSpPr>
            <a:spLocks noGrp="1"/>
          </p:cNvSpPr>
          <p:nvPr>
            <p:ph type="sldNum" sz="quarter" idx="12"/>
          </p:nvPr>
        </p:nvSpPr>
        <p:spPr>
          <a:xfrm>
            <a:off x="11608524" y="6492875"/>
            <a:ext cx="583474" cy="365125"/>
          </a:xfrm>
        </p:spPr>
        <p:txBody>
          <a:bodyPr/>
          <a:lstStyle/>
          <a:p>
            <a:fld id="{00FEBD35-503A-48D7-A7E3-7CF1665B9A42}" type="slidenum">
              <a:rPr lang="en-US" smtClean="0"/>
              <a:t>2</a:t>
            </a:fld>
            <a:endParaRPr lang="en-US" dirty="0"/>
          </a:p>
        </p:txBody>
      </p:sp>
      <p:sp>
        <p:nvSpPr>
          <p:cNvPr id="13" name="TextBox 12">
            <a:extLst>
              <a:ext uri="{FF2B5EF4-FFF2-40B4-BE49-F238E27FC236}">
                <a16:creationId xmlns:a16="http://schemas.microsoft.com/office/drawing/2014/main" id="{486B6DA1-072C-4569-816A-B6D7C7DEE7E2}"/>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Power Distribution</a:t>
            </a:r>
          </a:p>
        </p:txBody>
      </p:sp>
      <p:sp>
        <p:nvSpPr>
          <p:cNvPr id="6" name="TextBox 5">
            <a:extLst>
              <a:ext uri="{FF2B5EF4-FFF2-40B4-BE49-F238E27FC236}">
                <a16:creationId xmlns:a16="http://schemas.microsoft.com/office/drawing/2014/main" id="{FE835B0D-DF00-4AFA-AA03-C93189F7E22F}"/>
              </a:ext>
            </a:extLst>
          </p:cNvPr>
          <p:cNvSpPr txBox="1"/>
          <p:nvPr/>
        </p:nvSpPr>
        <p:spPr>
          <a:xfrm>
            <a:off x="0" y="731520"/>
            <a:ext cx="12192000" cy="2677656"/>
          </a:xfrm>
          <a:prstGeom prst="rect">
            <a:avLst/>
          </a:prstGeom>
          <a:noFill/>
        </p:spPr>
        <p:txBody>
          <a:bodyPr wrap="square" rtlCol="0">
            <a:spAutoFit/>
          </a:bodyPr>
          <a:lstStyle/>
          <a:p>
            <a:r>
              <a:rPr lang="en-US" sz="2400" b="1" dirty="0"/>
              <a:t>Power Generation</a:t>
            </a:r>
          </a:p>
          <a:p>
            <a:pPr marL="342900" lvl="0" indent="-342900">
              <a:buFont typeface="Wingdings" panose="05000000000000000000" pitchFamily="2" charset="2"/>
              <a:buChar char="q"/>
            </a:pPr>
            <a:r>
              <a:rPr lang="en-US" sz="2400" dirty="0"/>
              <a:t>Electricity generation is the process of generating electrical energy from other forms of energy.</a:t>
            </a:r>
          </a:p>
          <a:p>
            <a:pPr marL="342900" lvl="0" indent="-342900">
              <a:buFont typeface="Wingdings" panose="05000000000000000000" pitchFamily="2" charset="2"/>
              <a:buChar char="q"/>
            </a:pPr>
            <a:r>
              <a:rPr lang="en-US" sz="2400" dirty="0"/>
              <a:t>Almost all electrical power on Earth is generated with a turbine of some type.</a:t>
            </a:r>
          </a:p>
          <a:p>
            <a:pPr marL="342900" lvl="0" indent="-342900">
              <a:buFont typeface="Wingdings" panose="05000000000000000000" pitchFamily="2" charset="2"/>
              <a:buChar char="q"/>
            </a:pPr>
            <a:r>
              <a:rPr lang="en-US" sz="2400" dirty="0"/>
              <a:t>Turbines are commonly driven by wind, water, steam or burning gas.</a:t>
            </a:r>
          </a:p>
          <a:p>
            <a:pPr marL="342900" lvl="0" indent="-342900">
              <a:buFont typeface="Wingdings" panose="05000000000000000000" pitchFamily="2" charset="2"/>
              <a:buChar char="q"/>
            </a:pPr>
            <a:r>
              <a:rPr lang="en-US" sz="2400" dirty="0"/>
              <a:t>The turbine drives an electric generator.</a:t>
            </a:r>
          </a:p>
          <a:p>
            <a:pPr marL="342900" lvl="0" indent="-342900">
              <a:buFont typeface="Wingdings" panose="05000000000000000000" pitchFamily="2" charset="2"/>
              <a:buChar char="q"/>
            </a:pPr>
            <a:r>
              <a:rPr lang="en-US" sz="2400" dirty="0"/>
              <a:t>A generator converts mechanical energy into electricity by magnetic induction.</a:t>
            </a:r>
          </a:p>
        </p:txBody>
      </p:sp>
    </p:spTree>
    <p:extLst>
      <p:ext uri="{BB962C8B-B14F-4D97-AF65-F5344CB8AC3E}">
        <p14:creationId xmlns:p14="http://schemas.microsoft.com/office/powerpoint/2010/main" val="436398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65F9484F-E2C0-4180-880A-A2891D17FE71}"/>
              </a:ext>
            </a:extLst>
          </p:cNvPr>
          <p:cNvSpPr>
            <a:spLocks noGrp="1"/>
          </p:cNvSpPr>
          <p:nvPr>
            <p:ph type="sldNum" sz="quarter" idx="12"/>
          </p:nvPr>
        </p:nvSpPr>
        <p:spPr>
          <a:xfrm>
            <a:off x="11608526" y="6492875"/>
            <a:ext cx="583474" cy="365125"/>
          </a:xfrm>
        </p:spPr>
        <p:txBody>
          <a:bodyPr/>
          <a:lstStyle/>
          <a:p>
            <a:fld id="{00FEBD35-503A-48D7-A7E3-7CF1665B9A42}" type="slidenum">
              <a:rPr lang="en-US" smtClean="0"/>
              <a:t>20</a:t>
            </a:fld>
            <a:endParaRPr lang="en-US" dirty="0"/>
          </a:p>
        </p:txBody>
      </p:sp>
      <p:sp>
        <p:nvSpPr>
          <p:cNvPr id="10" name="TextBox 9">
            <a:extLst>
              <a:ext uri="{FF2B5EF4-FFF2-40B4-BE49-F238E27FC236}">
                <a16:creationId xmlns:a16="http://schemas.microsoft.com/office/drawing/2014/main" id="{9352F610-5D28-44BF-948A-286533EEEE0D}"/>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a:solidFill>
                  <a:schemeClr val="bg1"/>
                </a:solidFill>
              </a:rPr>
              <a:t>Power Distribution</a:t>
            </a:r>
            <a:endParaRPr lang="en-US" sz="3600" dirty="0">
              <a:solidFill>
                <a:schemeClr val="bg1"/>
              </a:solidFill>
            </a:endParaRPr>
          </a:p>
        </p:txBody>
      </p:sp>
      <p:sp>
        <p:nvSpPr>
          <p:cNvPr id="11" name="TextBox 10">
            <a:extLst>
              <a:ext uri="{FF2B5EF4-FFF2-40B4-BE49-F238E27FC236}">
                <a16:creationId xmlns:a16="http://schemas.microsoft.com/office/drawing/2014/main" id="{1692C54B-2BFC-402E-AD7F-95D8D6122384}"/>
              </a:ext>
            </a:extLst>
          </p:cNvPr>
          <p:cNvSpPr txBox="1"/>
          <p:nvPr/>
        </p:nvSpPr>
        <p:spPr>
          <a:xfrm>
            <a:off x="0" y="731518"/>
            <a:ext cx="6848475" cy="4893647"/>
          </a:xfrm>
          <a:prstGeom prst="rect">
            <a:avLst/>
          </a:prstGeom>
          <a:noFill/>
        </p:spPr>
        <p:txBody>
          <a:bodyPr wrap="square" rtlCol="0">
            <a:spAutoFit/>
          </a:bodyPr>
          <a:lstStyle/>
          <a:p>
            <a:r>
              <a:rPr lang="en-US" sz="2400" b="1" dirty="0"/>
              <a:t>Grounding</a:t>
            </a:r>
          </a:p>
          <a:p>
            <a:r>
              <a:rPr lang="en-US" sz="2400" dirty="0"/>
              <a:t>Article 100 of the NEC defines grounding as, "Establishing a connection, whether intentional or accidental, between an electrical circuit or equipment and the earth or to some conducting body that serves in place of the earth.“</a:t>
            </a:r>
          </a:p>
          <a:p>
            <a:endParaRPr lang="en-US" sz="2400" dirty="0"/>
          </a:p>
          <a:p>
            <a:r>
              <a:rPr lang="en-US" sz="2400" b="1" dirty="0"/>
              <a:t>Bonding</a:t>
            </a:r>
            <a:endParaRPr lang="en-US" sz="2400" dirty="0"/>
          </a:p>
          <a:p>
            <a:r>
              <a:rPr lang="en-US" sz="2400" dirty="0"/>
              <a:t>The NEC defines bonding as, "The permanent joining of metallic parts to form an electrically conductive path that ensures electrical continuity and the capacity to conduct safely any current likely to be imposed."</a:t>
            </a:r>
          </a:p>
        </p:txBody>
      </p:sp>
      <p:pic>
        <p:nvPicPr>
          <p:cNvPr id="14" name="Picture 13" descr="A close up of a map&#10;&#10;Description automatically generated">
            <a:extLst>
              <a:ext uri="{FF2B5EF4-FFF2-40B4-BE49-F238E27FC236}">
                <a16:creationId xmlns:a16="http://schemas.microsoft.com/office/drawing/2014/main" id="{149368A5-DADB-48BD-9227-219444E9B6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8426" y="591946"/>
            <a:ext cx="4831624" cy="6184479"/>
          </a:xfrm>
          <a:prstGeom prst="rect">
            <a:avLst/>
          </a:prstGeom>
        </p:spPr>
      </p:pic>
    </p:spTree>
    <p:extLst>
      <p:ext uri="{BB962C8B-B14F-4D97-AF65-F5344CB8AC3E}">
        <p14:creationId xmlns:p14="http://schemas.microsoft.com/office/powerpoint/2010/main" val="3051307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65F9484F-E2C0-4180-880A-A2891D17FE71}"/>
              </a:ext>
            </a:extLst>
          </p:cNvPr>
          <p:cNvSpPr>
            <a:spLocks noGrp="1"/>
          </p:cNvSpPr>
          <p:nvPr>
            <p:ph type="sldNum" sz="quarter" idx="12"/>
          </p:nvPr>
        </p:nvSpPr>
        <p:spPr>
          <a:xfrm>
            <a:off x="11608526" y="6492875"/>
            <a:ext cx="583474" cy="365125"/>
          </a:xfrm>
        </p:spPr>
        <p:txBody>
          <a:bodyPr/>
          <a:lstStyle/>
          <a:p>
            <a:fld id="{00FEBD35-503A-48D7-A7E3-7CF1665B9A42}" type="slidenum">
              <a:rPr lang="en-US" smtClean="0"/>
              <a:t>21</a:t>
            </a:fld>
            <a:endParaRPr lang="en-US" dirty="0"/>
          </a:p>
        </p:txBody>
      </p:sp>
      <p:sp>
        <p:nvSpPr>
          <p:cNvPr id="10" name="TextBox 9">
            <a:extLst>
              <a:ext uri="{FF2B5EF4-FFF2-40B4-BE49-F238E27FC236}">
                <a16:creationId xmlns:a16="http://schemas.microsoft.com/office/drawing/2014/main" id="{9352F610-5D28-44BF-948A-286533EEEE0D}"/>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a:solidFill>
                  <a:schemeClr val="bg1"/>
                </a:solidFill>
              </a:rPr>
              <a:t>Power Distribution</a:t>
            </a:r>
            <a:endParaRPr lang="en-US" sz="3600" dirty="0">
              <a:solidFill>
                <a:schemeClr val="bg1"/>
              </a:solidFill>
            </a:endParaRPr>
          </a:p>
        </p:txBody>
      </p:sp>
      <p:sp>
        <p:nvSpPr>
          <p:cNvPr id="11" name="TextBox 10">
            <a:extLst>
              <a:ext uri="{FF2B5EF4-FFF2-40B4-BE49-F238E27FC236}">
                <a16:creationId xmlns:a16="http://schemas.microsoft.com/office/drawing/2014/main" id="{1692C54B-2BFC-402E-AD7F-95D8D6122384}"/>
              </a:ext>
            </a:extLst>
          </p:cNvPr>
          <p:cNvSpPr txBox="1"/>
          <p:nvPr/>
        </p:nvSpPr>
        <p:spPr>
          <a:xfrm>
            <a:off x="0" y="731519"/>
            <a:ext cx="12191999" cy="2308324"/>
          </a:xfrm>
          <a:prstGeom prst="rect">
            <a:avLst/>
          </a:prstGeom>
          <a:noFill/>
        </p:spPr>
        <p:txBody>
          <a:bodyPr wrap="square" rtlCol="0">
            <a:spAutoFit/>
          </a:bodyPr>
          <a:lstStyle/>
          <a:p>
            <a:r>
              <a:rPr lang="en-US" sz="2400" b="1" dirty="0"/>
              <a:t>Panelboard</a:t>
            </a:r>
            <a:endParaRPr lang="en-US" sz="2400" dirty="0"/>
          </a:p>
          <a:p>
            <a:r>
              <a:rPr lang="en-US" sz="2400" dirty="0"/>
              <a:t>NEC® definition, panelboards are:</a:t>
            </a:r>
          </a:p>
          <a:p>
            <a:pPr marL="342900" lvl="0" indent="-342900">
              <a:buFont typeface="Wingdings" panose="05000000000000000000" pitchFamily="2" charset="2"/>
              <a:buChar char="q"/>
            </a:pPr>
            <a:r>
              <a:rPr lang="en-US" sz="2400" dirty="0"/>
              <a:t>Used to control light, heat, or power circuits</a:t>
            </a:r>
          </a:p>
          <a:p>
            <a:pPr marL="342900" lvl="0" indent="-342900">
              <a:buFont typeface="Wingdings" panose="05000000000000000000" pitchFamily="2" charset="2"/>
              <a:buChar char="q"/>
            </a:pPr>
            <a:r>
              <a:rPr lang="en-US" sz="2400" dirty="0"/>
              <a:t>Placed in a cabinet or cutout box</a:t>
            </a:r>
          </a:p>
          <a:p>
            <a:pPr marL="342900" lvl="0" indent="-342900">
              <a:buFont typeface="Wingdings" panose="05000000000000000000" pitchFamily="2" charset="2"/>
              <a:buChar char="q"/>
            </a:pPr>
            <a:r>
              <a:rPr lang="en-US" sz="2400" dirty="0"/>
              <a:t>Mounted in or against a wall</a:t>
            </a:r>
          </a:p>
          <a:p>
            <a:pPr marL="342900" lvl="0" indent="-342900">
              <a:buFont typeface="Wingdings" panose="05000000000000000000" pitchFamily="2" charset="2"/>
              <a:buChar char="q"/>
            </a:pPr>
            <a:r>
              <a:rPr lang="en-US" sz="2400" dirty="0"/>
              <a:t>Accessible only from the front</a:t>
            </a:r>
          </a:p>
        </p:txBody>
      </p:sp>
      <p:pic>
        <p:nvPicPr>
          <p:cNvPr id="15" name="Picture 14" descr="A close up of a device&#10;&#10;Description automatically generated">
            <a:extLst>
              <a:ext uri="{FF2B5EF4-FFF2-40B4-BE49-F238E27FC236}">
                <a16:creationId xmlns:a16="http://schemas.microsoft.com/office/drawing/2014/main" id="{054ED29A-5A04-4760-891B-014BE1FF55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2699" y="996545"/>
            <a:ext cx="5499463" cy="4864910"/>
          </a:xfrm>
          <a:prstGeom prst="rect">
            <a:avLst/>
          </a:prstGeom>
        </p:spPr>
      </p:pic>
    </p:spTree>
    <p:extLst>
      <p:ext uri="{BB962C8B-B14F-4D97-AF65-F5344CB8AC3E}">
        <p14:creationId xmlns:p14="http://schemas.microsoft.com/office/powerpoint/2010/main" val="26902085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65F9484F-E2C0-4180-880A-A2891D17FE71}"/>
              </a:ext>
            </a:extLst>
          </p:cNvPr>
          <p:cNvSpPr>
            <a:spLocks noGrp="1"/>
          </p:cNvSpPr>
          <p:nvPr>
            <p:ph type="sldNum" sz="quarter" idx="12"/>
          </p:nvPr>
        </p:nvSpPr>
        <p:spPr>
          <a:xfrm>
            <a:off x="11608526" y="6492875"/>
            <a:ext cx="583474" cy="365125"/>
          </a:xfrm>
        </p:spPr>
        <p:txBody>
          <a:bodyPr/>
          <a:lstStyle/>
          <a:p>
            <a:fld id="{00FEBD35-503A-48D7-A7E3-7CF1665B9A42}" type="slidenum">
              <a:rPr lang="en-US" smtClean="0"/>
              <a:t>22</a:t>
            </a:fld>
            <a:endParaRPr lang="en-US" dirty="0"/>
          </a:p>
        </p:txBody>
      </p:sp>
      <p:sp>
        <p:nvSpPr>
          <p:cNvPr id="10" name="TextBox 9">
            <a:extLst>
              <a:ext uri="{FF2B5EF4-FFF2-40B4-BE49-F238E27FC236}">
                <a16:creationId xmlns:a16="http://schemas.microsoft.com/office/drawing/2014/main" id="{9352F610-5D28-44BF-948A-286533EEEE0D}"/>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a:solidFill>
                  <a:schemeClr val="bg1"/>
                </a:solidFill>
              </a:rPr>
              <a:t>Power Distribution</a:t>
            </a:r>
            <a:endParaRPr lang="en-US" sz="3600" dirty="0">
              <a:solidFill>
                <a:schemeClr val="bg1"/>
              </a:solidFill>
            </a:endParaRPr>
          </a:p>
        </p:txBody>
      </p:sp>
      <p:sp>
        <p:nvSpPr>
          <p:cNvPr id="11" name="TextBox 10">
            <a:extLst>
              <a:ext uri="{FF2B5EF4-FFF2-40B4-BE49-F238E27FC236}">
                <a16:creationId xmlns:a16="http://schemas.microsoft.com/office/drawing/2014/main" id="{1692C54B-2BFC-402E-AD7F-95D8D6122384}"/>
              </a:ext>
            </a:extLst>
          </p:cNvPr>
          <p:cNvSpPr txBox="1"/>
          <p:nvPr/>
        </p:nvSpPr>
        <p:spPr>
          <a:xfrm>
            <a:off x="0" y="731519"/>
            <a:ext cx="12191999" cy="2215991"/>
          </a:xfrm>
          <a:prstGeom prst="rect">
            <a:avLst/>
          </a:prstGeom>
          <a:noFill/>
        </p:spPr>
        <p:txBody>
          <a:bodyPr wrap="square" rtlCol="0">
            <a:spAutoFit/>
          </a:bodyPr>
          <a:lstStyle/>
          <a:p>
            <a:r>
              <a:rPr lang="en-US" sz="2400" b="1" dirty="0"/>
              <a:t>Panelboard</a:t>
            </a:r>
            <a:endParaRPr lang="en-US" sz="2400" dirty="0"/>
          </a:p>
          <a:p>
            <a:r>
              <a:rPr lang="en-US" sz="2400" dirty="0"/>
              <a:t>National Electrical Code® Article 408, Switchboards and Panelboards. Panelboards are frequently divided into two categories:</a:t>
            </a:r>
          </a:p>
          <a:p>
            <a:pPr marL="342900" lvl="0" indent="-342900">
              <a:buFont typeface="Wingdings" panose="05000000000000000000" pitchFamily="2" charset="2"/>
              <a:buChar char="q"/>
            </a:pPr>
            <a:r>
              <a:rPr lang="en-US" sz="2400" dirty="0"/>
              <a:t>Lighting and appliance branch-circuit panelboards</a:t>
            </a:r>
          </a:p>
          <a:p>
            <a:pPr marL="342900" lvl="0" indent="-342900">
              <a:buFont typeface="Wingdings" panose="05000000000000000000" pitchFamily="2" charset="2"/>
              <a:buChar char="q"/>
            </a:pPr>
            <a:r>
              <a:rPr lang="en-US" sz="2400" dirty="0"/>
              <a:t>Power panelboards (also called distribution panelboards)</a:t>
            </a:r>
          </a:p>
          <a:p>
            <a:endParaRPr lang="en-US" dirty="0"/>
          </a:p>
        </p:txBody>
      </p:sp>
      <p:pic>
        <p:nvPicPr>
          <p:cNvPr id="5" name="Picture 4" descr="A screenshot of a cell phone&#10;&#10;Description automatically generated">
            <a:extLst>
              <a:ext uri="{FF2B5EF4-FFF2-40B4-BE49-F238E27FC236}">
                <a16:creationId xmlns:a16="http://schemas.microsoft.com/office/drawing/2014/main" id="{D5FA9778-B97F-4B44-A36E-1C32A50B8A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 y="2856069"/>
            <a:ext cx="3738368" cy="3291840"/>
          </a:xfrm>
          <a:prstGeom prst="rect">
            <a:avLst/>
          </a:prstGeom>
        </p:spPr>
      </p:pic>
      <p:pic>
        <p:nvPicPr>
          <p:cNvPr id="6" name="Picture 5" descr="A close up of a device&#10;&#10;Description automatically generated">
            <a:extLst>
              <a:ext uri="{FF2B5EF4-FFF2-40B4-BE49-F238E27FC236}">
                <a16:creationId xmlns:a16="http://schemas.microsoft.com/office/drawing/2014/main" id="{FD6AC5A6-586D-4D80-9DF3-E0E819C736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1242" y="3130389"/>
            <a:ext cx="6460331" cy="2743200"/>
          </a:xfrm>
          <a:prstGeom prst="rect">
            <a:avLst/>
          </a:prstGeom>
        </p:spPr>
      </p:pic>
    </p:spTree>
    <p:extLst>
      <p:ext uri="{BB962C8B-B14F-4D97-AF65-F5344CB8AC3E}">
        <p14:creationId xmlns:p14="http://schemas.microsoft.com/office/powerpoint/2010/main" val="3923192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65F9484F-E2C0-4180-880A-A2891D17FE71}"/>
              </a:ext>
            </a:extLst>
          </p:cNvPr>
          <p:cNvSpPr>
            <a:spLocks noGrp="1"/>
          </p:cNvSpPr>
          <p:nvPr>
            <p:ph type="sldNum" sz="quarter" idx="12"/>
          </p:nvPr>
        </p:nvSpPr>
        <p:spPr>
          <a:xfrm>
            <a:off x="11608526" y="6492875"/>
            <a:ext cx="583474" cy="365125"/>
          </a:xfrm>
        </p:spPr>
        <p:txBody>
          <a:bodyPr/>
          <a:lstStyle/>
          <a:p>
            <a:fld id="{00FEBD35-503A-48D7-A7E3-7CF1665B9A42}" type="slidenum">
              <a:rPr lang="en-US" smtClean="0"/>
              <a:t>23</a:t>
            </a:fld>
            <a:endParaRPr lang="en-US" dirty="0"/>
          </a:p>
        </p:txBody>
      </p:sp>
      <p:pic>
        <p:nvPicPr>
          <p:cNvPr id="7" name="Picture 6" descr="A close up of a map&#10;&#10;Description automatically generated">
            <a:extLst>
              <a:ext uri="{FF2B5EF4-FFF2-40B4-BE49-F238E27FC236}">
                <a16:creationId xmlns:a16="http://schemas.microsoft.com/office/drawing/2014/main" id="{0F69F6AE-6AC9-4221-831F-118C58F782E5}"/>
              </a:ext>
            </a:extLst>
          </p:cNvPr>
          <p:cNvPicPr/>
          <p:nvPr/>
        </p:nvPicPr>
        <p:blipFill>
          <a:blip r:embed="rId2">
            <a:extLst>
              <a:ext uri="{28A0092B-C50C-407E-A947-70E740481C1C}">
                <a14:useLocalDpi xmlns:a14="http://schemas.microsoft.com/office/drawing/2010/main" val="0"/>
              </a:ext>
            </a:extLst>
          </a:blip>
          <a:stretch>
            <a:fillRect/>
          </a:stretch>
        </p:blipFill>
        <p:spPr>
          <a:xfrm>
            <a:off x="0" y="428125"/>
            <a:ext cx="5638669" cy="5833337"/>
          </a:xfrm>
          <a:prstGeom prst="rect">
            <a:avLst/>
          </a:prstGeom>
        </p:spPr>
      </p:pic>
      <p:pic>
        <p:nvPicPr>
          <p:cNvPr id="9" name="Picture 8" descr="A close up of a door&#10;&#10;Description automatically generated">
            <a:hlinkClick r:id="rId3"/>
            <a:extLst>
              <a:ext uri="{FF2B5EF4-FFF2-40B4-BE49-F238E27FC236}">
                <a16:creationId xmlns:a16="http://schemas.microsoft.com/office/drawing/2014/main" id="{19B6BF59-9855-46E7-8BF6-EF3FB88E65B2}"/>
              </a:ext>
            </a:extLst>
          </p:cNvPr>
          <p:cNvPicPr/>
          <p:nvPr/>
        </p:nvPicPr>
        <p:blipFill>
          <a:blip r:embed="rId4">
            <a:extLst>
              <a:ext uri="{28A0092B-C50C-407E-A947-70E740481C1C}">
                <a14:useLocalDpi xmlns:a14="http://schemas.microsoft.com/office/drawing/2010/main" val="0"/>
              </a:ext>
            </a:extLst>
          </a:blip>
          <a:stretch>
            <a:fillRect/>
          </a:stretch>
        </p:blipFill>
        <p:spPr>
          <a:xfrm>
            <a:off x="5708469" y="144393"/>
            <a:ext cx="6400800" cy="6400800"/>
          </a:xfrm>
          <a:prstGeom prst="rect">
            <a:avLst/>
          </a:prstGeom>
        </p:spPr>
      </p:pic>
    </p:spTree>
    <p:extLst>
      <p:ext uri="{BB962C8B-B14F-4D97-AF65-F5344CB8AC3E}">
        <p14:creationId xmlns:p14="http://schemas.microsoft.com/office/powerpoint/2010/main" val="764961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65F9484F-E2C0-4180-880A-A2891D17FE71}"/>
              </a:ext>
            </a:extLst>
          </p:cNvPr>
          <p:cNvSpPr>
            <a:spLocks noGrp="1"/>
          </p:cNvSpPr>
          <p:nvPr>
            <p:ph type="sldNum" sz="quarter" idx="12"/>
          </p:nvPr>
        </p:nvSpPr>
        <p:spPr>
          <a:xfrm>
            <a:off x="11608526" y="6492875"/>
            <a:ext cx="583474" cy="365125"/>
          </a:xfrm>
        </p:spPr>
        <p:txBody>
          <a:bodyPr/>
          <a:lstStyle/>
          <a:p>
            <a:fld id="{00FEBD35-503A-48D7-A7E3-7CF1665B9A42}" type="slidenum">
              <a:rPr lang="en-US" smtClean="0"/>
              <a:t>24</a:t>
            </a:fld>
            <a:endParaRPr lang="en-US" dirty="0"/>
          </a:p>
        </p:txBody>
      </p:sp>
      <p:sp>
        <p:nvSpPr>
          <p:cNvPr id="10" name="TextBox 9">
            <a:extLst>
              <a:ext uri="{FF2B5EF4-FFF2-40B4-BE49-F238E27FC236}">
                <a16:creationId xmlns:a16="http://schemas.microsoft.com/office/drawing/2014/main" id="{9352F610-5D28-44BF-948A-286533EEEE0D}"/>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a:solidFill>
                  <a:schemeClr val="bg1"/>
                </a:solidFill>
              </a:rPr>
              <a:t>Power Distribution</a:t>
            </a:r>
            <a:endParaRPr lang="en-US" sz="3600" dirty="0">
              <a:solidFill>
                <a:schemeClr val="bg1"/>
              </a:solidFill>
            </a:endParaRPr>
          </a:p>
        </p:txBody>
      </p:sp>
      <p:pic>
        <p:nvPicPr>
          <p:cNvPr id="16" name="Picture 15">
            <a:extLst>
              <a:ext uri="{FF2B5EF4-FFF2-40B4-BE49-F238E27FC236}">
                <a16:creationId xmlns:a16="http://schemas.microsoft.com/office/drawing/2014/main" id="{8738F034-FFF1-4236-8154-46216DD863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9100" y="720725"/>
            <a:ext cx="6273800" cy="4705350"/>
          </a:xfrm>
          <a:prstGeom prst="rect">
            <a:avLst/>
          </a:prstGeom>
        </p:spPr>
      </p:pic>
      <p:pic>
        <p:nvPicPr>
          <p:cNvPr id="22" name="Picture 21">
            <a:extLst>
              <a:ext uri="{FF2B5EF4-FFF2-40B4-BE49-F238E27FC236}">
                <a16:creationId xmlns:a16="http://schemas.microsoft.com/office/drawing/2014/main" id="{BDE7D763-E9D3-429E-B14F-C709492F7DF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37785" y="4252595"/>
            <a:ext cx="3840480" cy="1884680"/>
          </a:xfrm>
          <a:prstGeom prst="rect">
            <a:avLst/>
          </a:prstGeom>
          <a:noFill/>
          <a:ln>
            <a:noFill/>
          </a:ln>
        </p:spPr>
      </p:pic>
    </p:spTree>
    <p:extLst>
      <p:ext uri="{BB962C8B-B14F-4D97-AF65-F5344CB8AC3E}">
        <p14:creationId xmlns:p14="http://schemas.microsoft.com/office/powerpoint/2010/main" val="666155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65F9484F-E2C0-4180-880A-A2891D17FE71}"/>
              </a:ext>
            </a:extLst>
          </p:cNvPr>
          <p:cNvSpPr>
            <a:spLocks noGrp="1"/>
          </p:cNvSpPr>
          <p:nvPr>
            <p:ph type="sldNum" sz="quarter" idx="12"/>
          </p:nvPr>
        </p:nvSpPr>
        <p:spPr>
          <a:xfrm>
            <a:off x="11608526" y="6492875"/>
            <a:ext cx="583474" cy="365125"/>
          </a:xfrm>
        </p:spPr>
        <p:txBody>
          <a:bodyPr/>
          <a:lstStyle/>
          <a:p>
            <a:fld id="{00FEBD35-503A-48D7-A7E3-7CF1665B9A42}" type="slidenum">
              <a:rPr lang="en-US" smtClean="0"/>
              <a:t>25</a:t>
            </a:fld>
            <a:endParaRPr lang="en-US" dirty="0"/>
          </a:p>
        </p:txBody>
      </p:sp>
      <p:sp>
        <p:nvSpPr>
          <p:cNvPr id="10" name="TextBox 9">
            <a:extLst>
              <a:ext uri="{FF2B5EF4-FFF2-40B4-BE49-F238E27FC236}">
                <a16:creationId xmlns:a16="http://schemas.microsoft.com/office/drawing/2014/main" id="{9352F610-5D28-44BF-948A-286533EEEE0D}"/>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a:solidFill>
                  <a:schemeClr val="bg1"/>
                </a:solidFill>
              </a:rPr>
              <a:t>Power Distribution</a:t>
            </a:r>
            <a:endParaRPr lang="en-US" sz="3600" dirty="0">
              <a:solidFill>
                <a:schemeClr val="bg1"/>
              </a:solidFill>
            </a:endParaRPr>
          </a:p>
        </p:txBody>
      </p:sp>
      <p:sp>
        <p:nvSpPr>
          <p:cNvPr id="11" name="TextBox 10">
            <a:extLst>
              <a:ext uri="{FF2B5EF4-FFF2-40B4-BE49-F238E27FC236}">
                <a16:creationId xmlns:a16="http://schemas.microsoft.com/office/drawing/2014/main" id="{1692C54B-2BFC-402E-AD7F-95D8D6122384}"/>
              </a:ext>
            </a:extLst>
          </p:cNvPr>
          <p:cNvSpPr txBox="1"/>
          <p:nvPr/>
        </p:nvSpPr>
        <p:spPr>
          <a:xfrm>
            <a:off x="0" y="731519"/>
            <a:ext cx="12191999" cy="6001643"/>
          </a:xfrm>
          <a:prstGeom prst="rect">
            <a:avLst/>
          </a:prstGeom>
          <a:noFill/>
        </p:spPr>
        <p:txBody>
          <a:bodyPr wrap="square" rtlCol="0">
            <a:spAutoFit/>
          </a:bodyPr>
          <a:lstStyle/>
          <a:p>
            <a:r>
              <a:rPr lang="en-US" sz="2400" b="1" dirty="0"/>
              <a:t>Safety Switch - Disconnect Switch</a:t>
            </a:r>
            <a:endParaRPr lang="en-US" sz="2400" dirty="0"/>
          </a:p>
          <a:p>
            <a:r>
              <a:rPr lang="en-US" sz="2400" dirty="0"/>
              <a:t>Fusible or Non-Fusible</a:t>
            </a:r>
          </a:p>
          <a:p>
            <a:r>
              <a:rPr lang="en-US" sz="2400" dirty="0"/>
              <a:t>250V or 600V</a:t>
            </a:r>
          </a:p>
          <a:p>
            <a:r>
              <a:rPr lang="en-US" sz="2400" dirty="0"/>
              <a:t>2 Pole or 3 Pole</a:t>
            </a:r>
          </a:p>
          <a:p>
            <a:r>
              <a:rPr lang="en-US" sz="2400" dirty="0"/>
              <a:t>30A</a:t>
            </a:r>
          </a:p>
          <a:p>
            <a:r>
              <a:rPr lang="en-US" sz="2400" dirty="0"/>
              <a:t>60A</a:t>
            </a:r>
          </a:p>
          <a:p>
            <a:r>
              <a:rPr lang="en-US" sz="2400" dirty="0"/>
              <a:t>100A</a:t>
            </a:r>
          </a:p>
          <a:p>
            <a:r>
              <a:rPr lang="en-US" sz="2400" dirty="0"/>
              <a:t>200A</a:t>
            </a:r>
          </a:p>
          <a:p>
            <a:r>
              <a:rPr lang="en-US" sz="2400" dirty="0"/>
              <a:t>400A</a:t>
            </a:r>
          </a:p>
          <a:p>
            <a:r>
              <a:rPr lang="en-US" sz="2400" dirty="0"/>
              <a:t>600A</a:t>
            </a:r>
          </a:p>
          <a:p>
            <a:r>
              <a:rPr lang="en-US" sz="2400" dirty="0"/>
              <a:t>800A</a:t>
            </a:r>
          </a:p>
          <a:p>
            <a:r>
              <a:rPr lang="en-US" sz="2400" dirty="0"/>
              <a:t>1200A </a:t>
            </a:r>
          </a:p>
          <a:p>
            <a:r>
              <a:rPr lang="en-US" sz="2400" dirty="0"/>
              <a:t> </a:t>
            </a:r>
          </a:p>
          <a:p>
            <a:r>
              <a:rPr lang="en-US" sz="2400" b="1" dirty="0"/>
              <a:t>4 &amp; 6-Pole Heavy Duty Safety Switches</a:t>
            </a:r>
            <a:endParaRPr lang="en-US" sz="2400" dirty="0"/>
          </a:p>
          <a:p>
            <a:r>
              <a:rPr lang="en-US" sz="2400" dirty="0"/>
              <a:t>Two-speed, two-winding motors</a:t>
            </a:r>
          </a:p>
          <a:p>
            <a:r>
              <a:rPr lang="en-US" sz="2400" dirty="0"/>
              <a:t>4-pole switches are also used in 3-phase, 4-wire circuits when a switching neutral is required.</a:t>
            </a:r>
          </a:p>
        </p:txBody>
      </p:sp>
      <p:pic>
        <p:nvPicPr>
          <p:cNvPr id="12" name="Picture 11" descr="A close up of a machine&#10;&#10;Description automatically generated">
            <a:extLst>
              <a:ext uri="{FF2B5EF4-FFF2-40B4-BE49-F238E27FC236}">
                <a16:creationId xmlns:a16="http://schemas.microsoft.com/office/drawing/2014/main" id="{48C1DF75-422B-44DB-BF6D-638BE7F169A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4491597" y="1627742"/>
            <a:ext cx="2202647" cy="3216751"/>
          </a:xfrm>
          <a:prstGeom prst="rect">
            <a:avLst/>
          </a:prstGeom>
        </p:spPr>
      </p:pic>
      <p:pic>
        <p:nvPicPr>
          <p:cNvPr id="7" name="Picture 6">
            <a:extLst>
              <a:ext uri="{FF2B5EF4-FFF2-40B4-BE49-F238E27FC236}">
                <a16:creationId xmlns:a16="http://schemas.microsoft.com/office/drawing/2014/main" id="{8A5CBCC1-17D2-48B6-80CF-C613699A80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4122" y="2126456"/>
            <a:ext cx="3634345" cy="2605087"/>
          </a:xfrm>
          <a:prstGeom prst="rect">
            <a:avLst/>
          </a:prstGeom>
        </p:spPr>
      </p:pic>
    </p:spTree>
    <p:extLst>
      <p:ext uri="{BB962C8B-B14F-4D97-AF65-F5344CB8AC3E}">
        <p14:creationId xmlns:p14="http://schemas.microsoft.com/office/powerpoint/2010/main" val="1546838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65F9484F-E2C0-4180-880A-A2891D17FE71}"/>
              </a:ext>
            </a:extLst>
          </p:cNvPr>
          <p:cNvSpPr>
            <a:spLocks noGrp="1"/>
          </p:cNvSpPr>
          <p:nvPr>
            <p:ph type="sldNum" sz="quarter" idx="12"/>
          </p:nvPr>
        </p:nvSpPr>
        <p:spPr>
          <a:xfrm>
            <a:off x="11608526" y="6492875"/>
            <a:ext cx="583474" cy="365125"/>
          </a:xfrm>
        </p:spPr>
        <p:txBody>
          <a:bodyPr/>
          <a:lstStyle/>
          <a:p>
            <a:fld id="{00FEBD35-503A-48D7-A7E3-7CF1665B9A42}" type="slidenum">
              <a:rPr lang="en-US" smtClean="0"/>
              <a:t>26</a:t>
            </a:fld>
            <a:endParaRPr lang="en-US" dirty="0"/>
          </a:p>
        </p:txBody>
      </p:sp>
      <p:sp>
        <p:nvSpPr>
          <p:cNvPr id="10" name="TextBox 9">
            <a:extLst>
              <a:ext uri="{FF2B5EF4-FFF2-40B4-BE49-F238E27FC236}">
                <a16:creationId xmlns:a16="http://schemas.microsoft.com/office/drawing/2014/main" id="{9352F610-5D28-44BF-948A-286533EEEE0D}"/>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a:solidFill>
                  <a:schemeClr val="bg1"/>
                </a:solidFill>
              </a:rPr>
              <a:t>Power Distribution</a:t>
            </a:r>
            <a:endParaRPr lang="en-US" sz="3600" dirty="0">
              <a:solidFill>
                <a:schemeClr val="bg1"/>
              </a:solidFill>
            </a:endParaRPr>
          </a:p>
        </p:txBody>
      </p:sp>
      <p:sp>
        <p:nvSpPr>
          <p:cNvPr id="11" name="TextBox 10">
            <a:extLst>
              <a:ext uri="{FF2B5EF4-FFF2-40B4-BE49-F238E27FC236}">
                <a16:creationId xmlns:a16="http://schemas.microsoft.com/office/drawing/2014/main" id="{1692C54B-2BFC-402E-AD7F-95D8D6122384}"/>
              </a:ext>
            </a:extLst>
          </p:cNvPr>
          <p:cNvSpPr txBox="1"/>
          <p:nvPr/>
        </p:nvSpPr>
        <p:spPr>
          <a:xfrm>
            <a:off x="0" y="731519"/>
            <a:ext cx="12191999" cy="4893647"/>
          </a:xfrm>
          <a:prstGeom prst="rect">
            <a:avLst/>
          </a:prstGeom>
          <a:noFill/>
        </p:spPr>
        <p:txBody>
          <a:bodyPr wrap="square" rtlCol="0">
            <a:spAutoFit/>
          </a:bodyPr>
          <a:lstStyle/>
          <a:p>
            <a:r>
              <a:rPr lang="en-US" sz="2400" b="1" dirty="0"/>
              <a:t>Electrical Drawings</a:t>
            </a:r>
            <a:endParaRPr lang="en-US" sz="2400" dirty="0"/>
          </a:p>
          <a:p>
            <a:r>
              <a:rPr lang="en-US" sz="2400" dirty="0"/>
              <a:t>The drawings (plans) that are most important for understanding the scope of work for the project’s electrical distribution system are:</a:t>
            </a:r>
          </a:p>
          <a:p>
            <a:pPr marL="342900" lvl="0" indent="-342900">
              <a:buFont typeface="Wingdings" panose="05000000000000000000" pitchFamily="2" charset="2"/>
              <a:buChar char="q"/>
            </a:pPr>
            <a:r>
              <a:rPr lang="en-US" sz="2400" dirty="0"/>
              <a:t>Single-Line Diagram (One-Line Diagram, Electrical Riser Diagram)</a:t>
            </a:r>
          </a:p>
          <a:p>
            <a:pPr marL="342900" lvl="0" indent="-342900">
              <a:buFont typeface="Wingdings" panose="05000000000000000000" pitchFamily="2" charset="2"/>
              <a:buChar char="q"/>
            </a:pPr>
            <a:r>
              <a:rPr lang="en-US" sz="2400" dirty="0"/>
              <a:t>Panel Schedules</a:t>
            </a:r>
          </a:p>
          <a:p>
            <a:pPr marL="342900" lvl="0" indent="-342900">
              <a:buFont typeface="Wingdings" panose="05000000000000000000" pitchFamily="2" charset="2"/>
              <a:buChar char="q"/>
            </a:pPr>
            <a:r>
              <a:rPr lang="en-US" sz="2400" dirty="0"/>
              <a:t>Equipment Schedules and HVAC Schedules</a:t>
            </a:r>
          </a:p>
          <a:p>
            <a:pPr marL="342900" lvl="0" indent="-342900">
              <a:buFont typeface="Wingdings" panose="05000000000000000000" pitchFamily="2" charset="2"/>
              <a:buChar char="q"/>
            </a:pPr>
            <a:r>
              <a:rPr lang="en-US" sz="2400" dirty="0"/>
              <a:t>Lighting Control</a:t>
            </a:r>
          </a:p>
          <a:p>
            <a:r>
              <a:rPr lang="en-US" sz="2400" dirty="0"/>
              <a:t> </a:t>
            </a:r>
          </a:p>
          <a:p>
            <a:r>
              <a:rPr lang="en-US" sz="2400" b="1" dirty="0"/>
              <a:t>Example Project – Broward Northside, Climate Controlled Storage</a:t>
            </a:r>
            <a:endParaRPr lang="en-US" sz="2400" dirty="0"/>
          </a:p>
          <a:p>
            <a:r>
              <a:rPr lang="en-US" sz="2400" u="sng" dirty="0"/>
              <a:t>Drawings</a:t>
            </a:r>
          </a:p>
          <a:p>
            <a:r>
              <a:rPr lang="en-US" sz="2400" dirty="0"/>
              <a:t>E – 02 [Electrical Room, Elevator Equipment Room]</a:t>
            </a:r>
          </a:p>
          <a:p>
            <a:r>
              <a:rPr lang="en-US" sz="2400" dirty="0"/>
              <a:t>E – 03 [Single-Line Diagram, Exterior Lighting Control]</a:t>
            </a:r>
          </a:p>
          <a:p>
            <a:r>
              <a:rPr lang="en-US" sz="2400" dirty="0"/>
              <a:t>E – 04 [Panel Schedules, HVAC Equipment Schedules]</a:t>
            </a:r>
            <a:endParaRPr lang="en-US" dirty="0"/>
          </a:p>
        </p:txBody>
      </p:sp>
    </p:spTree>
    <p:extLst>
      <p:ext uri="{BB962C8B-B14F-4D97-AF65-F5344CB8AC3E}">
        <p14:creationId xmlns:p14="http://schemas.microsoft.com/office/powerpoint/2010/main" val="2425396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65F9484F-E2C0-4180-880A-A2891D17FE71}"/>
              </a:ext>
            </a:extLst>
          </p:cNvPr>
          <p:cNvSpPr>
            <a:spLocks noGrp="1"/>
          </p:cNvSpPr>
          <p:nvPr>
            <p:ph type="sldNum" sz="quarter" idx="12"/>
          </p:nvPr>
        </p:nvSpPr>
        <p:spPr>
          <a:xfrm>
            <a:off x="11608526" y="6492875"/>
            <a:ext cx="583474" cy="365125"/>
          </a:xfrm>
        </p:spPr>
        <p:txBody>
          <a:bodyPr/>
          <a:lstStyle/>
          <a:p>
            <a:fld id="{00FEBD35-503A-48D7-A7E3-7CF1665B9A42}" type="slidenum">
              <a:rPr lang="en-US" smtClean="0"/>
              <a:t>27</a:t>
            </a:fld>
            <a:endParaRPr lang="en-US" dirty="0"/>
          </a:p>
        </p:txBody>
      </p:sp>
      <p:sp>
        <p:nvSpPr>
          <p:cNvPr id="10" name="TextBox 9">
            <a:extLst>
              <a:ext uri="{FF2B5EF4-FFF2-40B4-BE49-F238E27FC236}">
                <a16:creationId xmlns:a16="http://schemas.microsoft.com/office/drawing/2014/main" id="{9352F610-5D28-44BF-948A-286533EEEE0D}"/>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a:solidFill>
                  <a:schemeClr val="bg1"/>
                </a:solidFill>
              </a:rPr>
              <a:t>Power Distribution</a:t>
            </a:r>
            <a:endParaRPr lang="en-US" sz="3600" dirty="0">
              <a:solidFill>
                <a:schemeClr val="bg1"/>
              </a:solidFill>
            </a:endParaRPr>
          </a:p>
        </p:txBody>
      </p:sp>
      <p:sp>
        <p:nvSpPr>
          <p:cNvPr id="11" name="TextBox 10">
            <a:extLst>
              <a:ext uri="{FF2B5EF4-FFF2-40B4-BE49-F238E27FC236}">
                <a16:creationId xmlns:a16="http://schemas.microsoft.com/office/drawing/2014/main" id="{1692C54B-2BFC-402E-AD7F-95D8D6122384}"/>
              </a:ext>
            </a:extLst>
          </p:cNvPr>
          <p:cNvSpPr txBox="1"/>
          <p:nvPr/>
        </p:nvSpPr>
        <p:spPr>
          <a:xfrm>
            <a:off x="0" y="731519"/>
            <a:ext cx="12191999" cy="461665"/>
          </a:xfrm>
          <a:prstGeom prst="rect">
            <a:avLst/>
          </a:prstGeom>
          <a:noFill/>
        </p:spPr>
        <p:txBody>
          <a:bodyPr wrap="square" rtlCol="0">
            <a:spAutoFit/>
          </a:bodyPr>
          <a:lstStyle/>
          <a:p>
            <a:r>
              <a:rPr lang="en-US" sz="2400" b="1" dirty="0"/>
              <a:t>Electrical Drawings</a:t>
            </a:r>
            <a:endParaRPr lang="en-US" sz="2400" dirty="0"/>
          </a:p>
        </p:txBody>
      </p:sp>
      <p:pic>
        <p:nvPicPr>
          <p:cNvPr id="6" name="Picture 5" descr="A close up of a map&#10;&#10;Description automatically generated">
            <a:hlinkClick r:id="rId2" action="ppaction://hlinkfile"/>
            <a:extLst>
              <a:ext uri="{FF2B5EF4-FFF2-40B4-BE49-F238E27FC236}">
                <a16:creationId xmlns:a16="http://schemas.microsoft.com/office/drawing/2014/main" id="{84F175A4-16A7-44E5-86F7-671A3F27E7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1457" y="1376063"/>
            <a:ext cx="9104221" cy="4862812"/>
          </a:xfrm>
          <a:prstGeom prst="rect">
            <a:avLst/>
          </a:prstGeom>
        </p:spPr>
      </p:pic>
      <p:pic>
        <p:nvPicPr>
          <p:cNvPr id="7" name="Picture 6">
            <a:extLst>
              <a:ext uri="{FF2B5EF4-FFF2-40B4-BE49-F238E27FC236}">
                <a16:creationId xmlns:a16="http://schemas.microsoft.com/office/drawing/2014/main" id="{963B206F-8351-4669-81DC-F45D8E1382AE}"/>
              </a:ext>
            </a:extLst>
          </p:cNvPr>
          <p:cNvPicPr/>
          <p:nvPr/>
        </p:nvPicPr>
        <p:blipFill>
          <a:blip r:embed="rId4">
            <a:extLst>
              <a:ext uri="{28A0092B-C50C-407E-A947-70E740481C1C}">
                <a14:useLocalDpi xmlns:a14="http://schemas.microsoft.com/office/drawing/2010/main" val="0"/>
              </a:ext>
            </a:extLst>
          </a:blip>
          <a:stretch>
            <a:fillRect/>
          </a:stretch>
        </p:blipFill>
        <p:spPr>
          <a:xfrm>
            <a:off x="139235" y="2252374"/>
            <a:ext cx="2920322" cy="726532"/>
          </a:xfrm>
          <a:prstGeom prst="rect">
            <a:avLst/>
          </a:prstGeom>
        </p:spPr>
      </p:pic>
      <p:sp>
        <p:nvSpPr>
          <p:cNvPr id="2" name="Rectangle 1">
            <a:extLst>
              <a:ext uri="{FF2B5EF4-FFF2-40B4-BE49-F238E27FC236}">
                <a16:creationId xmlns:a16="http://schemas.microsoft.com/office/drawing/2014/main" id="{235025F6-37E0-4CDC-A976-D254026E3137}"/>
              </a:ext>
            </a:extLst>
          </p:cNvPr>
          <p:cNvSpPr/>
          <p:nvPr/>
        </p:nvSpPr>
        <p:spPr>
          <a:xfrm>
            <a:off x="3409950" y="6311404"/>
            <a:ext cx="7715250" cy="375552"/>
          </a:xfrm>
          <a:prstGeom prst="rect">
            <a:avLst/>
          </a:prstGeom>
        </p:spPr>
        <p:txBody>
          <a:bodyPr wrap="square">
            <a:spAutoFit/>
          </a:bodyPr>
          <a:lstStyle/>
          <a:p>
            <a:pPr>
              <a:lnSpc>
                <a:spcPct val="107000"/>
              </a:lnSpc>
            </a:pPr>
            <a:r>
              <a:rPr lang="en-US" b="1" dirty="0">
                <a:latin typeface="Calibri" panose="020F0502020204030204" pitchFamily="34" charset="0"/>
                <a:ea typeface="Calibri" panose="020F0502020204030204" pitchFamily="34" charset="0"/>
                <a:cs typeface="Times New Roman" panose="02020603050405020304" pitchFamily="18" charset="0"/>
              </a:rPr>
              <a:t>Drawing E-1 Lower Level Electrical Plan</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78CAEC16-27CD-467C-96A0-77F720F84149}"/>
              </a:ext>
            </a:extLst>
          </p:cNvPr>
          <p:cNvSpPr/>
          <p:nvPr/>
        </p:nvSpPr>
        <p:spPr>
          <a:xfrm>
            <a:off x="66322" y="1542359"/>
            <a:ext cx="3160268" cy="671915"/>
          </a:xfrm>
          <a:prstGeom prst="rect">
            <a:avLst/>
          </a:prstGeom>
        </p:spPr>
        <p:txBody>
          <a:bodyPr wrap="square">
            <a:spAutoFit/>
          </a:bodyPr>
          <a:lstStyle/>
          <a:p>
            <a:pPr>
              <a:lnSpc>
                <a:spcPct val="107000"/>
              </a:lnSpc>
            </a:pPr>
            <a:r>
              <a:rPr lang="en-US" b="1" dirty="0">
                <a:latin typeface="Calibri" panose="020F0502020204030204" pitchFamily="34" charset="0"/>
                <a:ea typeface="Calibri" panose="020F0502020204030204" pitchFamily="34" charset="0"/>
                <a:cs typeface="Times New Roman" panose="02020603050405020304" pitchFamily="18" charset="0"/>
              </a:rPr>
              <a:t>Electrical Legend (Partial)</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dirty="0">
                <a:latin typeface="Calibri" panose="020F0502020204030204" pitchFamily="34" charset="0"/>
                <a:ea typeface="Calibri" panose="020F0502020204030204" pitchFamily="34" charset="0"/>
                <a:cs typeface="Times New Roman" panose="02020603050405020304" pitchFamily="18" charset="0"/>
              </a:rPr>
              <a:t>Drawing E - 01</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0435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96AC0800-7D41-4AE5-997B-92030199BFD6}"/>
              </a:ext>
            </a:extLst>
          </p:cNvPr>
          <p:cNvSpPr>
            <a:spLocks noGrp="1"/>
          </p:cNvSpPr>
          <p:nvPr>
            <p:ph type="sldNum" sz="quarter" idx="12"/>
          </p:nvPr>
        </p:nvSpPr>
        <p:spPr>
          <a:xfrm>
            <a:off x="11608526" y="6487497"/>
            <a:ext cx="583474" cy="365125"/>
          </a:xfrm>
        </p:spPr>
        <p:txBody>
          <a:bodyPr/>
          <a:lstStyle/>
          <a:p>
            <a:fld id="{00FEBD35-503A-48D7-A7E3-7CF1665B9A42}" type="slidenum">
              <a:rPr lang="en-US" smtClean="0"/>
              <a:t>3</a:t>
            </a:fld>
            <a:endParaRPr lang="en-US" dirty="0"/>
          </a:p>
        </p:txBody>
      </p:sp>
      <p:sp>
        <p:nvSpPr>
          <p:cNvPr id="10" name="TextBox 9">
            <a:extLst>
              <a:ext uri="{FF2B5EF4-FFF2-40B4-BE49-F238E27FC236}">
                <a16:creationId xmlns:a16="http://schemas.microsoft.com/office/drawing/2014/main" id="{E66EA0A4-6A95-4950-A02E-1BA91E90AA74}"/>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dirty="0">
                <a:solidFill>
                  <a:schemeClr val="bg1"/>
                </a:solidFill>
              </a:rPr>
              <a:t>Power Distribution</a:t>
            </a:r>
          </a:p>
        </p:txBody>
      </p:sp>
      <p:sp>
        <p:nvSpPr>
          <p:cNvPr id="11" name="TextBox 10">
            <a:extLst>
              <a:ext uri="{FF2B5EF4-FFF2-40B4-BE49-F238E27FC236}">
                <a16:creationId xmlns:a16="http://schemas.microsoft.com/office/drawing/2014/main" id="{EFAB7172-457E-4EBE-8735-60E518009B2A}"/>
              </a:ext>
            </a:extLst>
          </p:cNvPr>
          <p:cNvSpPr txBox="1"/>
          <p:nvPr/>
        </p:nvSpPr>
        <p:spPr>
          <a:xfrm>
            <a:off x="0" y="731520"/>
            <a:ext cx="12192000" cy="1938992"/>
          </a:xfrm>
          <a:prstGeom prst="rect">
            <a:avLst/>
          </a:prstGeom>
          <a:noFill/>
        </p:spPr>
        <p:txBody>
          <a:bodyPr wrap="square" rtlCol="0">
            <a:spAutoFit/>
          </a:bodyPr>
          <a:lstStyle/>
          <a:p>
            <a:r>
              <a:rPr lang="en-US" sz="2400" b="1" dirty="0"/>
              <a:t>Power Transmission Lines</a:t>
            </a:r>
          </a:p>
          <a:p>
            <a:pPr marL="342900" indent="-342900">
              <a:buFont typeface="Wingdings" panose="05000000000000000000" pitchFamily="2" charset="2"/>
              <a:buChar char="q"/>
            </a:pPr>
            <a:r>
              <a:rPr lang="en-US" sz="2400" dirty="0"/>
              <a:t>Transmission lines are sets of wires, called conductors, that carry electric power from generating plants to the substations that deliver power to customers. At a generating plant, electric power is “stepped up” to several thousand volts by a transformer and delivered to the transmission line.</a:t>
            </a:r>
          </a:p>
        </p:txBody>
      </p:sp>
      <p:pic>
        <p:nvPicPr>
          <p:cNvPr id="15" name="Picture 14">
            <a:extLst>
              <a:ext uri="{FF2B5EF4-FFF2-40B4-BE49-F238E27FC236}">
                <a16:creationId xmlns:a16="http://schemas.microsoft.com/office/drawing/2014/main" id="{F479EC88-4B51-445C-B59D-55C602E8C3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410" y="2907325"/>
            <a:ext cx="5305153" cy="3474720"/>
          </a:xfrm>
          <a:prstGeom prst="rect">
            <a:avLst/>
          </a:prstGeom>
        </p:spPr>
      </p:pic>
      <p:pic>
        <p:nvPicPr>
          <p:cNvPr id="19" name="Picture 18" descr="A picture containing outdoor object&#10;&#10;Description automatically generated">
            <a:extLst>
              <a:ext uri="{FF2B5EF4-FFF2-40B4-BE49-F238E27FC236}">
                <a16:creationId xmlns:a16="http://schemas.microsoft.com/office/drawing/2014/main" id="{066A888E-E49E-466A-AAC2-DF30186962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3418" y="2907325"/>
            <a:ext cx="6326172" cy="3474720"/>
          </a:xfrm>
          <a:prstGeom prst="rect">
            <a:avLst/>
          </a:prstGeom>
        </p:spPr>
      </p:pic>
    </p:spTree>
    <p:extLst>
      <p:ext uri="{BB962C8B-B14F-4D97-AF65-F5344CB8AC3E}">
        <p14:creationId xmlns:p14="http://schemas.microsoft.com/office/powerpoint/2010/main" val="2243611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text on a white background&#10;&#10;Description automatically generat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332" y="1747644"/>
            <a:ext cx="6112224" cy="2743200"/>
          </a:xfrm>
          <a:prstGeom prst="rect">
            <a:avLst/>
          </a:prstGeom>
        </p:spPr>
      </p:pic>
      <p:sp>
        <p:nvSpPr>
          <p:cNvPr id="8" name="Slide Number Placeholder 1">
            <a:extLst>
              <a:ext uri="{FF2B5EF4-FFF2-40B4-BE49-F238E27FC236}">
                <a16:creationId xmlns:a16="http://schemas.microsoft.com/office/drawing/2014/main" id="{65F9484F-E2C0-4180-880A-A2891D17FE71}"/>
              </a:ext>
            </a:extLst>
          </p:cNvPr>
          <p:cNvSpPr>
            <a:spLocks noGrp="1"/>
          </p:cNvSpPr>
          <p:nvPr>
            <p:ph type="sldNum" sz="quarter" idx="12"/>
          </p:nvPr>
        </p:nvSpPr>
        <p:spPr>
          <a:xfrm>
            <a:off x="11608526" y="6492875"/>
            <a:ext cx="583474" cy="365125"/>
          </a:xfrm>
        </p:spPr>
        <p:txBody>
          <a:bodyPr/>
          <a:lstStyle/>
          <a:p>
            <a:fld id="{00FEBD35-503A-48D7-A7E3-7CF1665B9A42}" type="slidenum">
              <a:rPr lang="en-US" smtClean="0"/>
              <a:t>4</a:t>
            </a:fld>
            <a:endParaRPr lang="en-US" dirty="0"/>
          </a:p>
        </p:txBody>
      </p:sp>
      <p:sp>
        <p:nvSpPr>
          <p:cNvPr id="10" name="TextBox 9">
            <a:extLst>
              <a:ext uri="{FF2B5EF4-FFF2-40B4-BE49-F238E27FC236}">
                <a16:creationId xmlns:a16="http://schemas.microsoft.com/office/drawing/2014/main" id="{9352F610-5D28-44BF-948A-286533EEEE0D}"/>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a:solidFill>
                  <a:schemeClr val="bg1"/>
                </a:solidFill>
              </a:rPr>
              <a:t>Power Distribution</a:t>
            </a:r>
            <a:endParaRPr lang="en-US" sz="3600" dirty="0">
              <a:solidFill>
                <a:schemeClr val="bg1"/>
              </a:solidFill>
            </a:endParaRPr>
          </a:p>
        </p:txBody>
      </p:sp>
      <p:sp>
        <p:nvSpPr>
          <p:cNvPr id="11" name="TextBox 10">
            <a:extLst>
              <a:ext uri="{FF2B5EF4-FFF2-40B4-BE49-F238E27FC236}">
                <a16:creationId xmlns:a16="http://schemas.microsoft.com/office/drawing/2014/main" id="{1692C54B-2BFC-402E-AD7F-95D8D6122384}"/>
              </a:ext>
            </a:extLst>
          </p:cNvPr>
          <p:cNvSpPr txBox="1"/>
          <p:nvPr/>
        </p:nvSpPr>
        <p:spPr>
          <a:xfrm>
            <a:off x="0" y="731520"/>
            <a:ext cx="12191999" cy="461665"/>
          </a:xfrm>
          <a:prstGeom prst="rect">
            <a:avLst/>
          </a:prstGeom>
          <a:noFill/>
        </p:spPr>
        <p:txBody>
          <a:bodyPr wrap="square" rtlCol="0">
            <a:spAutoFit/>
          </a:bodyPr>
          <a:lstStyle/>
          <a:p>
            <a:r>
              <a:rPr lang="en-US" sz="2400" b="1" dirty="0"/>
              <a:t>Power Generation and Transmission</a:t>
            </a:r>
          </a:p>
        </p:txBody>
      </p:sp>
      <p:pic>
        <p:nvPicPr>
          <p:cNvPr id="12" name="Picture 11" descr="A picture containing fence, sky&#10;&#10;Description automatically generated">
            <a:extLst>
              <a:ext uri="{FF2B5EF4-FFF2-40B4-BE49-F238E27FC236}">
                <a16:creationId xmlns:a16="http://schemas.microsoft.com/office/drawing/2014/main" id="{81F0C1C2-9AAB-49AA-AB74-A75684E876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9034" y="1747644"/>
            <a:ext cx="5421229" cy="2743200"/>
          </a:xfrm>
          <a:prstGeom prst="rect">
            <a:avLst/>
          </a:prstGeom>
        </p:spPr>
      </p:pic>
      <p:sp>
        <p:nvSpPr>
          <p:cNvPr id="18" name="TextBox 17">
            <a:extLst>
              <a:ext uri="{FF2B5EF4-FFF2-40B4-BE49-F238E27FC236}">
                <a16:creationId xmlns:a16="http://schemas.microsoft.com/office/drawing/2014/main" id="{FFE564CA-567D-475C-A96B-0F1CE923C507}"/>
              </a:ext>
            </a:extLst>
          </p:cNvPr>
          <p:cNvSpPr txBox="1"/>
          <p:nvPr/>
        </p:nvSpPr>
        <p:spPr>
          <a:xfrm>
            <a:off x="122332" y="4747859"/>
            <a:ext cx="5973667" cy="461665"/>
          </a:xfrm>
          <a:prstGeom prst="rect">
            <a:avLst/>
          </a:prstGeom>
          <a:noFill/>
        </p:spPr>
        <p:txBody>
          <a:bodyPr wrap="square" rtlCol="0">
            <a:spAutoFit/>
          </a:bodyPr>
          <a:lstStyle/>
          <a:p>
            <a:pPr algn="ctr"/>
            <a:r>
              <a:rPr lang="en-US" sz="2400" b="1" dirty="0"/>
              <a:t>The Grid</a:t>
            </a:r>
          </a:p>
        </p:txBody>
      </p:sp>
      <p:sp>
        <p:nvSpPr>
          <p:cNvPr id="20" name="TextBox 19">
            <a:extLst>
              <a:ext uri="{FF2B5EF4-FFF2-40B4-BE49-F238E27FC236}">
                <a16:creationId xmlns:a16="http://schemas.microsoft.com/office/drawing/2014/main" id="{B9714C1F-ABBB-4F18-8D03-56E6D4C3A7D4}"/>
              </a:ext>
            </a:extLst>
          </p:cNvPr>
          <p:cNvSpPr txBox="1"/>
          <p:nvPr/>
        </p:nvSpPr>
        <p:spPr>
          <a:xfrm>
            <a:off x="6479034" y="4742743"/>
            <a:ext cx="5712965" cy="461665"/>
          </a:xfrm>
          <a:prstGeom prst="rect">
            <a:avLst/>
          </a:prstGeom>
          <a:noFill/>
        </p:spPr>
        <p:txBody>
          <a:bodyPr wrap="square" rtlCol="0">
            <a:spAutoFit/>
          </a:bodyPr>
          <a:lstStyle/>
          <a:p>
            <a:pPr algn="ctr"/>
            <a:r>
              <a:rPr lang="en-US" sz="2400" b="1" dirty="0"/>
              <a:t>Substation</a:t>
            </a:r>
          </a:p>
        </p:txBody>
      </p:sp>
    </p:spTree>
    <p:extLst>
      <p:ext uri="{BB962C8B-B14F-4D97-AF65-F5344CB8AC3E}">
        <p14:creationId xmlns:p14="http://schemas.microsoft.com/office/powerpoint/2010/main" val="2345744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65F9484F-E2C0-4180-880A-A2891D17FE71}"/>
              </a:ext>
            </a:extLst>
          </p:cNvPr>
          <p:cNvSpPr>
            <a:spLocks noGrp="1"/>
          </p:cNvSpPr>
          <p:nvPr>
            <p:ph type="sldNum" sz="quarter" idx="12"/>
          </p:nvPr>
        </p:nvSpPr>
        <p:spPr>
          <a:xfrm>
            <a:off x="11608526" y="6492875"/>
            <a:ext cx="583474" cy="365125"/>
          </a:xfrm>
        </p:spPr>
        <p:txBody>
          <a:bodyPr/>
          <a:lstStyle/>
          <a:p>
            <a:fld id="{00FEBD35-503A-48D7-A7E3-7CF1665B9A42}" type="slidenum">
              <a:rPr lang="en-US" smtClean="0"/>
              <a:t>5</a:t>
            </a:fld>
            <a:endParaRPr lang="en-US" dirty="0"/>
          </a:p>
        </p:txBody>
      </p:sp>
      <p:sp>
        <p:nvSpPr>
          <p:cNvPr id="10" name="TextBox 9">
            <a:extLst>
              <a:ext uri="{FF2B5EF4-FFF2-40B4-BE49-F238E27FC236}">
                <a16:creationId xmlns:a16="http://schemas.microsoft.com/office/drawing/2014/main" id="{9352F610-5D28-44BF-948A-286533EEEE0D}"/>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a:solidFill>
                  <a:schemeClr val="bg1"/>
                </a:solidFill>
              </a:rPr>
              <a:t>Power Distribution</a:t>
            </a:r>
            <a:endParaRPr lang="en-US" sz="3600" dirty="0">
              <a:solidFill>
                <a:schemeClr val="bg1"/>
              </a:solidFill>
            </a:endParaRPr>
          </a:p>
        </p:txBody>
      </p:sp>
      <p:pic>
        <p:nvPicPr>
          <p:cNvPr id="5" name="Picture 4" descr="A close up of a map&#10;&#10;Description automatically generated">
            <a:extLst>
              <a:ext uri="{FF2B5EF4-FFF2-40B4-BE49-F238E27FC236}">
                <a16:creationId xmlns:a16="http://schemas.microsoft.com/office/drawing/2014/main" id="{670D58FF-321E-478D-95CC-E740C4DEA9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2481" y="596327"/>
            <a:ext cx="6627039" cy="6233098"/>
          </a:xfrm>
          <a:prstGeom prst="rect">
            <a:avLst/>
          </a:prstGeom>
        </p:spPr>
      </p:pic>
    </p:spTree>
    <p:extLst>
      <p:ext uri="{BB962C8B-B14F-4D97-AF65-F5344CB8AC3E}">
        <p14:creationId xmlns:p14="http://schemas.microsoft.com/office/powerpoint/2010/main" val="271159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65F9484F-E2C0-4180-880A-A2891D17FE71}"/>
              </a:ext>
            </a:extLst>
          </p:cNvPr>
          <p:cNvSpPr>
            <a:spLocks noGrp="1"/>
          </p:cNvSpPr>
          <p:nvPr>
            <p:ph type="sldNum" sz="quarter" idx="12"/>
          </p:nvPr>
        </p:nvSpPr>
        <p:spPr>
          <a:xfrm>
            <a:off x="11608526" y="6492875"/>
            <a:ext cx="583474" cy="365125"/>
          </a:xfrm>
        </p:spPr>
        <p:txBody>
          <a:bodyPr/>
          <a:lstStyle/>
          <a:p>
            <a:fld id="{00FEBD35-503A-48D7-A7E3-7CF1665B9A42}" type="slidenum">
              <a:rPr lang="en-US" smtClean="0"/>
              <a:t>6</a:t>
            </a:fld>
            <a:endParaRPr lang="en-US" dirty="0"/>
          </a:p>
        </p:txBody>
      </p:sp>
      <p:sp>
        <p:nvSpPr>
          <p:cNvPr id="10" name="TextBox 9">
            <a:extLst>
              <a:ext uri="{FF2B5EF4-FFF2-40B4-BE49-F238E27FC236}">
                <a16:creationId xmlns:a16="http://schemas.microsoft.com/office/drawing/2014/main" id="{9352F610-5D28-44BF-948A-286533EEEE0D}"/>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a:solidFill>
                  <a:schemeClr val="bg1"/>
                </a:solidFill>
              </a:rPr>
              <a:t>Power Distribution</a:t>
            </a:r>
            <a:endParaRPr lang="en-US" sz="3600" dirty="0">
              <a:solidFill>
                <a:schemeClr val="bg1"/>
              </a:solidFill>
            </a:endParaRPr>
          </a:p>
        </p:txBody>
      </p:sp>
      <p:sp>
        <p:nvSpPr>
          <p:cNvPr id="11" name="TextBox 10">
            <a:extLst>
              <a:ext uri="{FF2B5EF4-FFF2-40B4-BE49-F238E27FC236}">
                <a16:creationId xmlns:a16="http://schemas.microsoft.com/office/drawing/2014/main" id="{1692C54B-2BFC-402E-AD7F-95D8D6122384}"/>
              </a:ext>
            </a:extLst>
          </p:cNvPr>
          <p:cNvSpPr txBox="1"/>
          <p:nvPr/>
        </p:nvSpPr>
        <p:spPr>
          <a:xfrm>
            <a:off x="0" y="731519"/>
            <a:ext cx="12191999" cy="461665"/>
          </a:xfrm>
          <a:prstGeom prst="rect">
            <a:avLst/>
          </a:prstGeom>
          <a:noFill/>
        </p:spPr>
        <p:txBody>
          <a:bodyPr wrap="square" rtlCol="0">
            <a:spAutoFit/>
          </a:bodyPr>
          <a:lstStyle/>
          <a:p>
            <a:r>
              <a:rPr lang="en-US" sz="2400" b="1" dirty="0"/>
              <a:t>Low Voltage Distribution Equipment</a:t>
            </a:r>
            <a:endParaRPr lang="en-US" sz="2400" dirty="0"/>
          </a:p>
        </p:txBody>
      </p:sp>
      <p:pic>
        <p:nvPicPr>
          <p:cNvPr id="22" name="Picture 21" descr="A screenshot of a video game&#10;&#10;Description automatically generated">
            <a:extLst>
              <a:ext uri="{FF2B5EF4-FFF2-40B4-BE49-F238E27FC236}">
                <a16:creationId xmlns:a16="http://schemas.microsoft.com/office/drawing/2014/main" id="{5CB8201D-78D8-4A7B-96ED-15D0E67F92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3556" y="4439863"/>
            <a:ext cx="4572000" cy="2358571"/>
          </a:xfrm>
          <a:prstGeom prst="rect">
            <a:avLst/>
          </a:prstGeom>
        </p:spPr>
      </p:pic>
      <p:pic>
        <p:nvPicPr>
          <p:cNvPr id="24" name="Picture 23" descr="A close up of text on a white background&#10;&#10;Description automatically generated">
            <a:extLst>
              <a:ext uri="{FF2B5EF4-FFF2-40B4-BE49-F238E27FC236}">
                <a16:creationId xmlns:a16="http://schemas.microsoft.com/office/drawing/2014/main" id="{DCEA25BB-BA32-411A-9DF8-479A78EC9E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3556" y="624113"/>
            <a:ext cx="4572000" cy="3519714"/>
          </a:xfrm>
          <a:prstGeom prst="rect">
            <a:avLst/>
          </a:prstGeom>
        </p:spPr>
      </p:pic>
      <p:pic>
        <p:nvPicPr>
          <p:cNvPr id="27" name="Picture 26" descr="A screenshot of a cell phone&#10;&#10;Description automatically generated">
            <a:extLst>
              <a:ext uri="{FF2B5EF4-FFF2-40B4-BE49-F238E27FC236}">
                <a16:creationId xmlns:a16="http://schemas.microsoft.com/office/drawing/2014/main" id="{768229F0-8D72-4A49-BCAD-509EDDAA97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450" y="1193184"/>
            <a:ext cx="5102043" cy="4821080"/>
          </a:xfrm>
          <a:prstGeom prst="rect">
            <a:avLst/>
          </a:prstGeom>
        </p:spPr>
      </p:pic>
    </p:spTree>
    <p:extLst>
      <p:ext uri="{BB962C8B-B14F-4D97-AF65-F5344CB8AC3E}">
        <p14:creationId xmlns:p14="http://schemas.microsoft.com/office/powerpoint/2010/main" val="4232728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65F9484F-E2C0-4180-880A-A2891D17FE71}"/>
              </a:ext>
            </a:extLst>
          </p:cNvPr>
          <p:cNvSpPr>
            <a:spLocks noGrp="1"/>
          </p:cNvSpPr>
          <p:nvPr>
            <p:ph type="sldNum" sz="quarter" idx="12"/>
          </p:nvPr>
        </p:nvSpPr>
        <p:spPr>
          <a:xfrm>
            <a:off x="11608526" y="6492875"/>
            <a:ext cx="583474" cy="365125"/>
          </a:xfrm>
        </p:spPr>
        <p:txBody>
          <a:bodyPr/>
          <a:lstStyle/>
          <a:p>
            <a:fld id="{00FEBD35-503A-48D7-A7E3-7CF1665B9A42}" type="slidenum">
              <a:rPr lang="en-US" smtClean="0"/>
              <a:t>7</a:t>
            </a:fld>
            <a:endParaRPr lang="en-US" dirty="0"/>
          </a:p>
        </p:txBody>
      </p:sp>
      <p:sp>
        <p:nvSpPr>
          <p:cNvPr id="10" name="TextBox 9">
            <a:extLst>
              <a:ext uri="{FF2B5EF4-FFF2-40B4-BE49-F238E27FC236}">
                <a16:creationId xmlns:a16="http://schemas.microsoft.com/office/drawing/2014/main" id="{9352F610-5D28-44BF-948A-286533EEEE0D}"/>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a:solidFill>
                  <a:schemeClr val="bg1"/>
                </a:solidFill>
              </a:rPr>
              <a:t>Power Distribution</a:t>
            </a:r>
            <a:endParaRPr lang="en-US" sz="3600" dirty="0">
              <a:solidFill>
                <a:schemeClr val="bg1"/>
              </a:solidFill>
            </a:endParaRPr>
          </a:p>
        </p:txBody>
      </p:sp>
      <p:sp>
        <p:nvSpPr>
          <p:cNvPr id="11" name="TextBox 10">
            <a:extLst>
              <a:ext uri="{FF2B5EF4-FFF2-40B4-BE49-F238E27FC236}">
                <a16:creationId xmlns:a16="http://schemas.microsoft.com/office/drawing/2014/main" id="{1692C54B-2BFC-402E-AD7F-95D8D6122384}"/>
              </a:ext>
            </a:extLst>
          </p:cNvPr>
          <p:cNvSpPr txBox="1"/>
          <p:nvPr/>
        </p:nvSpPr>
        <p:spPr>
          <a:xfrm>
            <a:off x="0" y="731519"/>
            <a:ext cx="12191999" cy="3323987"/>
          </a:xfrm>
          <a:prstGeom prst="rect">
            <a:avLst/>
          </a:prstGeom>
          <a:noFill/>
        </p:spPr>
        <p:txBody>
          <a:bodyPr wrap="square" rtlCol="0">
            <a:spAutoFit/>
          </a:bodyPr>
          <a:lstStyle/>
          <a:p>
            <a:r>
              <a:rPr lang="en-US" sz="2400" b="1" dirty="0"/>
              <a:t>Service Equipment</a:t>
            </a:r>
          </a:p>
          <a:p>
            <a:r>
              <a:rPr lang="en-US" sz="2400" b="1" dirty="0"/>
              <a:t>NEC Article 100 Definitions</a:t>
            </a:r>
            <a:endParaRPr lang="en-US" sz="2400" dirty="0"/>
          </a:p>
          <a:p>
            <a:r>
              <a:rPr lang="en-US" sz="2400" i="1" dirty="0"/>
              <a:t>Service Equipment - The necessary equipment, usually consisting of circuit breakers or switches and fuses and their accessories, connected to the load end of service conductors to a building or other structure, or an otherwise designated area, and intended to constitute the main control and cutoff of the supply. Service equipment does not include the metering equipment, such as the meter and/or meter enclosures.</a:t>
            </a:r>
          </a:p>
          <a:p>
            <a:endParaRPr lang="en-US" sz="2400" i="1" dirty="0"/>
          </a:p>
          <a:p>
            <a:endParaRPr lang="en-US" dirty="0"/>
          </a:p>
        </p:txBody>
      </p:sp>
      <p:pic>
        <p:nvPicPr>
          <p:cNvPr id="9" name="Picture 8">
            <a:extLst>
              <a:ext uri="{FF2B5EF4-FFF2-40B4-BE49-F238E27FC236}">
                <a16:creationId xmlns:a16="http://schemas.microsoft.com/office/drawing/2014/main" id="{44B42273-E549-4617-BE6A-F1B36799255C}"/>
              </a:ext>
            </a:extLst>
          </p:cNvPr>
          <p:cNvPicPr/>
          <p:nvPr/>
        </p:nvPicPr>
        <p:blipFill>
          <a:blip r:embed="rId2"/>
          <a:stretch>
            <a:fillRect/>
          </a:stretch>
        </p:blipFill>
        <p:spPr>
          <a:xfrm>
            <a:off x="435609" y="3669436"/>
            <a:ext cx="4868095" cy="2407920"/>
          </a:xfrm>
          <a:prstGeom prst="rect">
            <a:avLst/>
          </a:prstGeom>
        </p:spPr>
      </p:pic>
      <p:pic>
        <p:nvPicPr>
          <p:cNvPr id="12" name="Picture 11" descr="A close up of text on a white background&#10;&#10;Description automatically generated">
            <a:extLst>
              <a:ext uri="{FF2B5EF4-FFF2-40B4-BE49-F238E27FC236}">
                <a16:creationId xmlns:a16="http://schemas.microsoft.com/office/drawing/2014/main" id="{4CAF53BE-7F41-41B9-9B28-BC17ADE7E299}"/>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810375" y="3135193"/>
            <a:ext cx="4152900" cy="3476406"/>
          </a:xfrm>
          <a:prstGeom prst="rect">
            <a:avLst/>
          </a:prstGeom>
        </p:spPr>
      </p:pic>
    </p:spTree>
    <p:extLst>
      <p:ext uri="{BB962C8B-B14F-4D97-AF65-F5344CB8AC3E}">
        <p14:creationId xmlns:p14="http://schemas.microsoft.com/office/powerpoint/2010/main" val="2318150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65F9484F-E2C0-4180-880A-A2891D17FE71}"/>
              </a:ext>
            </a:extLst>
          </p:cNvPr>
          <p:cNvSpPr>
            <a:spLocks noGrp="1"/>
          </p:cNvSpPr>
          <p:nvPr>
            <p:ph type="sldNum" sz="quarter" idx="12"/>
          </p:nvPr>
        </p:nvSpPr>
        <p:spPr>
          <a:xfrm>
            <a:off x="11608526" y="6492875"/>
            <a:ext cx="583474" cy="365125"/>
          </a:xfrm>
        </p:spPr>
        <p:txBody>
          <a:bodyPr/>
          <a:lstStyle/>
          <a:p>
            <a:fld id="{00FEBD35-503A-48D7-A7E3-7CF1665B9A42}" type="slidenum">
              <a:rPr lang="en-US" smtClean="0"/>
              <a:t>8</a:t>
            </a:fld>
            <a:endParaRPr lang="en-US" dirty="0"/>
          </a:p>
        </p:txBody>
      </p:sp>
      <p:sp>
        <p:nvSpPr>
          <p:cNvPr id="10" name="TextBox 9">
            <a:extLst>
              <a:ext uri="{FF2B5EF4-FFF2-40B4-BE49-F238E27FC236}">
                <a16:creationId xmlns:a16="http://schemas.microsoft.com/office/drawing/2014/main" id="{9352F610-5D28-44BF-948A-286533EEEE0D}"/>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a:solidFill>
                  <a:schemeClr val="bg1"/>
                </a:solidFill>
              </a:rPr>
              <a:t>Power Distribution</a:t>
            </a:r>
            <a:endParaRPr lang="en-US" sz="3600" dirty="0">
              <a:solidFill>
                <a:schemeClr val="bg1"/>
              </a:solidFill>
            </a:endParaRPr>
          </a:p>
        </p:txBody>
      </p:sp>
      <p:sp>
        <p:nvSpPr>
          <p:cNvPr id="11" name="TextBox 10">
            <a:extLst>
              <a:ext uri="{FF2B5EF4-FFF2-40B4-BE49-F238E27FC236}">
                <a16:creationId xmlns:a16="http://schemas.microsoft.com/office/drawing/2014/main" id="{1692C54B-2BFC-402E-AD7F-95D8D6122384}"/>
              </a:ext>
            </a:extLst>
          </p:cNvPr>
          <p:cNvSpPr txBox="1"/>
          <p:nvPr/>
        </p:nvSpPr>
        <p:spPr>
          <a:xfrm>
            <a:off x="0" y="731519"/>
            <a:ext cx="12191999" cy="1938992"/>
          </a:xfrm>
          <a:prstGeom prst="rect">
            <a:avLst/>
          </a:prstGeom>
          <a:noFill/>
        </p:spPr>
        <p:txBody>
          <a:bodyPr wrap="square" rtlCol="0">
            <a:spAutoFit/>
          </a:bodyPr>
          <a:lstStyle/>
          <a:p>
            <a:r>
              <a:rPr lang="en-US" sz="2400" b="1" dirty="0"/>
              <a:t>Incoming Service - Power</a:t>
            </a:r>
          </a:p>
          <a:p>
            <a:pPr marL="342900" lvl="0" indent="-342900">
              <a:buFont typeface="Wingdings" panose="05000000000000000000" pitchFamily="2" charset="2"/>
              <a:buChar char="q"/>
            </a:pPr>
            <a:r>
              <a:rPr lang="en-US" sz="2400" dirty="0"/>
              <a:t>All buildings have an electrical service.</a:t>
            </a:r>
          </a:p>
          <a:p>
            <a:pPr marL="342900" lvl="0" indent="-342900">
              <a:buFont typeface="Wingdings" panose="05000000000000000000" pitchFamily="2" charset="2"/>
              <a:buChar char="q"/>
            </a:pPr>
            <a:r>
              <a:rPr lang="en-US" sz="2400" dirty="0"/>
              <a:t>A utility transformer is installed outside the building on a pad (site drawing) or pole.</a:t>
            </a:r>
          </a:p>
          <a:p>
            <a:pPr marL="342900" lvl="0" indent="-342900">
              <a:buFont typeface="Wingdings" panose="05000000000000000000" pitchFamily="2" charset="2"/>
              <a:buChar char="q"/>
            </a:pPr>
            <a:r>
              <a:rPr lang="en-US" sz="2400" dirty="0"/>
              <a:t>Primary service (utility company) is shown on the One-line Diagram, Single-line Diagram, or Riser Diagram.</a:t>
            </a:r>
            <a:endParaRPr lang="en-US" dirty="0"/>
          </a:p>
        </p:txBody>
      </p:sp>
      <p:pic>
        <p:nvPicPr>
          <p:cNvPr id="5" name="Picture 4">
            <a:extLst>
              <a:ext uri="{FF2B5EF4-FFF2-40B4-BE49-F238E27FC236}">
                <a16:creationId xmlns:a16="http://schemas.microsoft.com/office/drawing/2014/main" id="{6039D60E-2C88-43A6-8387-E42A714A8FCC}"/>
              </a:ext>
            </a:extLst>
          </p:cNvPr>
          <p:cNvPicPr/>
          <p:nvPr/>
        </p:nvPicPr>
        <p:blipFill>
          <a:blip r:embed="rId2">
            <a:extLst>
              <a:ext uri="{28A0092B-C50C-407E-A947-70E740481C1C}">
                <a14:useLocalDpi xmlns:a14="http://schemas.microsoft.com/office/drawing/2010/main" val="0"/>
              </a:ext>
            </a:extLst>
          </a:blip>
          <a:stretch>
            <a:fillRect/>
          </a:stretch>
        </p:blipFill>
        <p:spPr>
          <a:xfrm>
            <a:off x="378563" y="3079600"/>
            <a:ext cx="5064339" cy="2851785"/>
          </a:xfrm>
          <a:prstGeom prst="rect">
            <a:avLst/>
          </a:prstGeom>
        </p:spPr>
      </p:pic>
      <p:pic>
        <p:nvPicPr>
          <p:cNvPr id="6" name="Picture 5">
            <a:extLst>
              <a:ext uri="{FF2B5EF4-FFF2-40B4-BE49-F238E27FC236}">
                <a16:creationId xmlns:a16="http://schemas.microsoft.com/office/drawing/2014/main" id="{7963C7CF-3F39-4A07-B1E9-8AB1A6D868DB}"/>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614513" y="2505819"/>
            <a:ext cx="2269173" cy="3425566"/>
          </a:xfrm>
          <a:prstGeom prst="rect">
            <a:avLst/>
          </a:prstGeom>
        </p:spPr>
      </p:pic>
      <p:pic>
        <p:nvPicPr>
          <p:cNvPr id="7" name="Picture 6">
            <a:extLst>
              <a:ext uri="{FF2B5EF4-FFF2-40B4-BE49-F238E27FC236}">
                <a16:creationId xmlns:a16="http://schemas.microsoft.com/office/drawing/2014/main" id="{CF7E1DF7-64FF-4F95-B1AA-2C9871702E1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013128" y="2505819"/>
            <a:ext cx="4038784" cy="3425566"/>
          </a:xfrm>
          <a:prstGeom prst="rect">
            <a:avLst/>
          </a:prstGeom>
        </p:spPr>
      </p:pic>
      <p:pic>
        <p:nvPicPr>
          <p:cNvPr id="9" name="Picture 8">
            <a:extLst>
              <a:ext uri="{FF2B5EF4-FFF2-40B4-BE49-F238E27FC236}">
                <a16:creationId xmlns:a16="http://schemas.microsoft.com/office/drawing/2014/main" id="{AAEB578F-51F5-45C0-9575-1552ECC93829}"/>
              </a:ext>
            </a:extLst>
          </p:cNvPr>
          <p:cNvPicPr/>
          <p:nvPr/>
        </p:nvPicPr>
        <p:blipFill>
          <a:blip r:embed="rId5">
            <a:extLst>
              <a:ext uri="{28A0092B-C50C-407E-A947-70E740481C1C}">
                <a14:useLocalDpi xmlns:a14="http://schemas.microsoft.com/office/drawing/2010/main" val="0"/>
              </a:ext>
            </a:extLst>
          </a:blip>
          <a:stretch>
            <a:fillRect/>
          </a:stretch>
        </p:blipFill>
        <p:spPr>
          <a:xfrm>
            <a:off x="5923915" y="5487035"/>
            <a:ext cx="1506220" cy="1005840"/>
          </a:xfrm>
          <a:prstGeom prst="rect">
            <a:avLst/>
          </a:prstGeom>
        </p:spPr>
      </p:pic>
      <p:pic>
        <p:nvPicPr>
          <p:cNvPr id="12" name="Picture 11">
            <a:extLst>
              <a:ext uri="{FF2B5EF4-FFF2-40B4-BE49-F238E27FC236}">
                <a16:creationId xmlns:a16="http://schemas.microsoft.com/office/drawing/2014/main" id="{54656ECA-8560-467B-AD90-97CA5E8956F5}"/>
              </a:ext>
            </a:extLst>
          </p:cNvPr>
          <p:cNvPicPr/>
          <p:nvPr/>
        </p:nvPicPr>
        <p:blipFill>
          <a:blip r:embed="rId6">
            <a:extLst>
              <a:ext uri="{28A0092B-C50C-407E-A947-70E740481C1C}">
                <a14:useLocalDpi xmlns:a14="http://schemas.microsoft.com/office/drawing/2010/main" val="0"/>
              </a:ext>
            </a:extLst>
          </a:blip>
          <a:stretch>
            <a:fillRect/>
          </a:stretch>
        </p:blipFill>
        <p:spPr>
          <a:xfrm>
            <a:off x="9270188" y="5487035"/>
            <a:ext cx="1515745" cy="1005840"/>
          </a:xfrm>
          <a:prstGeom prst="rect">
            <a:avLst/>
          </a:prstGeom>
        </p:spPr>
      </p:pic>
    </p:spTree>
    <p:extLst>
      <p:ext uri="{BB962C8B-B14F-4D97-AF65-F5344CB8AC3E}">
        <p14:creationId xmlns:p14="http://schemas.microsoft.com/office/powerpoint/2010/main" val="220569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65F9484F-E2C0-4180-880A-A2891D17FE71}"/>
              </a:ext>
            </a:extLst>
          </p:cNvPr>
          <p:cNvSpPr>
            <a:spLocks noGrp="1"/>
          </p:cNvSpPr>
          <p:nvPr>
            <p:ph type="sldNum" sz="quarter" idx="12"/>
          </p:nvPr>
        </p:nvSpPr>
        <p:spPr>
          <a:xfrm>
            <a:off x="11608526" y="6492875"/>
            <a:ext cx="583474" cy="365125"/>
          </a:xfrm>
        </p:spPr>
        <p:txBody>
          <a:bodyPr/>
          <a:lstStyle/>
          <a:p>
            <a:fld id="{00FEBD35-503A-48D7-A7E3-7CF1665B9A42}" type="slidenum">
              <a:rPr lang="en-US" smtClean="0"/>
              <a:t>9</a:t>
            </a:fld>
            <a:endParaRPr lang="en-US" dirty="0"/>
          </a:p>
        </p:txBody>
      </p:sp>
      <p:sp>
        <p:nvSpPr>
          <p:cNvPr id="10" name="TextBox 9">
            <a:extLst>
              <a:ext uri="{FF2B5EF4-FFF2-40B4-BE49-F238E27FC236}">
                <a16:creationId xmlns:a16="http://schemas.microsoft.com/office/drawing/2014/main" id="{9352F610-5D28-44BF-948A-286533EEEE0D}"/>
              </a:ext>
            </a:extLst>
          </p:cNvPr>
          <p:cNvSpPr txBox="1"/>
          <p:nvPr/>
        </p:nvSpPr>
        <p:spPr>
          <a:xfrm>
            <a:off x="0" y="0"/>
            <a:ext cx="12192000" cy="548640"/>
          </a:xfrm>
          <a:prstGeom prst="rect">
            <a:avLst/>
          </a:prstGeom>
          <a:solidFill>
            <a:srgbClr val="002060"/>
          </a:solidFill>
          <a:ln w="19050">
            <a:solidFill>
              <a:schemeClr val="tx1"/>
            </a:solidFill>
          </a:ln>
        </p:spPr>
        <p:txBody>
          <a:bodyPr wrap="square" rtlCol="0" anchor="ctr" anchorCtr="0">
            <a:noAutofit/>
          </a:bodyPr>
          <a:lstStyle/>
          <a:p>
            <a:pPr algn="ctr"/>
            <a:r>
              <a:rPr lang="en-US" sz="3600">
                <a:solidFill>
                  <a:schemeClr val="bg1"/>
                </a:solidFill>
              </a:rPr>
              <a:t>Power Distribution</a:t>
            </a:r>
            <a:endParaRPr lang="en-US" sz="3600" dirty="0">
              <a:solidFill>
                <a:schemeClr val="bg1"/>
              </a:solidFill>
            </a:endParaRPr>
          </a:p>
        </p:txBody>
      </p:sp>
      <p:sp>
        <p:nvSpPr>
          <p:cNvPr id="11" name="TextBox 10">
            <a:extLst>
              <a:ext uri="{FF2B5EF4-FFF2-40B4-BE49-F238E27FC236}">
                <a16:creationId xmlns:a16="http://schemas.microsoft.com/office/drawing/2014/main" id="{1692C54B-2BFC-402E-AD7F-95D8D6122384}"/>
              </a:ext>
            </a:extLst>
          </p:cNvPr>
          <p:cNvSpPr txBox="1"/>
          <p:nvPr/>
        </p:nvSpPr>
        <p:spPr>
          <a:xfrm>
            <a:off x="0" y="731519"/>
            <a:ext cx="12191999" cy="1477328"/>
          </a:xfrm>
          <a:prstGeom prst="rect">
            <a:avLst/>
          </a:prstGeom>
          <a:noFill/>
        </p:spPr>
        <p:txBody>
          <a:bodyPr wrap="square" rtlCol="0">
            <a:spAutoFit/>
          </a:bodyPr>
          <a:lstStyle/>
          <a:p>
            <a:r>
              <a:rPr lang="en-US" sz="2400" b="1" dirty="0"/>
              <a:t>Common Electrical Distribution Systems</a:t>
            </a:r>
          </a:p>
          <a:p>
            <a:r>
              <a:rPr lang="en-US" sz="2400" b="1" dirty="0"/>
              <a:t>Residential</a:t>
            </a:r>
            <a:endParaRPr lang="en-US" sz="2400" dirty="0"/>
          </a:p>
          <a:p>
            <a:endParaRPr lang="en-US" sz="2400" i="1" dirty="0"/>
          </a:p>
          <a:p>
            <a:endParaRPr lang="en-US" dirty="0"/>
          </a:p>
        </p:txBody>
      </p:sp>
      <p:pic>
        <p:nvPicPr>
          <p:cNvPr id="5" name="Picture 4">
            <a:extLst>
              <a:ext uri="{FF2B5EF4-FFF2-40B4-BE49-F238E27FC236}">
                <a16:creationId xmlns:a16="http://schemas.microsoft.com/office/drawing/2014/main" id="{71BE1C2E-E6E5-4B6B-9CFE-E9F34E64B504}"/>
              </a:ext>
            </a:extLst>
          </p:cNvPr>
          <p:cNvPicPr/>
          <p:nvPr/>
        </p:nvPicPr>
        <p:blipFill>
          <a:blip r:embed="rId2">
            <a:extLst>
              <a:ext uri="{28A0092B-C50C-407E-A947-70E740481C1C}">
                <a14:useLocalDpi xmlns:a14="http://schemas.microsoft.com/office/drawing/2010/main" val="0"/>
              </a:ext>
            </a:extLst>
          </a:blip>
          <a:stretch>
            <a:fillRect/>
          </a:stretch>
        </p:blipFill>
        <p:spPr>
          <a:xfrm>
            <a:off x="150337" y="1586864"/>
            <a:ext cx="4316185" cy="2156461"/>
          </a:xfrm>
          <a:prstGeom prst="rect">
            <a:avLst/>
          </a:prstGeom>
        </p:spPr>
      </p:pic>
      <p:pic>
        <p:nvPicPr>
          <p:cNvPr id="6" name="Picture 5">
            <a:extLst>
              <a:ext uri="{FF2B5EF4-FFF2-40B4-BE49-F238E27FC236}">
                <a16:creationId xmlns:a16="http://schemas.microsoft.com/office/drawing/2014/main" id="{67E5BDFC-6398-45D6-AD81-8123EED3057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753243" y="1564320"/>
            <a:ext cx="3601787" cy="3729360"/>
          </a:xfrm>
          <a:prstGeom prst="rect">
            <a:avLst/>
          </a:prstGeom>
        </p:spPr>
      </p:pic>
      <p:pic>
        <p:nvPicPr>
          <p:cNvPr id="7" name="Picture 6">
            <a:extLst>
              <a:ext uri="{FF2B5EF4-FFF2-40B4-BE49-F238E27FC236}">
                <a16:creationId xmlns:a16="http://schemas.microsoft.com/office/drawing/2014/main" id="{7ACE4448-04B1-43CE-BD02-DC4859E340C8}"/>
              </a:ext>
            </a:extLst>
          </p:cNvPr>
          <p:cNvPicPr/>
          <p:nvPr/>
        </p:nvPicPr>
        <p:blipFill>
          <a:blip r:embed="rId4"/>
          <a:stretch>
            <a:fillRect/>
          </a:stretch>
        </p:blipFill>
        <p:spPr>
          <a:xfrm>
            <a:off x="517683" y="4204334"/>
            <a:ext cx="3575050" cy="2377440"/>
          </a:xfrm>
          <a:prstGeom prst="rect">
            <a:avLst/>
          </a:prstGeom>
        </p:spPr>
      </p:pic>
      <p:pic>
        <p:nvPicPr>
          <p:cNvPr id="9" name="Picture 8" descr="A close up of a brick building&#10;&#10;Description automatically generated">
            <a:extLst>
              <a:ext uri="{FF2B5EF4-FFF2-40B4-BE49-F238E27FC236}">
                <a16:creationId xmlns:a16="http://schemas.microsoft.com/office/drawing/2014/main" id="{D5F4E6F0-BD61-4323-A5DF-3C7684987B36}"/>
              </a:ext>
            </a:extLst>
          </p:cNvPr>
          <p:cNvPicPr/>
          <p:nvPr/>
        </p:nvPicPr>
        <p:blipFill>
          <a:blip r:embed="rId5">
            <a:extLst>
              <a:ext uri="{28A0092B-C50C-407E-A947-70E740481C1C}">
                <a14:useLocalDpi xmlns:a14="http://schemas.microsoft.com/office/drawing/2010/main" val="0"/>
              </a:ext>
            </a:extLst>
          </a:blip>
          <a:stretch>
            <a:fillRect/>
          </a:stretch>
        </p:blipFill>
        <p:spPr>
          <a:xfrm>
            <a:off x="8458199" y="1072226"/>
            <a:ext cx="3533701" cy="4713548"/>
          </a:xfrm>
          <a:prstGeom prst="rect">
            <a:avLst/>
          </a:prstGeom>
        </p:spPr>
      </p:pic>
    </p:spTree>
    <p:extLst>
      <p:ext uri="{BB962C8B-B14F-4D97-AF65-F5344CB8AC3E}">
        <p14:creationId xmlns:p14="http://schemas.microsoft.com/office/powerpoint/2010/main" val="24238109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1887</TotalTime>
  <Words>905</Words>
  <Application>Microsoft Office PowerPoint</Application>
  <PresentationFormat>Widescreen</PresentationFormat>
  <Paragraphs>176</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Helvetica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 Brown</dc:creator>
  <cp:lastModifiedBy>Lori Brown</cp:lastModifiedBy>
  <cp:revision>126</cp:revision>
  <dcterms:created xsi:type="dcterms:W3CDTF">2015-05-28T21:47:26Z</dcterms:created>
  <dcterms:modified xsi:type="dcterms:W3CDTF">2019-06-08T11:21:13Z</dcterms:modified>
</cp:coreProperties>
</file>