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97" r:id="rId2"/>
    <p:sldId id="300" r:id="rId3"/>
    <p:sldId id="301" r:id="rId4"/>
    <p:sldId id="302" r:id="rId5"/>
    <p:sldId id="303" r:id="rId6"/>
    <p:sldId id="311" r:id="rId7"/>
    <p:sldId id="310" r:id="rId8"/>
    <p:sldId id="309" r:id="rId9"/>
    <p:sldId id="308" r:id="rId10"/>
    <p:sldId id="314" r:id="rId11"/>
    <p:sldId id="313" r:id="rId12"/>
    <p:sldId id="312" r:id="rId13"/>
    <p:sldId id="307" r:id="rId14"/>
    <p:sldId id="306" r:id="rId15"/>
    <p:sldId id="317" r:id="rId16"/>
    <p:sldId id="316" r:id="rId17"/>
    <p:sldId id="315" r:id="rId18"/>
    <p:sldId id="321" r:id="rId19"/>
    <p:sldId id="320" r:id="rId20"/>
    <p:sldId id="319" r:id="rId21"/>
    <p:sldId id="318" r:id="rId22"/>
    <p:sldId id="323" r:id="rId23"/>
    <p:sldId id="324" r:id="rId24"/>
    <p:sldId id="322" r:id="rId25"/>
    <p:sldId id="325" r:id="rId26"/>
    <p:sldId id="30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1" d="100"/>
          <a:sy n="161" d="100"/>
        </p:scale>
        <p:origin x="168" y="1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85DB2-8AE1-4A7A-9A02-85C8CC2459CB}"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8F6FC-716D-4091-AB75-FF207BB74203}" type="slidenum">
              <a:rPr lang="en-US" smtClean="0"/>
              <a:t>‹#›</a:t>
            </a:fld>
            <a:endParaRPr lang="en-US"/>
          </a:p>
        </p:txBody>
      </p:sp>
    </p:spTree>
    <p:extLst>
      <p:ext uri="{BB962C8B-B14F-4D97-AF65-F5344CB8AC3E}">
        <p14:creationId xmlns:p14="http://schemas.microsoft.com/office/powerpoint/2010/main" val="326585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A3D988-40C5-4930-98A4-A1980A07CDD6}"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307863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E514A-C852-4103-8D2C-E789C7D49290}"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188256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A0432-8325-49A9-8FF2-48A50107F779}"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294528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8FD63-10B5-443D-B128-B5115DF42D17}"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85330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6ECBF-A575-4D98-879A-49F911D65FD9}"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296163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A7A4BE-E33F-4879-BC2A-E7C0F714E620}" type="datetime1">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2160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DB3FA5-C1F9-47B2-9268-665DBFFDA7FF}" type="datetime1">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89027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D0D7C-5D40-45D8-A315-7C0D2F3771D6}" type="datetime1">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79277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DDB8C-B34C-44E4-ADDE-D74FC10989A1}" type="datetime1">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171405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39D8F-840F-4BEC-AF75-FC040E7150D6}" type="datetime1">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81490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4BC944-EF93-4C4A-93DB-0F3408E5CFFF}" type="datetime1">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342320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0D6D0-9999-42A6-97FB-F842BF84AD04}" type="datetime1">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EBD35-503A-48D7-A7E3-7CF1665B9A42}" type="slidenum">
              <a:rPr lang="en-US" smtClean="0"/>
              <a:t>‹#›</a:t>
            </a:fld>
            <a:endParaRPr lang="en-US"/>
          </a:p>
        </p:txBody>
      </p:sp>
    </p:spTree>
    <p:extLst>
      <p:ext uri="{BB962C8B-B14F-4D97-AF65-F5344CB8AC3E}">
        <p14:creationId xmlns:p14="http://schemas.microsoft.com/office/powerpoint/2010/main" val="1800575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terial%20Pricing%20Sheet.pdf" TargetMode="External"/><Relationship Id="rId2" Type="http://schemas.openxmlformats.org/officeDocument/2006/relationships/hyperlink" Target="MLU%20Pgs%20for%20Example%20Problems.pdf"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necanet.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PDFs/MLU%202015-16.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C35D84-F0C6-4473-B395-92F91AFE3566}"/>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pic>
        <p:nvPicPr>
          <p:cNvPr id="4" name="Picture 3">
            <a:extLst>
              <a:ext uri="{FF2B5EF4-FFF2-40B4-BE49-F238E27FC236}">
                <a16:creationId xmlns:a16="http://schemas.microsoft.com/office/drawing/2014/main" id="{A8B3A047-C296-4E31-BAD6-C72797781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996" y="828898"/>
            <a:ext cx="5486400" cy="5486400"/>
          </a:xfrm>
          <a:prstGeom prst="rect">
            <a:avLst/>
          </a:prstGeom>
        </p:spPr>
      </p:pic>
      <p:pic>
        <p:nvPicPr>
          <p:cNvPr id="5" name="Picture 4">
            <a:extLst>
              <a:ext uri="{FF2B5EF4-FFF2-40B4-BE49-F238E27FC236}">
                <a16:creationId xmlns:a16="http://schemas.microsoft.com/office/drawing/2014/main" id="{981903B4-C55B-4962-A31C-0FC7A40B5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151" y="897775"/>
            <a:ext cx="4114800" cy="5486400"/>
          </a:xfrm>
          <a:prstGeom prst="rect">
            <a:avLst/>
          </a:prstGeom>
        </p:spPr>
      </p:pic>
    </p:spTree>
    <p:extLst>
      <p:ext uri="{BB962C8B-B14F-4D97-AF65-F5344CB8AC3E}">
        <p14:creationId xmlns:p14="http://schemas.microsoft.com/office/powerpoint/2010/main" val="358767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10</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pic>
        <p:nvPicPr>
          <p:cNvPr id="4" name="Picture 3">
            <a:extLst>
              <a:ext uri="{FF2B5EF4-FFF2-40B4-BE49-F238E27FC236}">
                <a16:creationId xmlns:a16="http://schemas.microsoft.com/office/drawing/2014/main" id="{2FF58AE3-03C3-4870-B415-9DCF2EFBE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006475"/>
            <a:ext cx="8229600" cy="5486400"/>
          </a:xfrm>
          <a:prstGeom prst="rect">
            <a:avLst/>
          </a:prstGeom>
        </p:spPr>
      </p:pic>
    </p:spTree>
    <p:extLst>
      <p:ext uri="{BB962C8B-B14F-4D97-AF65-F5344CB8AC3E}">
        <p14:creationId xmlns:p14="http://schemas.microsoft.com/office/powerpoint/2010/main" val="414991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11</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pic>
        <p:nvPicPr>
          <p:cNvPr id="4" name="Picture 3">
            <a:extLst>
              <a:ext uri="{FF2B5EF4-FFF2-40B4-BE49-F238E27FC236}">
                <a16:creationId xmlns:a16="http://schemas.microsoft.com/office/drawing/2014/main" id="{B2EF5CB7-B94C-4BB4-9FD3-D9BFED41A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381125"/>
            <a:ext cx="6667500" cy="4095750"/>
          </a:xfrm>
          <a:prstGeom prst="rect">
            <a:avLst/>
          </a:prstGeom>
        </p:spPr>
      </p:pic>
    </p:spTree>
    <p:extLst>
      <p:ext uri="{BB962C8B-B14F-4D97-AF65-F5344CB8AC3E}">
        <p14:creationId xmlns:p14="http://schemas.microsoft.com/office/powerpoint/2010/main" val="167882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12</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pic>
        <p:nvPicPr>
          <p:cNvPr id="4" name="Picture 3">
            <a:extLst>
              <a:ext uri="{FF2B5EF4-FFF2-40B4-BE49-F238E27FC236}">
                <a16:creationId xmlns:a16="http://schemas.microsoft.com/office/drawing/2014/main" id="{FE288833-1FE2-4BA4-841E-62F05D8B6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27008"/>
            <a:ext cx="9144000" cy="5143500"/>
          </a:xfrm>
          <a:prstGeom prst="rect">
            <a:avLst/>
          </a:prstGeom>
        </p:spPr>
      </p:pic>
    </p:spTree>
    <p:extLst>
      <p:ext uri="{BB962C8B-B14F-4D97-AF65-F5344CB8AC3E}">
        <p14:creationId xmlns:p14="http://schemas.microsoft.com/office/powerpoint/2010/main" val="32817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13</a:t>
            </a:fld>
            <a:endParaRPr lang="en-US" dirty="0"/>
          </a:p>
        </p:txBody>
      </p:sp>
      <p:pic>
        <p:nvPicPr>
          <p:cNvPr id="5" name="Picture 4">
            <a:extLst>
              <a:ext uri="{FF2B5EF4-FFF2-40B4-BE49-F238E27FC236}">
                <a16:creationId xmlns:a16="http://schemas.microsoft.com/office/drawing/2014/main" id="{E4947E0C-2A1B-42CB-BAFC-A67BC7ED5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4111"/>
            <a:ext cx="9144000" cy="6829778"/>
          </a:xfrm>
          <a:prstGeom prst="rect">
            <a:avLst/>
          </a:prstGeom>
        </p:spPr>
      </p:pic>
    </p:spTree>
    <p:extLst>
      <p:ext uri="{BB962C8B-B14F-4D97-AF65-F5344CB8AC3E}">
        <p14:creationId xmlns:p14="http://schemas.microsoft.com/office/powerpoint/2010/main" val="30992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14</a:t>
            </a:fld>
            <a:endParaRPr lang="en-US" dirty="0"/>
          </a:p>
        </p:txBody>
      </p:sp>
      <p:pic>
        <p:nvPicPr>
          <p:cNvPr id="5" name="Picture 4">
            <a:extLst>
              <a:ext uri="{FF2B5EF4-FFF2-40B4-BE49-F238E27FC236}">
                <a16:creationId xmlns:a16="http://schemas.microsoft.com/office/drawing/2014/main" id="{27EB3457-A307-4388-8CB2-81D942918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138" y="1152525"/>
            <a:ext cx="8467725" cy="4552950"/>
          </a:xfrm>
          <a:prstGeom prst="rect">
            <a:avLst/>
          </a:prstGeom>
        </p:spPr>
      </p:pic>
      <p:sp>
        <p:nvSpPr>
          <p:cNvPr id="7" name="TextBox 6">
            <a:extLst>
              <a:ext uri="{FF2B5EF4-FFF2-40B4-BE49-F238E27FC236}">
                <a16:creationId xmlns:a16="http://schemas.microsoft.com/office/drawing/2014/main" id="{8B8A50D6-C6AC-425D-AE3A-A8B22AE6CB65}"/>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Tree>
    <p:extLst>
      <p:ext uri="{BB962C8B-B14F-4D97-AF65-F5344CB8AC3E}">
        <p14:creationId xmlns:p14="http://schemas.microsoft.com/office/powerpoint/2010/main" val="415458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15</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154984"/>
          </a:xfrm>
          <a:prstGeom prst="rect">
            <a:avLst/>
          </a:prstGeom>
          <a:noFill/>
        </p:spPr>
        <p:txBody>
          <a:bodyPr wrap="square" rtlCol="0">
            <a:spAutoFit/>
          </a:bodyPr>
          <a:lstStyle/>
          <a:p>
            <a:r>
              <a:rPr lang="en-US" sz="2400" b="1" dirty="0"/>
              <a:t>Example 1. NECA MLU</a:t>
            </a:r>
          </a:p>
          <a:p>
            <a:r>
              <a:rPr lang="en-US" sz="2400" dirty="0"/>
              <a:t>325 feet of 3 ½" GRC is being installed in a 5" concrete slab.</a:t>
            </a:r>
          </a:p>
          <a:p>
            <a:endParaRPr lang="en-US" sz="2400" dirty="0"/>
          </a:p>
          <a:p>
            <a:r>
              <a:rPr lang="en-US" sz="2400" dirty="0"/>
              <a:t>Determine the total labor.</a:t>
            </a:r>
          </a:p>
          <a:p>
            <a:r>
              <a:rPr lang="en-US" sz="2400" dirty="0"/>
              <a:t> </a:t>
            </a:r>
          </a:p>
          <a:p>
            <a:r>
              <a:rPr lang="en-US" sz="2400" dirty="0"/>
              <a:t> </a:t>
            </a:r>
          </a:p>
          <a:p>
            <a:endParaRPr lang="en-US" sz="2400" dirty="0"/>
          </a:p>
          <a:p>
            <a:endParaRPr lang="en-US" sz="2400" dirty="0"/>
          </a:p>
          <a:p>
            <a:r>
              <a:rPr lang="en-US" sz="2400" dirty="0"/>
              <a:t> </a:t>
            </a:r>
          </a:p>
          <a:p>
            <a:r>
              <a:rPr lang="en-US" sz="2400" dirty="0"/>
              <a:t> </a:t>
            </a:r>
          </a:p>
          <a:p>
            <a:r>
              <a:rPr lang="en-US" sz="2400" dirty="0"/>
              <a:t>Determine the total material cost.</a:t>
            </a:r>
          </a:p>
        </p:txBody>
      </p:sp>
    </p:spTree>
    <p:extLst>
      <p:ext uri="{BB962C8B-B14F-4D97-AF65-F5344CB8AC3E}">
        <p14:creationId xmlns:p14="http://schemas.microsoft.com/office/powerpoint/2010/main" val="17170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16</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154984"/>
          </a:xfrm>
          <a:prstGeom prst="rect">
            <a:avLst/>
          </a:prstGeom>
          <a:noFill/>
        </p:spPr>
        <p:txBody>
          <a:bodyPr wrap="square" rtlCol="0">
            <a:spAutoFit/>
          </a:bodyPr>
          <a:lstStyle/>
          <a:p>
            <a:r>
              <a:rPr lang="en-US" sz="2400" b="1" dirty="0"/>
              <a:t>Example 1.</a:t>
            </a:r>
          </a:p>
          <a:p>
            <a:r>
              <a:rPr lang="en-US" sz="2400" dirty="0"/>
              <a:t>325 feet of 3 ½" </a:t>
            </a:r>
            <a:r>
              <a:rPr lang="en-US" sz="2400" dirty="0">
                <a:hlinkClick r:id="rId2" action="ppaction://hlinkfile"/>
              </a:rPr>
              <a:t>GRC</a:t>
            </a:r>
            <a:r>
              <a:rPr lang="en-US" sz="2400" dirty="0"/>
              <a:t> is being installed in a 5" concrete slab.</a:t>
            </a:r>
          </a:p>
          <a:p>
            <a:endParaRPr lang="en-US" sz="2400" dirty="0"/>
          </a:p>
          <a:p>
            <a:r>
              <a:rPr lang="en-US" sz="2400" dirty="0"/>
              <a:t>Determine the total labor.</a:t>
            </a:r>
          </a:p>
          <a:p>
            <a:r>
              <a:rPr lang="en-US" sz="2400" dirty="0"/>
              <a:t> </a:t>
            </a:r>
          </a:p>
          <a:p>
            <a:r>
              <a:rPr lang="en-US" sz="2400" dirty="0"/>
              <a:t> </a:t>
            </a:r>
          </a:p>
          <a:p>
            <a:endParaRPr lang="en-US" sz="2400" dirty="0"/>
          </a:p>
          <a:p>
            <a:endParaRPr lang="en-US" sz="2400" dirty="0"/>
          </a:p>
          <a:p>
            <a:r>
              <a:rPr lang="en-US" sz="2400" dirty="0"/>
              <a:t> </a:t>
            </a:r>
          </a:p>
          <a:p>
            <a:r>
              <a:rPr lang="en-US" sz="2400" dirty="0"/>
              <a:t> </a:t>
            </a:r>
          </a:p>
          <a:p>
            <a:r>
              <a:rPr lang="en-US" sz="2400" dirty="0"/>
              <a:t>Determine the total </a:t>
            </a:r>
            <a:r>
              <a:rPr lang="en-US" sz="2400" dirty="0">
                <a:hlinkClick r:id="rId3" action="ppaction://hlinkfile"/>
              </a:rPr>
              <a:t>material cost</a:t>
            </a:r>
            <a:r>
              <a:rPr lang="en-US" sz="2400" dirty="0"/>
              <a:t>.</a:t>
            </a:r>
          </a:p>
        </p:txBody>
      </p:sp>
      <p:pic>
        <p:nvPicPr>
          <p:cNvPr id="5" name="Picture 4">
            <a:extLst>
              <a:ext uri="{FF2B5EF4-FFF2-40B4-BE49-F238E27FC236}">
                <a16:creationId xmlns:a16="http://schemas.microsoft.com/office/drawing/2014/main" id="{CBE78D0C-047E-4664-8801-C0BFE9111031}"/>
              </a:ext>
            </a:extLst>
          </p:cNvPr>
          <p:cNvPicPr>
            <a:picLocks noChangeAspect="1"/>
          </p:cNvPicPr>
          <p:nvPr/>
        </p:nvPicPr>
        <p:blipFill>
          <a:blip r:embed="rId4"/>
          <a:stretch>
            <a:fillRect/>
          </a:stretch>
        </p:blipFill>
        <p:spPr>
          <a:xfrm>
            <a:off x="0" y="2634927"/>
            <a:ext cx="9144000" cy="897440"/>
          </a:xfrm>
          <a:prstGeom prst="rect">
            <a:avLst/>
          </a:prstGeom>
        </p:spPr>
      </p:pic>
    </p:spTree>
    <p:extLst>
      <p:ext uri="{BB962C8B-B14F-4D97-AF65-F5344CB8AC3E}">
        <p14:creationId xmlns:p14="http://schemas.microsoft.com/office/powerpoint/2010/main" val="288494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17</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154984"/>
          </a:xfrm>
          <a:prstGeom prst="rect">
            <a:avLst/>
          </a:prstGeom>
          <a:noFill/>
        </p:spPr>
        <p:txBody>
          <a:bodyPr wrap="square" rtlCol="0">
            <a:spAutoFit/>
          </a:bodyPr>
          <a:lstStyle/>
          <a:p>
            <a:r>
              <a:rPr lang="en-US" sz="2400" b="1" dirty="0"/>
              <a:t>Example 1.</a:t>
            </a:r>
          </a:p>
          <a:p>
            <a:r>
              <a:rPr lang="en-US" sz="2400" dirty="0"/>
              <a:t>325 feet of 3 ½" GRC is being installed in a 5" concrete slab.</a:t>
            </a:r>
          </a:p>
          <a:p>
            <a:endParaRPr lang="en-US" sz="2400" dirty="0"/>
          </a:p>
          <a:p>
            <a:r>
              <a:rPr lang="en-US" sz="2400" dirty="0"/>
              <a:t>Determine the total labor.</a:t>
            </a:r>
          </a:p>
          <a:p>
            <a:r>
              <a:rPr lang="en-US" sz="2400" dirty="0"/>
              <a:t> </a:t>
            </a:r>
          </a:p>
          <a:p>
            <a:r>
              <a:rPr lang="en-US" sz="2400" dirty="0"/>
              <a:t> </a:t>
            </a:r>
          </a:p>
          <a:p>
            <a:endParaRPr lang="en-US" sz="2400" dirty="0"/>
          </a:p>
          <a:p>
            <a:endParaRPr lang="en-US" sz="2400" dirty="0"/>
          </a:p>
          <a:p>
            <a:r>
              <a:rPr lang="en-US" sz="2400" dirty="0"/>
              <a:t> </a:t>
            </a:r>
          </a:p>
          <a:p>
            <a:r>
              <a:rPr lang="en-US" sz="2400" dirty="0"/>
              <a:t> </a:t>
            </a:r>
          </a:p>
          <a:p>
            <a:r>
              <a:rPr lang="en-US" sz="2400" dirty="0"/>
              <a:t>Determine the total material cost.</a:t>
            </a:r>
          </a:p>
        </p:txBody>
      </p:sp>
      <p:pic>
        <p:nvPicPr>
          <p:cNvPr id="5" name="Picture 4">
            <a:extLst>
              <a:ext uri="{FF2B5EF4-FFF2-40B4-BE49-F238E27FC236}">
                <a16:creationId xmlns:a16="http://schemas.microsoft.com/office/drawing/2014/main" id="{CBE78D0C-047E-4664-8801-C0BFE9111031}"/>
              </a:ext>
            </a:extLst>
          </p:cNvPr>
          <p:cNvPicPr>
            <a:picLocks noChangeAspect="1"/>
          </p:cNvPicPr>
          <p:nvPr/>
        </p:nvPicPr>
        <p:blipFill>
          <a:blip r:embed="rId2"/>
          <a:stretch>
            <a:fillRect/>
          </a:stretch>
        </p:blipFill>
        <p:spPr>
          <a:xfrm>
            <a:off x="0" y="2634927"/>
            <a:ext cx="9144000" cy="897440"/>
          </a:xfrm>
          <a:prstGeom prst="rect">
            <a:avLst/>
          </a:prstGeom>
        </p:spPr>
      </p:pic>
      <p:pic>
        <p:nvPicPr>
          <p:cNvPr id="7" name="Picture 6">
            <a:extLst>
              <a:ext uri="{FF2B5EF4-FFF2-40B4-BE49-F238E27FC236}">
                <a16:creationId xmlns:a16="http://schemas.microsoft.com/office/drawing/2014/main" id="{9CB1AC80-0E2E-4CE6-A56A-5A2073D2C0EA}"/>
              </a:ext>
            </a:extLst>
          </p:cNvPr>
          <p:cNvPicPr>
            <a:picLocks noChangeAspect="1"/>
          </p:cNvPicPr>
          <p:nvPr/>
        </p:nvPicPr>
        <p:blipFill>
          <a:blip r:embed="rId3"/>
          <a:stretch>
            <a:fillRect/>
          </a:stretch>
        </p:blipFill>
        <p:spPr>
          <a:xfrm>
            <a:off x="0" y="4756293"/>
            <a:ext cx="9144000" cy="987177"/>
          </a:xfrm>
          <a:prstGeom prst="rect">
            <a:avLst/>
          </a:prstGeom>
        </p:spPr>
      </p:pic>
    </p:spTree>
    <p:extLst>
      <p:ext uri="{BB962C8B-B14F-4D97-AF65-F5344CB8AC3E}">
        <p14:creationId xmlns:p14="http://schemas.microsoft.com/office/powerpoint/2010/main" val="204630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18</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61665"/>
          </a:xfrm>
          <a:prstGeom prst="rect">
            <a:avLst/>
          </a:prstGeom>
          <a:noFill/>
        </p:spPr>
        <p:txBody>
          <a:bodyPr wrap="square" rtlCol="0">
            <a:spAutoFit/>
          </a:bodyPr>
          <a:lstStyle/>
          <a:p>
            <a:r>
              <a:rPr lang="en-US" sz="2400" b="1" dirty="0"/>
              <a:t>Example 2.</a:t>
            </a:r>
            <a:endParaRPr lang="en-US" sz="2400" dirty="0"/>
          </a:p>
        </p:txBody>
      </p:sp>
      <p:pic>
        <p:nvPicPr>
          <p:cNvPr id="5" name="Picture 4" descr="A close up of a map&#10;&#10;Description automatically generated">
            <a:extLst>
              <a:ext uri="{FF2B5EF4-FFF2-40B4-BE49-F238E27FC236}">
                <a16:creationId xmlns:a16="http://schemas.microsoft.com/office/drawing/2014/main" id="{3BAE8737-74A9-4EBF-961E-6C417A348BA3}"/>
              </a:ext>
            </a:extLst>
          </p:cNvPr>
          <p:cNvPicPr/>
          <p:nvPr/>
        </p:nvPicPr>
        <p:blipFill>
          <a:blip r:embed="rId2">
            <a:extLst>
              <a:ext uri="{28A0092B-C50C-407E-A947-70E740481C1C}">
                <a14:useLocalDpi xmlns:a14="http://schemas.microsoft.com/office/drawing/2010/main" val="0"/>
              </a:ext>
            </a:extLst>
          </a:blip>
          <a:stretch>
            <a:fillRect/>
          </a:stretch>
        </p:blipFill>
        <p:spPr>
          <a:xfrm>
            <a:off x="85725" y="1193185"/>
            <a:ext cx="3657600" cy="2521585"/>
          </a:xfrm>
          <a:prstGeom prst="rect">
            <a:avLst/>
          </a:prstGeom>
        </p:spPr>
      </p:pic>
      <p:pic>
        <p:nvPicPr>
          <p:cNvPr id="7" name="Picture 6">
            <a:extLst>
              <a:ext uri="{FF2B5EF4-FFF2-40B4-BE49-F238E27FC236}">
                <a16:creationId xmlns:a16="http://schemas.microsoft.com/office/drawing/2014/main" id="{91B0A75D-3432-4658-907B-24652B3AC68C}"/>
              </a:ext>
            </a:extLst>
          </p:cNvPr>
          <p:cNvPicPr/>
          <p:nvPr/>
        </p:nvPicPr>
        <p:blipFill>
          <a:blip r:embed="rId3">
            <a:extLst>
              <a:ext uri="{28A0092B-C50C-407E-A947-70E740481C1C}">
                <a14:useLocalDpi xmlns:a14="http://schemas.microsoft.com/office/drawing/2010/main" val="0"/>
              </a:ext>
            </a:extLst>
          </a:blip>
          <a:stretch>
            <a:fillRect/>
          </a:stretch>
        </p:blipFill>
        <p:spPr>
          <a:xfrm>
            <a:off x="190500" y="3954840"/>
            <a:ext cx="3931920" cy="120015"/>
          </a:xfrm>
          <a:prstGeom prst="rect">
            <a:avLst/>
          </a:prstGeom>
        </p:spPr>
      </p:pic>
      <p:pic>
        <p:nvPicPr>
          <p:cNvPr id="8" name="Picture 7" descr="A picture containing wall&#10;&#10;Description automatically generated">
            <a:extLst>
              <a:ext uri="{FF2B5EF4-FFF2-40B4-BE49-F238E27FC236}">
                <a16:creationId xmlns:a16="http://schemas.microsoft.com/office/drawing/2014/main" id="{82BF3295-BA1F-4C09-8D32-04E94F051815}"/>
              </a:ext>
            </a:extLst>
          </p:cNvPr>
          <p:cNvPicPr/>
          <p:nvPr/>
        </p:nvPicPr>
        <p:blipFill>
          <a:blip r:embed="rId4">
            <a:extLst>
              <a:ext uri="{28A0092B-C50C-407E-A947-70E740481C1C}">
                <a14:useLocalDpi xmlns:a14="http://schemas.microsoft.com/office/drawing/2010/main" val="0"/>
              </a:ext>
            </a:extLst>
          </a:blip>
          <a:stretch>
            <a:fillRect/>
          </a:stretch>
        </p:blipFill>
        <p:spPr>
          <a:xfrm>
            <a:off x="190500" y="4332317"/>
            <a:ext cx="3931920" cy="582295"/>
          </a:xfrm>
          <a:prstGeom prst="rect">
            <a:avLst/>
          </a:prstGeom>
        </p:spPr>
      </p:pic>
      <p:pic>
        <p:nvPicPr>
          <p:cNvPr id="14" name="Picture 13">
            <a:extLst>
              <a:ext uri="{FF2B5EF4-FFF2-40B4-BE49-F238E27FC236}">
                <a16:creationId xmlns:a16="http://schemas.microsoft.com/office/drawing/2014/main" id="{BE47787B-8EAB-4BEB-98B3-FB08F799F39E}"/>
              </a:ext>
            </a:extLst>
          </p:cNvPr>
          <p:cNvPicPr>
            <a:picLocks noChangeAspect="1"/>
          </p:cNvPicPr>
          <p:nvPr/>
        </p:nvPicPr>
        <p:blipFill>
          <a:blip r:embed="rId5"/>
          <a:stretch>
            <a:fillRect/>
          </a:stretch>
        </p:blipFill>
        <p:spPr>
          <a:xfrm>
            <a:off x="4573905" y="2949000"/>
            <a:ext cx="7273219" cy="1005840"/>
          </a:xfrm>
          <a:prstGeom prst="rect">
            <a:avLst/>
          </a:prstGeom>
        </p:spPr>
      </p:pic>
      <p:pic>
        <p:nvPicPr>
          <p:cNvPr id="15" name="Picture 14">
            <a:extLst>
              <a:ext uri="{FF2B5EF4-FFF2-40B4-BE49-F238E27FC236}">
                <a16:creationId xmlns:a16="http://schemas.microsoft.com/office/drawing/2014/main" id="{164C9F2E-E72B-47DF-A03D-70478C9F1D57}"/>
              </a:ext>
            </a:extLst>
          </p:cNvPr>
          <p:cNvPicPr>
            <a:picLocks noChangeAspect="1"/>
          </p:cNvPicPr>
          <p:nvPr/>
        </p:nvPicPr>
        <p:blipFill>
          <a:blip r:embed="rId6"/>
          <a:stretch>
            <a:fillRect/>
          </a:stretch>
        </p:blipFill>
        <p:spPr>
          <a:xfrm>
            <a:off x="5207996" y="4074855"/>
            <a:ext cx="5366714" cy="265176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9C55323-45A0-4099-829A-40E6C78A09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1939" y="852170"/>
            <a:ext cx="7677150" cy="1914525"/>
          </a:xfrm>
          <a:prstGeom prst="rect">
            <a:avLst/>
          </a:prstGeom>
        </p:spPr>
      </p:pic>
      <p:pic>
        <p:nvPicPr>
          <p:cNvPr id="1027" name="Picture 7">
            <a:extLst>
              <a:ext uri="{FF2B5EF4-FFF2-40B4-BE49-F238E27FC236}">
                <a16:creationId xmlns:a16="http://schemas.microsoft.com/office/drawing/2014/main" id="{055A8249-5701-4880-9C85-A360C9FCB1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
            <a:extLst>
              <a:ext uri="{FF2B5EF4-FFF2-40B4-BE49-F238E27FC236}">
                <a16:creationId xmlns:a16="http://schemas.microsoft.com/office/drawing/2014/main" id="{C9C630C0-9065-434B-8C24-D834340E92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762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8">
            <a:extLst>
              <a:ext uri="{FF2B5EF4-FFF2-40B4-BE49-F238E27FC236}">
                <a16:creationId xmlns:a16="http://schemas.microsoft.com/office/drawing/2014/main" id="{3DF8F800-59EE-4436-9209-FDD12A82E9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76225"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2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19</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61665"/>
          </a:xfrm>
          <a:prstGeom prst="rect">
            <a:avLst/>
          </a:prstGeom>
          <a:noFill/>
        </p:spPr>
        <p:txBody>
          <a:bodyPr wrap="square" rtlCol="0">
            <a:spAutoFit/>
          </a:bodyPr>
          <a:lstStyle/>
          <a:p>
            <a:r>
              <a:rPr lang="en-US" sz="2400" b="1" dirty="0"/>
              <a:t>Floor Boxes</a:t>
            </a:r>
          </a:p>
        </p:txBody>
      </p:sp>
      <p:pic>
        <p:nvPicPr>
          <p:cNvPr id="5" name="Picture 4" descr="A close up of a device&#10;&#10;Description automatically generated">
            <a:extLst>
              <a:ext uri="{FF2B5EF4-FFF2-40B4-BE49-F238E27FC236}">
                <a16:creationId xmlns:a16="http://schemas.microsoft.com/office/drawing/2014/main" id="{21FB0B69-DB95-4ACE-AAF6-01D71BADBC4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4656" y="1158101"/>
            <a:ext cx="2743200" cy="2596515"/>
          </a:xfrm>
          <a:prstGeom prst="rect">
            <a:avLst/>
          </a:prstGeom>
        </p:spPr>
      </p:pic>
      <p:pic>
        <p:nvPicPr>
          <p:cNvPr id="7" name="Picture 6" descr="A close up of a speaker&#10;&#10;Description automatically generated">
            <a:extLst>
              <a:ext uri="{FF2B5EF4-FFF2-40B4-BE49-F238E27FC236}">
                <a16:creationId xmlns:a16="http://schemas.microsoft.com/office/drawing/2014/main" id="{34A754DC-FB87-45F7-AB27-440D9E65F96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57674" y="1084758"/>
            <a:ext cx="2743200" cy="2743200"/>
          </a:xfrm>
          <a:prstGeom prst="rect">
            <a:avLst/>
          </a:prstGeom>
        </p:spPr>
      </p:pic>
      <p:pic>
        <p:nvPicPr>
          <p:cNvPr id="8" name="Picture 7" descr="A close up of a device&#10;&#10;Description automatically generated">
            <a:extLst>
              <a:ext uri="{FF2B5EF4-FFF2-40B4-BE49-F238E27FC236}">
                <a16:creationId xmlns:a16="http://schemas.microsoft.com/office/drawing/2014/main" id="{1C9217A5-F770-4518-8692-73A89CA3CE1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14656" y="4213542"/>
            <a:ext cx="2743200" cy="1997710"/>
          </a:xfrm>
          <a:prstGeom prst="rect">
            <a:avLst/>
          </a:prstGeom>
        </p:spPr>
      </p:pic>
      <p:pic>
        <p:nvPicPr>
          <p:cNvPr id="9" name="Picture 8" descr="A close up of a box&#10;&#10;Description automatically generated">
            <a:extLst>
              <a:ext uri="{FF2B5EF4-FFF2-40B4-BE49-F238E27FC236}">
                <a16:creationId xmlns:a16="http://schemas.microsoft.com/office/drawing/2014/main" id="{C3B1695A-4A43-416D-A344-C6885B42DD3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548369" y="1084758"/>
            <a:ext cx="2743200" cy="2743200"/>
          </a:xfrm>
          <a:prstGeom prst="rect">
            <a:avLst/>
          </a:prstGeom>
        </p:spPr>
      </p:pic>
      <p:pic>
        <p:nvPicPr>
          <p:cNvPr id="10" name="Picture 9" descr="A picture containing floor, ground&#10;&#10;Description automatically generated">
            <a:extLst>
              <a:ext uri="{FF2B5EF4-FFF2-40B4-BE49-F238E27FC236}">
                <a16:creationId xmlns:a16="http://schemas.microsoft.com/office/drawing/2014/main" id="{9BED6984-550F-45EF-B50C-AE4A99A2BDBD}"/>
              </a:ext>
            </a:extLst>
          </p:cNvPr>
          <p:cNvPicPr/>
          <p:nvPr/>
        </p:nvPicPr>
        <p:blipFill>
          <a:blip r:embed="rId6">
            <a:extLst>
              <a:ext uri="{28A0092B-C50C-407E-A947-70E740481C1C}">
                <a14:useLocalDpi xmlns:a14="http://schemas.microsoft.com/office/drawing/2010/main" val="0"/>
              </a:ext>
            </a:extLst>
          </a:blip>
          <a:stretch>
            <a:fillRect/>
          </a:stretch>
        </p:blipFill>
        <p:spPr>
          <a:xfrm>
            <a:off x="4281487" y="4364672"/>
            <a:ext cx="2695575" cy="169545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9A8DABC-5464-436E-BE9A-9966086FFE1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789987" y="3749357"/>
            <a:ext cx="2259965" cy="2926080"/>
          </a:xfrm>
          <a:prstGeom prst="rect">
            <a:avLst/>
          </a:prstGeom>
        </p:spPr>
      </p:pic>
    </p:spTree>
    <p:extLst>
      <p:ext uri="{BB962C8B-B14F-4D97-AF65-F5344CB8AC3E}">
        <p14:creationId xmlns:p14="http://schemas.microsoft.com/office/powerpoint/2010/main" val="20277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2000548"/>
          </a:xfrm>
          <a:prstGeom prst="rect">
            <a:avLst/>
          </a:prstGeom>
          <a:noFill/>
        </p:spPr>
        <p:txBody>
          <a:bodyPr wrap="square" rtlCol="0">
            <a:spAutoFit/>
          </a:bodyPr>
          <a:lstStyle/>
          <a:p>
            <a:r>
              <a:rPr lang="en-US" sz="2800" b="1" dirty="0">
                <a:solidFill>
                  <a:srgbClr val="C00000"/>
                </a:solidFill>
              </a:rPr>
              <a:t>National Electrical Contractors Association - NECA</a:t>
            </a:r>
          </a:p>
          <a:p>
            <a:r>
              <a:rPr lang="en-US" sz="2400" u="sng" dirty="0">
                <a:hlinkClick r:id="rId2"/>
              </a:rPr>
              <a:t>http://www.necanet.org/</a:t>
            </a:r>
            <a:endParaRPr lang="en-US" sz="2400" dirty="0"/>
          </a:p>
          <a:p>
            <a:endParaRPr lang="en-US" sz="2400" dirty="0"/>
          </a:p>
          <a:p>
            <a:r>
              <a:rPr lang="en-US" sz="2400" dirty="0"/>
              <a:t>NECA is the voice of the $130 billion electrical construction industry that brings power, light, and communication technology to buildings and communities across the U.S.</a:t>
            </a:r>
          </a:p>
        </p:txBody>
      </p:sp>
      <p:pic>
        <p:nvPicPr>
          <p:cNvPr id="8" name="Picture 7">
            <a:extLst>
              <a:ext uri="{FF2B5EF4-FFF2-40B4-BE49-F238E27FC236}">
                <a16:creationId xmlns:a16="http://schemas.microsoft.com/office/drawing/2014/main" id="{006A6122-4E10-4B0A-988B-115DEDE98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28" y="5304155"/>
            <a:ext cx="2177144" cy="1188720"/>
          </a:xfrm>
          <a:prstGeom prst="rect">
            <a:avLst/>
          </a:prstGeom>
        </p:spPr>
      </p:pic>
    </p:spTree>
    <p:extLst>
      <p:ext uri="{BB962C8B-B14F-4D97-AF65-F5344CB8AC3E}">
        <p14:creationId xmlns:p14="http://schemas.microsoft.com/office/powerpoint/2010/main" val="43639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20</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5465780" cy="5262979"/>
          </a:xfrm>
          <a:prstGeom prst="rect">
            <a:avLst/>
          </a:prstGeom>
          <a:noFill/>
        </p:spPr>
        <p:txBody>
          <a:bodyPr wrap="square" rtlCol="0">
            <a:spAutoFit/>
          </a:bodyPr>
          <a:lstStyle/>
          <a:p>
            <a:r>
              <a:rPr lang="en-US" sz="2400" b="1" dirty="0"/>
              <a:t>Branch Wiring</a:t>
            </a:r>
            <a:endParaRPr lang="en-US" sz="2400" dirty="0"/>
          </a:p>
          <a:p>
            <a:pPr marL="342900" lvl="0" indent="-342900">
              <a:buFont typeface="Wingdings" panose="05000000000000000000" pitchFamily="2" charset="2"/>
              <a:buChar char="q"/>
            </a:pPr>
            <a:r>
              <a:rPr lang="en-US" sz="2400" dirty="0"/>
              <a:t>Branch wiring refers to the conduit and conductors or cable that runs power to each device (receptacles, switches, floor boxes).</a:t>
            </a:r>
          </a:p>
          <a:p>
            <a:pPr marL="342900" lvl="0" indent="-342900">
              <a:buFont typeface="Wingdings" panose="05000000000000000000" pitchFamily="2" charset="2"/>
              <a:buChar char="q"/>
            </a:pPr>
            <a:r>
              <a:rPr lang="en-US" sz="2400" dirty="0"/>
              <a:t>Electrical drawings indicate the branch using either solid or dashed lines. Often the lines are left off the drawings and it is up to the electrical estimator to sketch the branch onto the drawing.</a:t>
            </a:r>
          </a:p>
          <a:p>
            <a:pPr marL="342900" lvl="0" indent="-342900">
              <a:buFont typeface="Wingdings" panose="05000000000000000000" pitchFamily="2" charset="2"/>
              <a:buChar char="q"/>
            </a:pPr>
            <a:r>
              <a:rPr lang="en-US" sz="2400" dirty="0"/>
              <a:t>Most commercial buildings have:</a:t>
            </a:r>
          </a:p>
          <a:p>
            <a:pPr marL="800100" lvl="1" indent="-342900">
              <a:buFont typeface="Wingdings" panose="05000000000000000000" pitchFamily="2" charset="2"/>
              <a:buChar char="§"/>
            </a:pPr>
            <a:r>
              <a:rPr lang="en-US" sz="2400" dirty="0"/>
              <a:t>Power Branch</a:t>
            </a:r>
          </a:p>
          <a:p>
            <a:pPr marL="800100" lvl="1" indent="-342900">
              <a:buFont typeface="Wingdings" panose="05000000000000000000" pitchFamily="2" charset="2"/>
              <a:buChar char="§"/>
            </a:pPr>
            <a:r>
              <a:rPr lang="en-US" sz="2400" dirty="0"/>
              <a:t>Lighting Branch</a:t>
            </a:r>
          </a:p>
          <a:p>
            <a:pPr marL="800100" lvl="1" indent="-342900">
              <a:buFont typeface="Wingdings" panose="05000000000000000000" pitchFamily="2" charset="2"/>
              <a:buChar char="§"/>
            </a:pPr>
            <a:r>
              <a:rPr lang="en-US" sz="2400" dirty="0"/>
              <a:t>Fire Alarm Branch</a:t>
            </a:r>
          </a:p>
        </p:txBody>
      </p:sp>
      <p:pic>
        <p:nvPicPr>
          <p:cNvPr id="3" name="Picture 2">
            <a:extLst>
              <a:ext uri="{FF2B5EF4-FFF2-40B4-BE49-F238E27FC236}">
                <a16:creationId xmlns:a16="http://schemas.microsoft.com/office/drawing/2014/main" id="{45CDF799-A8BA-43A3-A714-FF738CD3918E}"/>
              </a:ext>
            </a:extLst>
          </p:cNvPr>
          <p:cNvPicPr>
            <a:picLocks noChangeAspect="1"/>
          </p:cNvPicPr>
          <p:nvPr/>
        </p:nvPicPr>
        <p:blipFill>
          <a:blip r:embed="rId2"/>
          <a:stretch>
            <a:fillRect/>
          </a:stretch>
        </p:blipFill>
        <p:spPr>
          <a:xfrm>
            <a:off x="6512723" y="712986"/>
            <a:ext cx="4632331" cy="2743200"/>
          </a:xfrm>
          <a:prstGeom prst="rect">
            <a:avLst/>
          </a:prstGeom>
        </p:spPr>
      </p:pic>
      <p:pic>
        <p:nvPicPr>
          <p:cNvPr id="4" name="Picture 3">
            <a:extLst>
              <a:ext uri="{FF2B5EF4-FFF2-40B4-BE49-F238E27FC236}">
                <a16:creationId xmlns:a16="http://schemas.microsoft.com/office/drawing/2014/main" id="{F5377322-3733-4E80-9BB4-0C5BF3A5FC19}"/>
              </a:ext>
            </a:extLst>
          </p:cNvPr>
          <p:cNvPicPr>
            <a:picLocks noChangeAspect="1"/>
          </p:cNvPicPr>
          <p:nvPr/>
        </p:nvPicPr>
        <p:blipFill>
          <a:blip r:embed="rId3"/>
          <a:stretch>
            <a:fillRect/>
          </a:stretch>
        </p:blipFill>
        <p:spPr>
          <a:xfrm>
            <a:off x="5757517" y="3513336"/>
            <a:ext cx="6142744" cy="3036689"/>
          </a:xfrm>
          <a:prstGeom prst="rect">
            <a:avLst/>
          </a:prstGeom>
        </p:spPr>
      </p:pic>
    </p:spTree>
    <p:extLst>
      <p:ext uri="{BB962C8B-B14F-4D97-AF65-F5344CB8AC3E}">
        <p14:creationId xmlns:p14="http://schemas.microsoft.com/office/powerpoint/2010/main" val="151423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21</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61665"/>
          </a:xfrm>
          <a:prstGeom prst="rect">
            <a:avLst/>
          </a:prstGeom>
          <a:noFill/>
        </p:spPr>
        <p:txBody>
          <a:bodyPr wrap="square" rtlCol="0">
            <a:spAutoFit/>
          </a:bodyPr>
          <a:lstStyle/>
          <a:p>
            <a:r>
              <a:rPr lang="en-US" sz="2400" b="1" dirty="0"/>
              <a:t>Example 3. 20A Duplex Receptacle</a:t>
            </a:r>
          </a:p>
        </p:txBody>
      </p:sp>
      <p:pic>
        <p:nvPicPr>
          <p:cNvPr id="3" name="Picture 2">
            <a:extLst>
              <a:ext uri="{FF2B5EF4-FFF2-40B4-BE49-F238E27FC236}">
                <a16:creationId xmlns:a16="http://schemas.microsoft.com/office/drawing/2014/main" id="{D4A76C0E-05FE-4416-A51B-A9DCC0693D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62" y="1929480"/>
            <a:ext cx="5800725" cy="4008689"/>
          </a:xfrm>
          <a:prstGeom prst="rect">
            <a:avLst/>
          </a:prstGeom>
        </p:spPr>
      </p:pic>
      <p:pic>
        <p:nvPicPr>
          <p:cNvPr id="7" name="Picture 6">
            <a:extLst>
              <a:ext uri="{FF2B5EF4-FFF2-40B4-BE49-F238E27FC236}">
                <a16:creationId xmlns:a16="http://schemas.microsoft.com/office/drawing/2014/main" id="{8086B81A-4729-482F-AEA4-253B8353CB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72215" y="2719873"/>
            <a:ext cx="5676900" cy="2427901"/>
          </a:xfrm>
          <a:prstGeom prst="rect">
            <a:avLst/>
          </a:prstGeom>
        </p:spPr>
      </p:pic>
    </p:spTree>
    <p:extLst>
      <p:ext uri="{BB962C8B-B14F-4D97-AF65-F5344CB8AC3E}">
        <p14:creationId xmlns:p14="http://schemas.microsoft.com/office/powerpoint/2010/main" val="161656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22</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61665"/>
          </a:xfrm>
          <a:prstGeom prst="rect">
            <a:avLst/>
          </a:prstGeom>
          <a:noFill/>
        </p:spPr>
        <p:txBody>
          <a:bodyPr wrap="square" rtlCol="0">
            <a:spAutoFit/>
          </a:bodyPr>
          <a:lstStyle/>
          <a:p>
            <a:r>
              <a:rPr lang="en-US" sz="2400" b="1" dirty="0"/>
              <a:t>Example 3. 20A Duplex Receptacle</a:t>
            </a:r>
          </a:p>
        </p:txBody>
      </p:sp>
      <p:pic>
        <p:nvPicPr>
          <p:cNvPr id="7" name="Picture 6">
            <a:extLst>
              <a:ext uri="{FF2B5EF4-FFF2-40B4-BE49-F238E27FC236}">
                <a16:creationId xmlns:a16="http://schemas.microsoft.com/office/drawing/2014/main" id="{8086B81A-4729-482F-AEA4-253B8353CB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1108241"/>
            <a:ext cx="5676900" cy="2427901"/>
          </a:xfrm>
          <a:prstGeom prst="rect">
            <a:avLst/>
          </a:prstGeom>
        </p:spPr>
      </p:pic>
      <p:pic>
        <p:nvPicPr>
          <p:cNvPr id="5" name="Picture 4">
            <a:extLst>
              <a:ext uri="{FF2B5EF4-FFF2-40B4-BE49-F238E27FC236}">
                <a16:creationId xmlns:a16="http://schemas.microsoft.com/office/drawing/2014/main" id="{94DBE281-5591-4A23-A914-BD6CC8FFF4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7504" y="3645732"/>
            <a:ext cx="5688387" cy="1509741"/>
          </a:xfrm>
          <a:prstGeom prst="rect">
            <a:avLst/>
          </a:prstGeom>
        </p:spPr>
      </p:pic>
    </p:spTree>
    <p:extLst>
      <p:ext uri="{BB962C8B-B14F-4D97-AF65-F5344CB8AC3E}">
        <p14:creationId xmlns:p14="http://schemas.microsoft.com/office/powerpoint/2010/main" val="202525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23</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61665"/>
          </a:xfrm>
          <a:prstGeom prst="rect">
            <a:avLst/>
          </a:prstGeom>
          <a:noFill/>
        </p:spPr>
        <p:txBody>
          <a:bodyPr wrap="square" rtlCol="0">
            <a:spAutoFit/>
          </a:bodyPr>
          <a:lstStyle/>
          <a:p>
            <a:r>
              <a:rPr lang="en-US" sz="2400" b="1" dirty="0"/>
              <a:t>Example 4. 20A Single Pole Switch</a:t>
            </a:r>
          </a:p>
        </p:txBody>
      </p:sp>
      <p:pic>
        <p:nvPicPr>
          <p:cNvPr id="4" name="Picture 3">
            <a:extLst>
              <a:ext uri="{FF2B5EF4-FFF2-40B4-BE49-F238E27FC236}">
                <a16:creationId xmlns:a16="http://schemas.microsoft.com/office/drawing/2014/main" id="{03034A0A-2764-4023-A01D-AFC1CA71A4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536" y="1922582"/>
            <a:ext cx="5810250" cy="4022480"/>
          </a:xfrm>
          <a:prstGeom prst="rect">
            <a:avLst/>
          </a:prstGeom>
        </p:spPr>
      </p:pic>
      <p:pic>
        <p:nvPicPr>
          <p:cNvPr id="5" name="Picture 4">
            <a:extLst>
              <a:ext uri="{FF2B5EF4-FFF2-40B4-BE49-F238E27FC236}">
                <a16:creationId xmlns:a16="http://schemas.microsoft.com/office/drawing/2014/main" id="{863618A0-8CDE-4EEF-81E2-3534A2C775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79194" y="2266947"/>
            <a:ext cx="3539012" cy="3333750"/>
          </a:xfrm>
          <a:prstGeom prst="rect">
            <a:avLst/>
          </a:prstGeom>
        </p:spPr>
      </p:pic>
    </p:spTree>
    <p:extLst>
      <p:ext uri="{BB962C8B-B14F-4D97-AF65-F5344CB8AC3E}">
        <p14:creationId xmlns:p14="http://schemas.microsoft.com/office/powerpoint/2010/main" val="150322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24</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61665"/>
          </a:xfrm>
          <a:prstGeom prst="rect">
            <a:avLst/>
          </a:prstGeom>
          <a:noFill/>
        </p:spPr>
        <p:txBody>
          <a:bodyPr wrap="square" rtlCol="0">
            <a:spAutoFit/>
          </a:bodyPr>
          <a:lstStyle/>
          <a:p>
            <a:r>
              <a:rPr lang="en-US" sz="2400" b="1" dirty="0"/>
              <a:t>Example 4. 20A Single Pole Switch</a:t>
            </a:r>
          </a:p>
        </p:txBody>
      </p:sp>
      <p:pic>
        <p:nvPicPr>
          <p:cNvPr id="4" name="Picture 3">
            <a:extLst>
              <a:ext uri="{FF2B5EF4-FFF2-40B4-BE49-F238E27FC236}">
                <a16:creationId xmlns:a16="http://schemas.microsoft.com/office/drawing/2014/main" id="{03034A0A-2764-4023-A01D-AFC1CA71A4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5686" y="1922582"/>
            <a:ext cx="5737949" cy="4022480"/>
          </a:xfrm>
          <a:prstGeom prst="rect">
            <a:avLst/>
          </a:prstGeom>
        </p:spPr>
      </p:pic>
      <p:pic>
        <p:nvPicPr>
          <p:cNvPr id="5" name="Picture 4">
            <a:extLst>
              <a:ext uri="{FF2B5EF4-FFF2-40B4-BE49-F238E27FC236}">
                <a16:creationId xmlns:a16="http://schemas.microsoft.com/office/drawing/2014/main" id="{863618A0-8CDE-4EEF-81E2-3534A2C775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79194" y="2266947"/>
            <a:ext cx="3539012" cy="3333750"/>
          </a:xfrm>
          <a:prstGeom prst="rect">
            <a:avLst/>
          </a:prstGeom>
        </p:spPr>
      </p:pic>
    </p:spTree>
    <p:extLst>
      <p:ext uri="{BB962C8B-B14F-4D97-AF65-F5344CB8AC3E}">
        <p14:creationId xmlns:p14="http://schemas.microsoft.com/office/powerpoint/2010/main" val="4203901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25</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61665"/>
          </a:xfrm>
          <a:prstGeom prst="rect">
            <a:avLst/>
          </a:prstGeom>
          <a:noFill/>
        </p:spPr>
        <p:txBody>
          <a:bodyPr wrap="square" rtlCol="0">
            <a:spAutoFit/>
          </a:bodyPr>
          <a:lstStyle/>
          <a:p>
            <a:r>
              <a:rPr lang="en-US" sz="2400" b="1" dirty="0"/>
              <a:t>Example 5. 2x4 FL 4L Lay-In Fixture</a:t>
            </a:r>
          </a:p>
        </p:txBody>
      </p:sp>
      <p:pic>
        <p:nvPicPr>
          <p:cNvPr id="3" name="Picture 2">
            <a:extLst>
              <a:ext uri="{FF2B5EF4-FFF2-40B4-BE49-F238E27FC236}">
                <a16:creationId xmlns:a16="http://schemas.microsoft.com/office/drawing/2014/main" id="{6C51F721-B4FB-48C2-AA72-502A280475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7175" y="1365450"/>
            <a:ext cx="6362700" cy="5228824"/>
          </a:xfrm>
          <a:prstGeom prst="rect">
            <a:avLst/>
          </a:prstGeom>
        </p:spPr>
      </p:pic>
      <p:pic>
        <p:nvPicPr>
          <p:cNvPr id="7" name="Picture 6">
            <a:extLst>
              <a:ext uri="{FF2B5EF4-FFF2-40B4-BE49-F238E27FC236}">
                <a16:creationId xmlns:a16="http://schemas.microsoft.com/office/drawing/2014/main" id="{241CFA57-B283-4F51-B780-96EF8C55EF99}"/>
              </a:ext>
            </a:extLst>
          </p:cNvPr>
          <p:cNvPicPr/>
          <p:nvPr/>
        </p:nvPicPr>
        <p:blipFill>
          <a:blip r:embed="rId3">
            <a:extLst>
              <a:ext uri="{28A0092B-C50C-407E-A947-70E740481C1C}">
                <a14:useLocalDpi xmlns:a14="http://schemas.microsoft.com/office/drawing/2010/main" val="0"/>
              </a:ext>
            </a:extLst>
          </a:blip>
          <a:srcRect/>
          <a:stretch/>
        </p:blipFill>
        <p:spPr>
          <a:xfrm>
            <a:off x="7348944" y="1804045"/>
            <a:ext cx="4259580" cy="1686500"/>
          </a:xfrm>
          <a:prstGeom prst="rect">
            <a:avLst/>
          </a:prstGeom>
        </p:spPr>
      </p:pic>
    </p:spTree>
    <p:extLst>
      <p:ext uri="{BB962C8B-B14F-4D97-AF65-F5344CB8AC3E}">
        <p14:creationId xmlns:p14="http://schemas.microsoft.com/office/powerpoint/2010/main" val="134285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26</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61665"/>
          </a:xfrm>
          <a:prstGeom prst="rect">
            <a:avLst/>
          </a:prstGeom>
          <a:noFill/>
        </p:spPr>
        <p:txBody>
          <a:bodyPr wrap="square" rtlCol="0">
            <a:spAutoFit/>
          </a:bodyPr>
          <a:lstStyle/>
          <a:p>
            <a:r>
              <a:rPr lang="en-US" sz="2400" b="1" dirty="0"/>
              <a:t>Example 5. 2x4 FL 4L Lay-In Fixture</a:t>
            </a:r>
          </a:p>
        </p:txBody>
      </p:sp>
      <p:pic>
        <p:nvPicPr>
          <p:cNvPr id="3" name="Picture 2">
            <a:extLst>
              <a:ext uri="{FF2B5EF4-FFF2-40B4-BE49-F238E27FC236}">
                <a16:creationId xmlns:a16="http://schemas.microsoft.com/office/drawing/2014/main" id="{6C51F721-B4FB-48C2-AA72-502A280475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2790" y="1365450"/>
            <a:ext cx="6311470" cy="5228824"/>
          </a:xfrm>
          <a:prstGeom prst="rect">
            <a:avLst/>
          </a:prstGeom>
        </p:spPr>
      </p:pic>
      <p:pic>
        <p:nvPicPr>
          <p:cNvPr id="7" name="Picture 6">
            <a:extLst>
              <a:ext uri="{FF2B5EF4-FFF2-40B4-BE49-F238E27FC236}">
                <a16:creationId xmlns:a16="http://schemas.microsoft.com/office/drawing/2014/main" id="{241CFA57-B283-4F51-B780-96EF8C55EF99}"/>
              </a:ext>
            </a:extLst>
          </p:cNvPr>
          <p:cNvPicPr/>
          <p:nvPr/>
        </p:nvPicPr>
        <p:blipFill>
          <a:blip r:embed="rId3">
            <a:extLst>
              <a:ext uri="{28A0092B-C50C-407E-A947-70E740481C1C}">
                <a14:useLocalDpi xmlns:a14="http://schemas.microsoft.com/office/drawing/2010/main" val="0"/>
              </a:ext>
            </a:extLst>
          </a:blip>
          <a:srcRect/>
          <a:stretch/>
        </p:blipFill>
        <p:spPr>
          <a:xfrm>
            <a:off x="7348944" y="1804045"/>
            <a:ext cx="4259580" cy="1686500"/>
          </a:xfrm>
          <a:prstGeom prst="rect">
            <a:avLst/>
          </a:prstGeom>
        </p:spPr>
      </p:pic>
    </p:spTree>
    <p:extLst>
      <p:ext uri="{BB962C8B-B14F-4D97-AF65-F5344CB8AC3E}">
        <p14:creationId xmlns:p14="http://schemas.microsoft.com/office/powerpoint/2010/main" val="247951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3</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7559040" cy="5262979"/>
          </a:xfrm>
          <a:prstGeom prst="rect">
            <a:avLst/>
          </a:prstGeom>
          <a:noFill/>
        </p:spPr>
        <p:txBody>
          <a:bodyPr wrap="square" rtlCol="0">
            <a:spAutoFit/>
          </a:bodyPr>
          <a:lstStyle/>
          <a:p>
            <a:r>
              <a:rPr lang="en-US" sz="2400" b="1" dirty="0"/>
              <a:t>NECA Manual of Labor Units</a:t>
            </a:r>
          </a:p>
          <a:p>
            <a:pPr lvl="0"/>
            <a:r>
              <a:rPr lang="en-US" sz="2400" dirty="0"/>
              <a:t>An estimate is only as good as the information it is based on, and the NECA Manual of Labor Units (MLU) has been the estimating resource of choice for electrical contractors since 1923.</a:t>
            </a:r>
          </a:p>
          <a:p>
            <a:pPr lvl="0"/>
            <a:endParaRPr lang="en-US" sz="2400" dirty="0"/>
          </a:p>
          <a:p>
            <a:pPr lvl="0"/>
            <a:r>
              <a:rPr lang="en-US" sz="2400" dirty="0"/>
              <a:t>The MLU provides an experience-based reference for estimating the electrical construction labor required to install typical electrical and communications systems.</a:t>
            </a:r>
          </a:p>
          <a:p>
            <a:pPr lvl="0"/>
            <a:endParaRPr lang="en-US" sz="2400" dirty="0"/>
          </a:p>
          <a:p>
            <a:pPr lvl="0"/>
            <a:r>
              <a:rPr lang="en-US" sz="2400" dirty="0"/>
              <a:t>The labor unit data comes directly from a national average of NECA’s member contractors and is reviewed and updated bi-annually to ensure you have the best information to accurately estimate.</a:t>
            </a:r>
          </a:p>
        </p:txBody>
      </p:sp>
      <p:pic>
        <p:nvPicPr>
          <p:cNvPr id="5" name="Picture 4">
            <a:hlinkClick r:id="rId2" action="ppaction://hlinkfile"/>
            <a:extLst>
              <a:ext uri="{FF2B5EF4-FFF2-40B4-BE49-F238E27FC236}">
                <a16:creationId xmlns:a16="http://schemas.microsoft.com/office/drawing/2014/main" id="{D5B3A013-101E-4352-9803-814F82DA1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770" y="777557"/>
            <a:ext cx="4239491" cy="5486400"/>
          </a:xfrm>
          <a:prstGeom prst="rect">
            <a:avLst/>
          </a:prstGeom>
        </p:spPr>
      </p:pic>
    </p:spTree>
    <p:extLst>
      <p:ext uri="{BB962C8B-B14F-4D97-AF65-F5344CB8AC3E}">
        <p14:creationId xmlns:p14="http://schemas.microsoft.com/office/powerpoint/2010/main" val="135708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4</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1200329"/>
          </a:xfrm>
          <a:prstGeom prst="rect">
            <a:avLst/>
          </a:prstGeom>
          <a:noFill/>
        </p:spPr>
        <p:txBody>
          <a:bodyPr wrap="square" rtlCol="0">
            <a:spAutoFit/>
          </a:bodyPr>
          <a:lstStyle/>
          <a:p>
            <a:r>
              <a:rPr lang="en-US" sz="2400" b="1" dirty="0"/>
              <a:t>NECA Categories of Work</a:t>
            </a:r>
          </a:p>
          <a:p>
            <a:r>
              <a:rPr lang="en-US" sz="2400" dirty="0"/>
              <a:t>The NECA Manual of Labor Units divides electrical materials into 14 categories. Many electrical contractors use a different breakdown of electrical material for estimating purposes.</a:t>
            </a:r>
          </a:p>
        </p:txBody>
      </p:sp>
      <p:pic>
        <p:nvPicPr>
          <p:cNvPr id="5" name="Picture 4">
            <a:extLst>
              <a:ext uri="{FF2B5EF4-FFF2-40B4-BE49-F238E27FC236}">
                <a16:creationId xmlns:a16="http://schemas.microsoft.com/office/drawing/2014/main" id="{5860E69C-CCB6-414E-B39C-521C0FDDA51D}"/>
              </a:ext>
            </a:extLst>
          </p:cNvPr>
          <p:cNvPicPr>
            <a:picLocks noChangeAspect="1"/>
          </p:cNvPicPr>
          <p:nvPr/>
        </p:nvPicPr>
        <p:blipFill>
          <a:blip r:embed="rId2"/>
          <a:stretch>
            <a:fillRect/>
          </a:stretch>
        </p:blipFill>
        <p:spPr>
          <a:xfrm>
            <a:off x="2943843" y="2114729"/>
            <a:ext cx="6304315" cy="4297680"/>
          </a:xfrm>
          <a:prstGeom prst="rect">
            <a:avLst/>
          </a:prstGeom>
        </p:spPr>
      </p:pic>
    </p:spTree>
    <p:extLst>
      <p:ext uri="{BB962C8B-B14F-4D97-AF65-F5344CB8AC3E}">
        <p14:creationId xmlns:p14="http://schemas.microsoft.com/office/powerpoint/2010/main" val="175234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5</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4585871"/>
          </a:xfrm>
          <a:prstGeom prst="rect">
            <a:avLst/>
          </a:prstGeom>
          <a:noFill/>
        </p:spPr>
        <p:txBody>
          <a:bodyPr wrap="square" rtlCol="0">
            <a:spAutoFit/>
          </a:bodyPr>
          <a:lstStyle/>
          <a:p>
            <a:r>
              <a:rPr lang="en-US" sz="2400" b="1" dirty="0"/>
              <a:t>Labor Units</a:t>
            </a:r>
            <a:endParaRPr lang="en-US" sz="2400" dirty="0"/>
          </a:p>
          <a:p>
            <a:r>
              <a:rPr lang="en-US" sz="2400" dirty="0"/>
              <a:t>E = One or per each item</a:t>
            </a:r>
          </a:p>
          <a:p>
            <a:r>
              <a:rPr lang="en-US" sz="2400" dirty="0"/>
              <a:t>C = Per hundred items</a:t>
            </a:r>
          </a:p>
          <a:p>
            <a:r>
              <a:rPr lang="en-US" sz="2400" dirty="0"/>
              <a:t>C = Per hundred linear feet of the item</a:t>
            </a:r>
          </a:p>
          <a:p>
            <a:r>
              <a:rPr lang="en-US" sz="2400" dirty="0"/>
              <a:t>M = Per thousand linear feet of the item</a:t>
            </a:r>
          </a:p>
          <a:p>
            <a:r>
              <a:rPr lang="en-US" sz="2400" dirty="0"/>
              <a:t>LF = Linear Foot</a:t>
            </a:r>
          </a:p>
          <a:p>
            <a:r>
              <a:rPr lang="en-US" sz="2400" dirty="0"/>
              <a:t>CY = Cubic Yard</a:t>
            </a:r>
          </a:p>
          <a:p>
            <a:endParaRPr lang="en-US" sz="2400" dirty="0"/>
          </a:p>
          <a:p>
            <a:r>
              <a:rPr lang="en-US" sz="2400" b="1" dirty="0"/>
              <a:t>Labor Units (Installation Conditions)</a:t>
            </a:r>
            <a:endParaRPr lang="en-US" sz="2400" dirty="0"/>
          </a:p>
          <a:p>
            <a:r>
              <a:rPr lang="en-US" sz="2400" dirty="0"/>
              <a:t>NECA 1		Normal (N)</a:t>
            </a:r>
          </a:p>
          <a:p>
            <a:r>
              <a:rPr lang="en-US" sz="2400" dirty="0"/>
              <a:t>NECA 2		Difficult (D)</a:t>
            </a:r>
          </a:p>
          <a:p>
            <a:r>
              <a:rPr lang="en-US" sz="2400" dirty="0"/>
              <a:t>NECA 3		Very Difficult (VD)</a:t>
            </a:r>
          </a:p>
        </p:txBody>
      </p:sp>
      <p:sp>
        <p:nvSpPr>
          <p:cNvPr id="3" name="Rectangle 2">
            <a:extLst>
              <a:ext uri="{FF2B5EF4-FFF2-40B4-BE49-F238E27FC236}">
                <a16:creationId xmlns:a16="http://schemas.microsoft.com/office/drawing/2014/main" id="{88D263A1-924E-4004-86AC-DDB2E7A76887}"/>
              </a:ext>
            </a:extLst>
          </p:cNvPr>
          <p:cNvSpPr/>
          <p:nvPr/>
        </p:nvSpPr>
        <p:spPr>
          <a:xfrm>
            <a:off x="5320937" y="731520"/>
            <a:ext cx="6871061" cy="646331"/>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MLU 2015-16. Section 02 Conduit, Raceways, Fittings, &amp; Related Items, Page 2-15</a:t>
            </a:r>
            <a:endParaRPr lang="en-US" dirty="0"/>
          </a:p>
        </p:txBody>
      </p:sp>
      <p:pic>
        <p:nvPicPr>
          <p:cNvPr id="7" name="Picture 6">
            <a:extLst>
              <a:ext uri="{FF2B5EF4-FFF2-40B4-BE49-F238E27FC236}">
                <a16:creationId xmlns:a16="http://schemas.microsoft.com/office/drawing/2014/main" id="{F7FBC9DA-283A-4F30-9453-4139BAECCE0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20937" y="1441086"/>
            <a:ext cx="6635930" cy="3652395"/>
          </a:xfrm>
          <a:prstGeom prst="rect">
            <a:avLst/>
          </a:prstGeom>
        </p:spPr>
      </p:pic>
    </p:spTree>
    <p:extLst>
      <p:ext uri="{BB962C8B-B14F-4D97-AF65-F5344CB8AC3E}">
        <p14:creationId xmlns:p14="http://schemas.microsoft.com/office/powerpoint/2010/main" val="254436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6</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1569660"/>
          </a:xfrm>
          <a:prstGeom prst="rect">
            <a:avLst/>
          </a:prstGeom>
          <a:noFill/>
        </p:spPr>
        <p:txBody>
          <a:bodyPr wrap="square" rtlCol="0">
            <a:spAutoFit/>
          </a:bodyPr>
          <a:lstStyle/>
          <a:p>
            <a:r>
              <a:rPr lang="en-US" sz="2400" b="1" dirty="0"/>
              <a:t>What’s the difference between the three columns in the MLU?</a:t>
            </a:r>
            <a:endParaRPr lang="en-US" sz="2400" dirty="0"/>
          </a:p>
          <a:p>
            <a:r>
              <a:rPr lang="en-US" sz="2400" dirty="0"/>
              <a:t>The NECA labor unit tables include three different labor units for each item. Users of the MLU are also encouraged to consider labor units between the columns, or even lower than or exceeding the columns when appropriate.</a:t>
            </a:r>
          </a:p>
        </p:txBody>
      </p:sp>
      <p:pic>
        <p:nvPicPr>
          <p:cNvPr id="3" name="Picture 2">
            <a:extLst>
              <a:ext uri="{FF2B5EF4-FFF2-40B4-BE49-F238E27FC236}">
                <a16:creationId xmlns:a16="http://schemas.microsoft.com/office/drawing/2014/main" id="{8F90D5B2-04E2-4879-A760-BEA4498BEA76}"/>
              </a:ext>
            </a:extLst>
          </p:cNvPr>
          <p:cNvPicPr>
            <a:picLocks noChangeAspect="1"/>
          </p:cNvPicPr>
          <p:nvPr/>
        </p:nvPicPr>
        <p:blipFill>
          <a:blip r:embed="rId2"/>
          <a:stretch>
            <a:fillRect/>
          </a:stretch>
        </p:blipFill>
        <p:spPr>
          <a:xfrm>
            <a:off x="2026920" y="2436434"/>
            <a:ext cx="8138160" cy="4027598"/>
          </a:xfrm>
          <a:prstGeom prst="rect">
            <a:avLst/>
          </a:prstGeom>
        </p:spPr>
      </p:pic>
    </p:spTree>
    <p:extLst>
      <p:ext uri="{BB962C8B-B14F-4D97-AF65-F5344CB8AC3E}">
        <p14:creationId xmlns:p14="http://schemas.microsoft.com/office/powerpoint/2010/main" val="30945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7</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6322423" cy="1938992"/>
          </a:xfrm>
          <a:prstGeom prst="rect">
            <a:avLst/>
          </a:prstGeom>
          <a:noFill/>
        </p:spPr>
        <p:txBody>
          <a:bodyPr wrap="square" rtlCol="0">
            <a:spAutoFit/>
          </a:bodyPr>
          <a:lstStyle/>
          <a:p>
            <a:r>
              <a:rPr lang="en-US" sz="2400" b="1" dirty="0"/>
              <a:t>Normal</a:t>
            </a:r>
            <a:r>
              <a:rPr lang="en-US" sz="2400" dirty="0"/>
              <a:t> Installation Conditions – When all of the conditions associated with the installation of an item will permit the maximum productivity of the electricians on a project, these “normal” column labor units are applicable.</a:t>
            </a:r>
          </a:p>
        </p:txBody>
      </p:sp>
      <p:pic>
        <p:nvPicPr>
          <p:cNvPr id="7" name="Picture 6" descr="A group of people in a library&#10;&#10;Description automatically generated">
            <a:extLst>
              <a:ext uri="{FF2B5EF4-FFF2-40B4-BE49-F238E27FC236}">
                <a16:creationId xmlns:a16="http://schemas.microsoft.com/office/drawing/2014/main" id="{2FD512CC-795D-438A-8CAF-FCD9EAAE5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80" y="1828800"/>
            <a:ext cx="4763588" cy="2711417"/>
          </a:xfrm>
          <a:prstGeom prst="rect">
            <a:avLst/>
          </a:prstGeom>
        </p:spPr>
      </p:pic>
    </p:spTree>
    <p:extLst>
      <p:ext uri="{BB962C8B-B14F-4D97-AF65-F5344CB8AC3E}">
        <p14:creationId xmlns:p14="http://schemas.microsoft.com/office/powerpoint/2010/main" val="35615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8</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6096000" cy="2308324"/>
          </a:xfrm>
          <a:prstGeom prst="rect">
            <a:avLst/>
          </a:prstGeom>
          <a:noFill/>
        </p:spPr>
        <p:txBody>
          <a:bodyPr wrap="square" rtlCol="0">
            <a:spAutoFit/>
          </a:bodyPr>
          <a:lstStyle/>
          <a:p>
            <a:r>
              <a:rPr lang="en-US" sz="2400" b="1" dirty="0"/>
              <a:t>Difficult</a:t>
            </a:r>
            <a:r>
              <a:rPr lang="en-US" sz="2400" dirty="0"/>
              <a:t> Installation Conditions – When one or more of the conditions associated with the installation of an item will permit less than maximum productivity of the electricians on a typical project, these “difficult” column labor units are applicable.</a:t>
            </a:r>
          </a:p>
        </p:txBody>
      </p:sp>
      <p:pic>
        <p:nvPicPr>
          <p:cNvPr id="4" name="Picture 3" descr="A large white building&#10;&#10;Description automatically generated">
            <a:extLst>
              <a:ext uri="{FF2B5EF4-FFF2-40B4-BE49-F238E27FC236}">
                <a16:creationId xmlns:a16="http://schemas.microsoft.com/office/drawing/2014/main" id="{9FB88A15-9961-4B05-B6C2-19A0FC648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8800"/>
            <a:ext cx="5438775" cy="3819525"/>
          </a:xfrm>
          <a:prstGeom prst="rect">
            <a:avLst/>
          </a:prstGeom>
        </p:spPr>
      </p:pic>
    </p:spTree>
    <p:extLst>
      <p:ext uri="{BB962C8B-B14F-4D97-AF65-F5344CB8AC3E}">
        <p14:creationId xmlns:p14="http://schemas.microsoft.com/office/powerpoint/2010/main" val="405071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9</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Material</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5721531" cy="2677656"/>
          </a:xfrm>
          <a:prstGeom prst="rect">
            <a:avLst/>
          </a:prstGeom>
          <a:noFill/>
        </p:spPr>
        <p:txBody>
          <a:bodyPr wrap="square" rtlCol="0">
            <a:spAutoFit/>
          </a:bodyPr>
          <a:lstStyle/>
          <a:p>
            <a:r>
              <a:rPr lang="en-US" sz="2400" b="1" dirty="0"/>
              <a:t>Very Difficult</a:t>
            </a:r>
            <a:r>
              <a:rPr lang="en-US" sz="2400" dirty="0"/>
              <a:t> Installation Conditions – When one or more of the conditions associated with the installation of an item will permit substantially less than maximum productivity of the electricians on a typical project, these “very difficult” column labor units are applicable. </a:t>
            </a:r>
          </a:p>
        </p:txBody>
      </p:sp>
      <p:pic>
        <p:nvPicPr>
          <p:cNvPr id="4" name="Picture 3" descr="A close up of a bridge&#10;&#10;Description automatically generated">
            <a:extLst>
              <a:ext uri="{FF2B5EF4-FFF2-40B4-BE49-F238E27FC236}">
                <a16:creationId xmlns:a16="http://schemas.microsoft.com/office/drawing/2014/main" id="{5EC4A7ED-1879-48E8-B667-10ADF81B3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31520"/>
            <a:ext cx="5619750" cy="5715000"/>
          </a:xfrm>
          <a:prstGeom prst="rect">
            <a:avLst/>
          </a:prstGeom>
        </p:spPr>
      </p:pic>
      <p:pic>
        <p:nvPicPr>
          <p:cNvPr id="7" name="Picture 6" descr="A bridge over a body of water&#10;&#10;Description automatically generated">
            <a:extLst>
              <a:ext uri="{FF2B5EF4-FFF2-40B4-BE49-F238E27FC236}">
                <a16:creationId xmlns:a16="http://schemas.microsoft.com/office/drawing/2014/main" id="{AC73F213-C124-4ABE-ABF4-AC253E5E8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04814"/>
            <a:ext cx="5619750" cy="3748248"/>
          </a:xfrm>
          <a:prstGeom prst="rect">
            <a:avLst/>
          </a:prstGeom>
        </p:spPr>
      </p:pic>
      <p:pic>
        <p:nvPicPr>
          <p:cNvPr id="9" name="Picture 8" descr="A picture containing indoor, plane, wall, man&#10;&#10;Description automatically generated">
            <a:extLst>
              <a:ext uri="{FF2B5EF4-FFF2-40B4-BE49-F238E27FC236}">
                <a16:creationId xmlns:a16="http://schemas.microsoft.com/office/drawing/2014/main" id="{A2842D23-81C3-47DD-AD5A-800B00EA8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704814"/>
            <a:ext cx="5623745" cy="3748248"/>
          </a:xfrm>
          <a:prstGeom prst="rect">
            <a:avLst/>
          </a:prstGeom>
        </p:spPr>
      </p:pic>
    </p:spTree>
    <p:extLst>
      <p:ext uri="{BB962C8B-B14F-4D97-AF65-F5344CB8AC3E}">
        <p14:creationId xmlns:p14="http://schemas.microsoft.com/office/powerpoint/2010/main" val="293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3393</TotalTime>
  <Words>734</Words>
  <Application>Microsoft Office PowerPoint</Application>
  <PresentationFormat>Widescreen</PresentationFormat>
  <Paragraphs>128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Brown</dc:creator>
  <cp:lastModifiedBy>Lori A Brown</cp:lastModifiedBy>
  <cp:revision>143</cp:revision>
  <dcterms:created xsi:type="dcterms:W3CDTF">2015-05-28T21:47:26Z</dcterms:created>
  <dcterms:modified xsi:type="dcterms:W3CDTF">2020-11-06T16:18:44Z</dcterms:modified>
</cp:coreProperties>
</file>