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97" r:id="rId2"/>
    <p:sldId id="300" r:id="rId3"/>
    <p:sldId id="301" r:id="rId4"/>
    <p:sldId id="305" r:id="rId5"/>
    <p:sldId id="304" r:id="rId6"/>
    <p:sldId id="303" r:id="rId7"/>
    <p:sldId id="310" r:id="rId8"/>
    <p:sldId id="309" r:id="rId9"/>
    <p:sldId id="308" r:id="rId10"/>
    <p:sldId id="307" r:id="rId11"/>
    <p:sldId id="306" r:id="rId12"/>
    <p:sldId id="283" r:id="rId13"/>
    <p:sldId id="264" r:id="rId14"/>
    <p:sldId id="265" r:id="rId15"/>
    <p:sldId id="266" r:id="rId16"/>
    <p:sldId id="269" r:id="rId17"/>
    <p:sldId id="277" r:id="rId18"/>
    <p:sldId id="292" r:id="rId19"/>
    <p:sldId id="311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5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C85DB2-8AE1-4A7A-9A02-85C8CC2459CB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8F6FC-716D-4091-AB75-FF207BB742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859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3D988-40C5-4930-98A4-A1980A07CDD6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63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E514A-C852-4103-8D2C-E789C7D49290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567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A0432-8325-49A9-8FF2-48A50107F779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282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8FD63-10B5-443D-B128-B5115DF42D17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30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ECBF-A575-4D98-879A-49F911D65FD9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635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A4BE-E33F-4879-BC2A-E7C0F714E620}" type="datetime1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B3FA5-C1F9-47B2-9268-665DBFFDA7FF}" type="datetime1">
              <a:rPr lang="en-US" smtClean="0"/>
              <a:t>6/9/2019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7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D0D7C-5D40-45D8-A315-7C0D2F3771D6}" type="datetime1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7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DB8C-B34C-44E4-ADDE-D74FC10989A1}" type="datetime1">
              <a:rPr lang="en-US" smtClean="0"/>
              <a:t>6/9/2019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5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39D8F-840F-4BEC-AF75-FC040E7150D6}" type="datetime1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0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BC944-EF93-4C4A-93DB-0F3408E5CFFF}" type="datetime1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20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0D6D0-9999-42A6-97FB-F842BF84AD04}" type="datetime1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EBD35-503A-48D7-A7E3-7CF1665B9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7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Rheem%20Water%20Heater.pdf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AWG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file:///D:\MEAC\ELECTRICAL\FUNDAMENTALS\AWG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Table%20310.15.pdf" TargetMode="External"/><Relationship Id="rId5" Type="http://schemas.openxmlformats.org/officeDocument/2006/relationships/hyperlink" Target="Table%208.pdf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DC35D84-F0C6-4473-B395-92F91AFE3566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BD7ADD-DCA8-4729-91F5-D1CDFB78A2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396682"/>
            <a:ext cx="4572000" cy="247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671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10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673692-8690-4D5D-9CB9-73FC5640B343}"/>
              </a:ext>
            </a:extLst>
          </p:cNvPr>
          <p:cNvSpPr/>
          <p:nvPr/>
        </p:nvSpPr>
        <p:spPr>
          <a:xfrm>
            <a:off x="0" y="5493495"/>
            <a:ext cx="1219199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 is a Voltage Drop (VD) due to the Conductor Resistance</a:t>
            </a: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CE5C43-B905-4336-B030-4646A0F804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561" y="892143"/>
            <a:ext cx="9144000" cy="431709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4F0AA11-F084-43C7-8BA9-B3974AE57A1B}"/>
              </a:ext>
            </a:extLst>
          </p:cNvPr>
          <p:cNvSpPr/>
          <p:nvPr/>
        </p:nvSpPr>
        <p:spPr>
          <a:xfrm>
            <a:off x="1497561" y="4656003"/>
            <a:ext cx="625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120 V</a:t>
            </a:r>
          </a:p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</a:t>
            </a:r>
            <a:endParaRPr lang="en-US" sz="14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1606581-AA8D-4896-B395-5830E2A933AD}"/>
              </a:ext>
            </a:extLst>
          </p:cNvPr>
          <p:cNvGrpSpPr/>
          <p:nvPr/>
        </p:nvGrpSpPr>
        <p:grpSpPr>
          <a:xfrm>
            <a:off x="5483905" y="3835163"/>
            <a:ext cx="688921" cy="1080901"/>
            <a:chOff x="3986344" y="3835163"/>
            <a:chExt cx="688921" cy="1080901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B32C69A-59E7-45A7-9340-9574599F9B7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9837" y="4479708"/>
              <a:ext cx="457200" cy="149903"/>
            </a:xfrm>
            <a:prstGeom prst="rect">
              <a:avLst/>
            </a:prstGeom>
          </p:spPr>
        </p:pic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D089317-FB44-48C8-8AE4-E242A22A0A9F}"/>
                </a:ext>
              </a:extLst>
            </p:cNvPr>
            <p:cNvGrpSpPr/>
            <p:nvPr/>
          </p:nvGrpSpPr>
          <p:grpSpPr>
            <a:xfrm>
              <a:off x="3986344" y="3835163"/>
              <a:ext cx="688921" cy="1080901"/>
              <a:chOff x="3986344" y="3835163"/>
              <a:chExt cx="688921" cy="1080901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26CA0D8-39E8-42A2-B180-88786F132A40}"/>
                  </a:ext>
                </a:extLst>
              </p:cNvPr>
              <p:cNvGrpSpPr/>
              <p:nvPr/>
            </p:nvGrpSpPr>
            <p:grpSpPr>
              <a:xfrm>
                <a:off x="3986344" y="3835163"/>
                <a:ext cx="622286" cy="581890"/>
                <a:chOff x="3986344" y="3835163"/>
                <a:chExt cx="622286" cy="581890"/>
              </a:xfrm>
            </p:grpSpPr>
            <p:pic>
              <p:nvPicPr>
                <p:cNvPr id="15" name="Picture 14">
                  <a:extLst>
                    <a:ext uri="{FF2B5EF4-FFF2-40B4-BE49-F238E27FC236}">
                      <a16:creationId xmlns:a16="http://schemas.microsoft.com/office/drawing/2014/main" id="{AB9B5709-5DB1-4E16-822F-02D4C1D4C0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036805" y="4267150"/>
                  <a:ext cx="457200" cy="149903"/>
                </a:xfrm>
                <a:prstGeom prst="rect">
                  <a:avLst/>
                </a:prstGeom>
                <a:solidFill>
                  <a:srgbClr val="C00000"/>
                </a:solidFill>
              </p:spPr>
            </p:pic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7D7D1AAA-A18C-4770-B65D-98C038E93BD1}"/>
                    </a:ext>
                  </a:extLst>
                </p:cNvPr>
                <p:cNvSpPr/>
                <p:nvPr/>
              </p:nvSpPr>
              <p:spPr>
                <a:xfrm>
                  <a:off x="3986344" y="3835163"/>
                  <a:ext cx="62228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R</a:t>
                  </a:r>
                  <a:r>
                    <a:rPr lang="en-US" baseline="-25000" dirty="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Line</a:t>
                  </a:r>
                  <a:endParaRPr lang="en-US" baseline="-25000" dirty="0"/>
                </a:p>
              </p:txBody>
            </p:sp>
          </p:grp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9035052-9808-4608-A937-5F8E2BC978ED}"/>
                  </a:ext>
                </a:extLst>
              </p:cNvPr>
              <p:cNvSpPr/>
              <p:nvPr/>
            </p:nvSpPr>
            <p:spPr>
              <a:xfrm>
                <a:off x="4052979" y="4546732"/>
                <a:ext cx="622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Line</a:t>
                </a:r>
                <a:endParaRPr lang="en-US" baseline="-25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13748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11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Kirchoff’s</a:t>
            </a: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Voltage Law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6FBA59-B4F8-4E91-ABDC-66F19A852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214" y="1107467"/>
            <a:ext cx="5936104" cy="5486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00C244-1726-48D8-B1B2-4340D8631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6289" y="4562632"/>
            <a:ext cx="7435896" cy="17373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24088A-6A38-49B3-BA19-6540FCD234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5839" y="637951"/>
            <a:ext cx="1251085" cy="1371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17245A-20CD-45A9-A447-1C830B46E9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3734" y="637951"/>
            <a:ext cx="1215737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729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3403600"/>
          <a:ext cx="8229600" cy="30175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350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Length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VD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load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VD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Rectangle 42"/>
          <p:cNvSpPr/>
          <p:nvPr/>
        </p:nvSpPr>
        <p:spPr>
          <a:xfrm>
            <a:off x="0" y="731520"/>
            <a:ext cx="12192000" cy="243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Case 1: 120 V, 125 A, #1 – Load Power 15kW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Voltage = 120 V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Load Power = 15 kW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Current = 125 A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Minimum Conductor Size = #1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= (2 x 0.154 </a:t>
            </a:r>
            <a:r>
              <a:rPr lang="el-GR" sz="2400" dirty="0"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 x  L) / 1000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033ACB-99C1-478A-9141-524BAD06AA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2508" y="879498"/>
            <a:ext cx="3345273" cy="22232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0255B7A-8F70-427A-9A28-68E2D1B3348D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810F6272-F33A-4103-8E3A-EA2F736E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161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3403600"/>
          <a:ext cx="8229600" cy="30175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350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Length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VD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Load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VD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Rectangle 42"/>
          <p:cNvSpPr/>
          <p:nvPr/>
        </p:nvSpPr>
        <p:spPr>
          <a:xfrm>
            <a:off x="-1" y="731520"/>
            <a:ext cx="12191999" cy="2445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Case 2: 120 V, 125 A, #1/0 – Load Power 15kW 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Voltage = 120 V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Load Power = 15 kW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Current = 125 A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Minimum Conductor Size = </a:t>
            </a:r>
            <a:r>
              <a:rPr lang="en-US" sz="2400" strike="sngStrike" dirty="0">
                <a:ea typeface="Calibri" panose="020F0502020204030204" pitchFamily="34" charset="0"/>
                <a:cs typeface="Times New Roman" panose="02020603050405020304" pitchFamily="18" charset="0"/>
              </a:rPr>
              <a:t>#1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#1/0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= (2 x 0.122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x  L) /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CED0AB-69BA-4AA2-AB61-59BFA678A0B5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8334658E-7ABF-4D93-9D50-FDD47BD8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33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1295400"/>
          <a:ext cx="8229600" cy="246888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7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Length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VD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Load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VD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0.07084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981200" y="4229100"/>
          <a:ext cx="8229600" cy="25603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206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Length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VD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Load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VD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0.02196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0.02928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20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981200" y="914401"/>
            <a:ext cx="8204200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 1: 120 V, 125 A , #1 – Load Power 15kW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1200" y="3911601"/>
            <a:ext cx="8204200" cy="368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Case 2: 120 V, 125 A, #1/0 – Load Power 15kW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A088A3-2244-426F-BD57-6E131F944F55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B62D64D9-F3B1-4E4D-B1A7-88121106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57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981200" y="3403600"/>
          <a:ext cx="8229600" cy="301752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350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Length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ft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el-GR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>
                          <a:solidFill>
                            <a:schemeClr val="tx1"/>
                          </a:solidFill>
                        </a:rPr>
                        <a:t>VD</a:t>
                      </a:r>
                      <a:r>
                        <a:rPr lang="en-US" sz="2000" baseline="-25000" dirty="0" err="1">
                          <a:solidFill>
                            <a:schemeClr val="tx1"/>
                          </a:solidFill>
                        </a:rPr>
                        <a:t>Line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V</a:t>
                      </a:r>
                      <a:r>
                        <a:rPr lang="en-US" sz="2000" baseline="-25000" dirty="0">
                          <a:solidFill>
                            <a:schemeClr val="tx1"/>
                          </a:solidFill>
                        </a:rPr>
                        <a:t>Load </a:t>
                      </a:r>
                      <a:r>
                        <a:rPr lang="en-US" sz="2000" baseline="0" dirty="0">
                          <a:solidFill>
                            <a:schemeClr val="tx1"/>
                          </a:solidFill>
                        </a:rPr>
                        <a:t>(V)</a:t>
                      </a:r>
                      <a:endParaRPr lang="en-US" sz="2000" baseline="-25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</a:rPr>
                        <a:t>% VD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0.08838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0.11784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5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0.22586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14.11625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" name="Rectangle 42"/>
          <p:cNvSpPr/>
          <p:nvPr/>
        </p:nvSpPr>
        <p:spPr>
          <a:xfrm>
            <a:off x="0" y="731520"/>
            <a:ext cx="12192000" cy="2445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Case 3: </a:t>
            </a:r>
            <a:r>
              <a:rPr lang="en-US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240 V</a:t>
            </a: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, 62.5 A, #6 – Load Power 15kW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Voltage = 240 V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Load Power = 15 kW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Supply Current = 62.5 A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Minimum Conductor Size = #6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2400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= (2 x 0.491 </a:t>
            </a:r>
            <a:r>
              <a:rPr lang="el-G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x  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L) / 1000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67FA56-B175-4C89-8C91-46BB9E441C1D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FFE8CA41-37D8-4F66-96DC-EC4717779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450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31520"/>
            <a:ext cx="6004723" cy="3631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/>
              <a:t>Example #2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A residential electric water heater is rated at 4.5 kW and operates at 208V (single phase wiring).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eriod"/>
            </a:pPr>
            <a:r>
              <a:rPr lang="en-US" sz="2400" dirty="0"/>
              <a:t>Determine the recommended Over Current Protection (OCP)</a:t>
            </a:r>
            <a:br>
              <a:rPr lang="en-US" sz="2400" dirty="0"/>
            </a:br>
            <a:r>
              <a:rPr lang="en-US" sz="2400" dirty="0"/>
              <a:t>(Circuit Breaker amperage rating)</a:t>
            </a:r>
          </a:p>
          <a:p>
            <a:pPr marL="457200" indent="-457200">
              <a:lnSpc>
                <a:spcPct val="107000"/>
              </a:lnSpc>
              <a:buFont typeface="+mj-lt"/>
              <a:buAutoNum type="arabicPeriod" startAt="2"/>
            </a:pPr>
            <a:r>
              <a:rPr lang="en-US" sz="2400" dirty="0"/>
              <a:t>Determine the copper wire size AWG based on NEC.</a:t>
            </a:r>
          </a:p>
        </p:txBody>
      </p:sp>
      <p:pic>
        <p:nvPicPr>
          <p:cNvPr id="4" name="Picture 3">
            <a:hlinkClick r:id="rId2" action="ppaction://hlinkfile"/>
            <a:extLst>
              <a:ext uri="{FF2B5EF4-FFF2-40B4-BE49-F238E27FC236}">
                <a16:creationId xmlns:a16="http://schemas.microsoft.com/office/drawing/2014/main" id="{1BB3EE88-FDA4-4496-B69D-519198FB6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7279" y="903719"/>
            <a:ext cx="5819040" cy="49377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2316B1-017C-452F-92AE-C08A9E3B68E9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46321032-60A5-4093-B3C6-28D0B3473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34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31520"/>
            <a:ext cx="12192000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/>
              <a:t>Example #3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A current of 4 amps is flowing in a conductor that has a resistance of 2</a:t>
            </a:r>
            <a:r>
              <a:rPr lang="el-GR" sz="2400" dirty="0"/>
              <a:t>Ω</a:t>
            </a:r>
            <a:r>
              <a:rPr lang="en-US" sz="2400" dirty="0"/>
              <a:t> per 1,000 feet. Find the voltage drop if the distance from the source to the load is 1,000 feet.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53D44B7E-3E75-46EF-85A0-731425A1693F}"/>
              </a:ext>
            </a:extLst>
          </p:cNvPr>
          <p:cNvGrpSpPr>
            <a:grpSpLocks noChangeAspect="1"/>
          </p:cNvGrpSpPr>
          <p:nvPr/>
        </p:nvGrpSpPr>
        <p:grpSpPr>
          <a:xfrm>
            <a:off x="975367" y="2377440"/>
            <a:ext cx="10241267" cy="3749040"/>
            <a:chOff x="1833877" y="3149600"/>
            <a:chExt cx="8388358" cy="307074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83554" y="5123062"/>
              <a:ext cx="2138681" cy="1097280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3553" y="3619264"/>
              <a:ext cx="1707642" cy="1097280"/>
            </a:xfrm>
            <a:prstGeom prst="rect">
              <a:avLst/>
            </a:prstGeom>
          </p:spPr>
        </p:pic>
        <p:sp>
          <p:nvSpPr>
            <p:cNvPr id="7" name="Freeform 6"/>
            <p:cNvSpPr/>
            <p:nvPr/>
          </p:nvSpPr>
          <p:spPr>
            <a:xfrm>
              <a:off x="2667000" y="3149600"/>
              <a:ext cx="6527800" cy="876300"/>
            </a:xfrm>
            <a:custGeom>
              <a:avLst/>
              <a:gdLst>
                <a:gd name="connsiteX0" fmla="*/ 6527800 w 6527800"/>
                <a:gd name="connsiteY0" fmla="*/ 495300 h 876300"/>
                <a:gd name="connsiteX1" fmla="*/ 6438900 w 6527800"/>
                <a:gd name="connsiteY1" fmla="*/ 393700 h 876300"/>
                <a:gd name="connsiteX2" fmla="*/ 6413500 w 6527800"/>
                <a:gd name="connsiteY2" fmla="*/ 342900 h 876300"/>
                <a:gd name="connsiteX3" fmla="*/ 6362700 w 6527800"/>
                <a:gd name="connsiteY3" fmla="*/ 317500 h 876300"/>
                <a:gd name="connsiteX4" fmla="*/ 6324600 w 6527800"/>
                <a:gd name="connsiteY4" fmla="*/ 266700 h 876300"/>
                <a:gd name="connsiteX5" fmla="*/ 6299200 w 6527800"/>
                <a:gd name="connsiteY5" fmla="*/ 228600 h 876300"/>
                <a:gd name="connsiteX6" fmla="*/ 6248400 w 6527800"/>
                <a:gd name="connsiteY6" fmla="*/ 203200 h 876300"/>
                <a:gd name="connsiteX7" fmla="*/ 6184900 w 6527800"/>
                <a:gd name="connsiteY7" fmla="*/ 114300 h 876300"/>
                <a:gd name="connsiteX8" fmla="*/ 6121400 w 6527800"/>
                <a:gd name="connsiteY8" fmla="*/ 88900 h 876300"/>
                <a:gd name="connsiteX9" fmla="*/ 6083300 w 6527800"/>
                <a:gd name="connsiteY9" fmla="*/ 63500 h 876300"/>
                <a:gd name="connsiteX10" fmla="*/ 5969000 w 6527800"/>
                <a:gd name="connsiteY10" fmla="*/ 38100 h 876300"/>
                <a:gd name="connsiteX11" fmla="*/ 5816600 w 6527800"/>
                <a:gd name="connsiteY11" fmla="*/ 25400 h 876300"/>
                <a:gd name="connsiteX12" fmla="*/ 5600700 w 6527800"/>
                <a:gd name="connsiteY12" fmla="*/ 12700 h 876300"/>
                <a:gd name="connsiteX13" fmla="*/ 5511800 w 6527800"/>
                <a:gd name="connsiteY13" fmla="*/ 0 h 876300"/>
                <a:gd name="connsiteX14" fmla="*/ 4953000 w 6527800"/>
                <a:gd name="connsiteY14" fmla="*/ 25400 h 876300"/>
                <a:gd name="connsiteX15" fmla="*/ 4889500 w 6527800"/>
                <a:gd name="connsiteY15" fmla="*/ 38100 h 876300"/>
                <a:gd name="connsiteX16" fmla="*/ 4775200 w 6527800"/>
                <a:gd name="connsiteY16" fmla="*/ 50800 h 876300"/>
                <a:gd name="connsiteX17" fmla="*/ 4699000 w 6527800"/>
                <a:gd name="connsiteY17" fmla="*/ 63500 h 876300"/>
                <a:gd name="connsiteX18" fmla="*/ 4483100 w 6527800"/>
                <a:gd name="connsiteY18" fmla="*/ 114300 h 876300"/>
                <a:gd name="connsiteX19" fmla="*/ 4381500 w 6527800"/>
                <a:gd name="connsiteY19" fmla="*/ 139700 h 876300"/>
                <a:gd name="connsiteX20" fmla="*/ 4267200 w 6527800"/>
                <a:gd name="connsiteY20" fmla="*/ 177800 h 876300"/>
                <a:gd name="connsiteX21" fmla="*/ 4140200 w 6527800"/>
                <a:gd name="connsiteY21" fmla="*/ 203200 h 876300"/>
                <a:gd name="connsiteX22" fmla="*/ 4089400 w 6527800"/>
                <a:gd name="connsiteY22" fmla="*/ 228600 h 876300"/>
                <a:gd name="connsiteX23" fmla="*/ 4000500 w 6527800"/>
                <a:gd name="connsiteY23" fmla="*/ 266700 h 876300"/>
                <a:gd name="connsiteX24" fmla="*/ 3962400 w 6527800"/>
                <a:gd name="connsiteY24" fmla="*/ 292100 h 876300"/>
                <a:gd name="connsiteX25" fmla="*/ 3860800 w 6527800"/>
                <a:gd name="connsiteY25" fmla="*/ 317500 h 876300"/>
                <a:gd name="connsiteX26" fmla="*/ 3784600 w 6527800"/>
                <a:gd name="connsiteY26" fmla="*/ 368300 h 876300"/>
                <a:gd name="connsiteX27" fmla="*/ 3695700 w 6527800"/>
                <a:gd name="connsiteY27" fmla="*/ 393700 h 876300"/>
                <a:gd name="connsiteX28" fmla="*/ 3606800 w 6527800"/>
                <a:gd name="connsiteY28" fmla="*/ 431800 h 876300"/>
                <a:gd name="connsiteX29" fmla="*/ 3505200 w 6527800"/>
                <a:gd name="connsiteY29" fmla="*/ 457200 h 876300"/>
                <a:gd name="connsiteX30" fmla="*/ 3467100 w 6527800"/>
                <a:gd name="connsiteY30" fmla="*/ 482600 h 876300"/>
                <a:gd name="connsiteX31" fmla="*/ 3390900 w 6527800"/>
                <a:gd name="connsiteY31" fmla="*/ 508000 h 876300"/>
                <a:gd name="connsiteX32" fmla="*/ 3352800 w 6527800"/>
                <a:gd name="connsiteY32" fmla="*/ 533400 h 876300"/>
                <a:gd name="connsiteX33" fmla="*/ 3276600 w 6527800"/>
                <a:gd name="connsiteY33" fmla="*/ 546100 h 876300"/>
                <a:gd name="connsiteX34" fmla="*/ 3175000 w 6527800"/>
                <a:gd name="connsiteY34" fmla="*/ 584200 h 876300"/>
                <a:gd name="connsiteX35" fmla="*/ 3098800 w 6527800"/>
                <a:gd name="connsiteY35" fmla="*/ 596900 h 876300"/>
                <a:gd name="connsiteX36" fmla="*/ 3035300 w 6527800"/>
                <a:gd name="connsiteY36" fmla="*/ 622300 h 876300"/>
                <a:gd name="connsiteX37" fmla="*/ 2921000 w 6527800"/>
                <a:gd name="connsiteY37" fmla="*/ 647700 h 876300"/>
                <a:gd name="connsiteX38" fmla="*/ 2844800 w 6527800"/>
                <a:gd name="connsiteY38" fmla="*/ 673100 h 876300"/>
                <a:gd name="connsiteX39" fmla="*/ 2781300 w 6527800"/>
                <a:gd name="connsiteY39" fmla="*/ 685800 h 876300"/>
                <a:gd name="connsiteX40" fmla="*/ 2730500 w 6527800"/>
                <a:gd name="connsiteY40" fmla="*/ 698500 h 876300"/>
                <a:gd name="connsiteX41" fmla="*/ 2641600 w 6527800"/>
                <a:gd name="connsiteY41" fmla="*/ 711200 h 876300"/>
                <a:gd name="connsiteX42" fmla="*/ 2590800 w 6527800"/>
                <a:gd name="connsiteY42" fmla="*/ 723900 h 876300"/>
                <a:gd name="connsiteX43" fmla="*/ 2438400 w 6527800"/>
                <a:gd name="connsiteY43" fmla="*/ 762000 h 876300"/>
                <a:gd name="connsiteX44" fmla="*/ 2311400 w 6527800"/>
                <a:gd name="connsiteY44" fmla="*/ 774700 h 876300"/>
                <a:gd name="connsiteX45" fmla="*/ 2235200 w 6527800"/>
                <a:gd name="connsiteY45" fmla="*/ 787400 h 876300"/>
                <a:gd name="connsiteX46" fmla="*/ 2070100 w 6527800"/>
                <a:gd name="connsiteY46" fmla="*/ 800100 h 876300"/>
                <a:gd name="connsiteX47" fmla="*/ 1943100 w 6527800"/>
                <a:gd name="connsiteY47" fmla="*/ 812800 h 876300"/>
                <a:gd name="connsiteX48" fmla="*/ 1866900 w 6527800"/>
                <a:gd name="connsiteY48" fmla="*/ 825500 h 876300"/>
                <a:gd name="connsiteX49" fmla="*/ 1638300 w 6527800"/>
                <a:gd name="connsiteY49" fmla="*/ 838200 h 876300"/>
                <a:gd name="connsiteX50" fmla="*/ 1574800 w 6527800"/>
                <a:gd name="connsiteY50" fmla="*/ 850900 h 876300"/>
                <a:gd name="connsiteX51" fmla="*/ 1016000 w 6527800"/>
                <a:gd name="connsiteY51" fmla="*/ 876300 h 876300"/>
                <a:gd name="connsiteX52" fmla="*/ 622300 w 6527800"/>
                <a:gd name="connsiteY52" fmla="*/ 850900 h 876300"/>
                <a:gd name="connsiteX53" fmla="*/ 381000 w 6527800"/>
                <a:gd name="connsiteY53" fmla="*/ 825500 h 876300"/>
                <a:gd name="connsiteX54" fmla="*/ 330200 w 6527800"/>
                <a:gd name="connsiteY54" fmla="*/ 812800 h 876300"/>
                <a:gd name="connsiteX55" fmla="*/ 241300 w 6527800"/>
                <a:gd name="connsiteY55" fmla="*/ 800100 h 876300"/>
                <a:gd name="connsiteX56" fmla="*/ 190500 w 6527800"/>
                <a:gd name="connsiteY56" fmla="*/ 774700 h 876300"/>
                <a:gd name="connsiteX57" fmla="*/ 152400 w 6527800"/>
                <a:gd name="connsiteY57" fmla="*/ 762000 h 876300"/>
                <a:gd name="connsiteX58" fmla="*/ 38100 w 6527800"/>
                <a:gd name="connsiteY58" fmla="*/ 723900 h 876300"/>
                <a:gd name="connsiteX59" fmla="*/ 0 w 6527800"/>
                <a:gd name="connsiteY59" fmla="*/ 71120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527800" h="876300">
                  <a:moveTo>
                    <a:pt x="6527800" y="495300"/>
                  </a:moveTo>
                  <a:cubicBezTo>
                    <a:pt x="6480966" y="448466"/>
                    <a:pt x="6466903" y="442705"/>
                    <a:pt x="6438900" y="393700"/>
                  </a:cubicBezTo>
                  <a:cubicBezTo>
                    <a:pt x="6429507" y="377262"/>
                    <a:pt x="6426887" y="356287"/>
                    <a:pt x="6413500" y="342900"/>
                  </a:cubicBezTo>
                  <a:cubicBezTo>
                    <a:pt x="6400113" y="329513"/>
                    <a:pt x="6379633" y="325967"/>
                    <a:pt x="6362700" y="317500"/>
                  </a:cubicBezTo>
                  <a:cubicBezTo>
                    <a:pt x="6350000" y="300567"/>
                    <a:pt x="6336903" y="283924"/>
                    <a:pt x="6324600" y="266700"/>
                  </a:cubicBezTo>
                  <a:cubicBezTo>
                    <a:pt x="6315728" y="254280"/>
                    <a:pt x="6310926" y="238371"/>
                    <a:pt x="6299200" y="228600"/>
                  </a:cubicBezTo>
                  <a:cubicBezTo>
                    <a:pt x="6284656" y="216480"/>
                    <a:pt x="6265333" y="211667"/>
                    <a:pt x="6248400" y="203200"/>
                  </a:cubicBezTo>
                  <a:cubicBezTo>
                    <a:pt x="6232940" y="156820"/>
                    <a:pt x="6236557" y="148738"/>
                    <a:pt x="6184900" y="114300"/>
                  </a:cubicBezTo>
                  <a:cubicBezTo>
                    <a:pt x="6165932" y="101654"/>
                    <a:pt x="6141790" y="99095"/>
                    <a:pt x="6121400" y="88900"/>
                  </a:cubicBezTo>
                  <a:cubicBezTo>
                    <a:pt x="6107748" y="82074"/>
                    <a:pt x="6096952" y="70326"/>
                    <a:pt x="6083300" y="63500"/>
                  </a:cubicBezTo>
                  <a:cubicBezTo>
                    <a:pt x="6054209" y="48955"/>
                    <a:pt x="5994086" y="40887"/>
                    <a:pt x="5969000" y="38100"/>
                  </a:cubicBezTo>
                  <a:cubicBezTo>
                    <a:pt x="5918336" y="32471"/>
                    <a:pt x="5867455" y="28907"/>
                    <a:pt x="5816600" y="25400"/>
                  </a:cubicBezTo>
                  <a:cubicBezTo>
                    <a:pt x="5744680" y="20440"/>
                    <a:pt x="5672667" y="16933"/>
                    <a:pt x="5600700" y="12700"/>
                  </a:cubicBezTo>
                  <a:cubicBezTo>
                    <a:pt x="5571067" y="8467"/>
                    <a:pt x="5541734" y="0"/>
                    <a:pt x="5511800" y="0"/>
                  </a:cubicBezTo>
                  <a:cubicBezTo>
                    <a:pt x="5225955" y="0"/>
                    <a:pt x="5175958" y="6820"/>
                    <a:pt x="4953000" y="25400"/>
                  </a:cubicBezTo>
                  <a:cubicBezTo>
                    <a:pt x="4931833" y="29633"/>
                    <a:pt x="4910869" y="35047"/>
                    <a:pt x="4889500" y="38100"/>
                  </a:cubicBezTo>
                  <a:cubicBezTo>
                    <a:pt x="4851551" y="43521"/>
                    <a:pt x="4813198" y="45734"/>
                    <a:pt x="4775200" y="50800"/>
                  </a:cubicBezTo>
                  <a:cubicBezTo>
                    <a:pt x="4749676" y="54203"/>
                    <a:pt x="4724400" y="59267"/>
                    <a:pt x="4699000" y="63500"/>
                  </a:cubicBezTo>
                  <a:cubicBezTo>
                    <a:pt x="4544674" y="125230"/>
                    <a:pt x="4755146" y="46288"/>
                    <a:pt x="4483100" y="114300"/>
                  </a:cubicBezTo>
                  <a:cubicBezTo>
                    <a:pt x="4449233" y="122767"/>
                    <a:pt x="4414618" y="128661"/>
                    <a:pt x="4381500" y="139700"/>
                  </a:cubicBezTo>
                  <a:cubicBezTo>
                    <a:pt x="4343400" y="152400"/>
                    <a:pt x="4306581" y="169924"/>
                    <a:pt x="4267200" y="177800"/>
                  </a:cubicBezTo>
                  <a:lnTo>
                    <a:pt x="4140200" y="203200"/>
                  </a:lnTo>
                  <a:cubicBezTo>
                    <a:pt x="4123267" y="211667"/>
                    <a:pt x="4106801" y="221142"/>
                    <a:pt x="4089400" y="228600"/>
                  </a:cubicBezTo>
                  <a:cubicBezTo>
                    <a:pt x="4018160" y="259132"/>
                    <a:pt x="4084741" y="218562"/>
                    <a:pt x="4000500" y="266700"/>
                  </a:cubicBezTo>
                  <a:cubicBezTo>
                    <a:pt x="3987248" y="274273"/>
                    <a:pt x="3976745" y="286884"/>
                    <a:pt x="3962400" y="292100"/>
                  </a:cubicBezTo>
                  <a:cubicBezTo>
                    <a:pt x="3929593" y="304030"/>
                    <a:pt x="3860800" y="317500"/>
                    <a:pt x="3860800" y="317500"/>
                  </a:cubicBezTo>
                  <a:cubicBezTo>
                    <a:pt x="3835400" y="334433"/>
                    <a:pt x="3814216" y="360896"/>
                    <a:pt x="3784600" y="368300"/>
                  </a:cubicBezTo>
                  <a:cubicBezTo>
                    <a:pt x="3758821" y="374745"/>
                    <a:pt x="3721207" y="382768"/>
                    <a:pt x="3695700" y="393700"/>
                  </a:cubicBezTo>
                  <a:cubicBezTo>
                    <a:pt x="3644815" y="415508"/>
                    <a:pt x="3654454" y="419886"/>
                    <a:pt x="3606800" y="431800"/>
                  </a:cubicBezTo>
                  <a:cubicBezTo>
                    <a:pt x="3577817" y="439046"/>
                    <a:pt x="3534230" y="442685"/>
                    <a:pt x="3505200" y="457200"/>
                  </a:cubicBezTo>
                  <a:cubicBezTo>
                    <a:pt x="3491548" y="464026"/>
                    <a:pt x="3481048" y="476401"/>
                    <a:pt x="3467100" y="482600"/>
                  </a:cubicBezTo>
                  <a:cubicBezTo>
                    <a:pt x="3442634" y="493474"/>
                    <a:pt x="3413177" y="493148"/>
                    <a:pt x="3390900" y="508000"/>
                  </a:cubicBezTo>
                  <a:cubicBezTo>
                    <a:pt x="3378200" y="516467"/>
                    <a:pt x="3367280" y="528573"/>
                    <a:pt x="3352800" y="533400"/>
                  </a:cubicBezTo>
                  <a:cubicBezTo>
                    <a:pt x="3328371" y="541543"/>
                    <a:pt x="3301737" y="540514"/>
                    <a:pt x="3276600" y="546100"/>
                  </a:cubicBezTo>
                  <a:cubicBezTo>
                    <a:pt x="3235913" y="555142"/>
                    <a:pt x="3218506" y="572335"/>
                    <a:pt x="3175000" y="584200"/>
                  </a:cubicBezTo>
                  <a:cubicBezTo>
                    <a:pt x="3150157" y="590975"/>
                    <a:pt x="3124200" y="592667"/>
                    <a:pt x="3098800" y="596900"/>
                  </a:cubicBezTo>
                  <a:cubicBezTo>
                    <a:pt x="3077633" y="605367"/>
                    <a:pt x="3056927" y="615091"/>
                    <a:pt x="3035300" y="622300"/>
                  </a:cubicBezTo>
                  <a:cubicBezTo>
                    <a:pt x="2983979" y="639407"/>
                    <a:pt x="2976361" y="632601"/>
                    <a:pt x="2921000" y="647700"/>
                  </a:cubicBezTo>
                  <a:cubicBezTo>
                    <a:pt x="2895169" y="654745"/>
                    <a:pt x="2870631" y="666055"/>
                    <a:pt x="2844800" y="673100"/>
                  </a:cubicBezTo>
                  <a:cubicBezTo>
                    <a:pt x="2823975" y="678780"/>
                    <a:pt x="2802372" y="681117"/>
                    <a:pt x="2781300" y="685800"/>
                  </a:cubicBezTo>
                  <a:cubicBezTo>
                    <a:pt x="2764261" y="689586"/>
                    <a:pt x="2747673" y="695378"/>
                    <a:pt x="2730500" y="698500"/>
                  </a:cubicBezTo>
                  <a:cubicBezTo>
                    <a:pt x="2701049" y="703855"/>
                    <a:pt x="2671051" y="705845"/>
                    <a:pt x="2641600" y="711200"/>
                  </a:cubicBezTo>
                  <a:cubicBezTo>
                    <a:pt x="2624427" y="714322"/>
                    <a:pt x="2607639" y="719307"/>
                    <a:pt x="2590800" y="723900"/>
                  </a:cubicBezTo>
                  <a:cubicBezTo>
                    <a:pt x="2534924" y="739139"/>
                    <a:pt x="2494453" y="754526"/>
                    <a:pt x="2438400" y="762000"/>
                  </a:cubicBezTo>
                  <a:cubicBezTo>
                    <a:pt x="2396229" y="767623"/>
                    <a:pt x="2353616" y="769423"/>
                    <a:pt x="2311400" y="774700"/>
                  </a:cubicBezTo>
                  <a:cubicBezTo>
                    <a:pt x="2285848" y="777894"/>
                    <a:pt x="2260809" y="784704"/>
                    <a:pt x="2235200" y="787400"/>
                  </a:cubicBezTo>
                  <a:cubicBezTo>
                    <a:pt x="2180307" y="793178"/>
                    <a:pt x="2125088" y="795318"/>
                    <a:pt x="2070100" y="800100"/>
                  </a:cubicBezTo>
                  <a:cubicBezTo>
                    <a:pt x="2027715" y="803786"/>
                    <a:pt x="1985316" y="807523"/>
                    <a:pt x="1943100" y="812800"/>
                  </a:cubicBezTo>
                  <a:cubicBezTo>
                    <a:pt x="1917548" y="815994"/>
                    <a:pt x="1892561" y="823362"/>
                    <a:pt x="1866900" y="825500"/>
                  </a:cubicBezTo>
                  <a:cubicBezTo>
                    <a:pt x="1790846" y="831838"/>
                    <a:pt x="1714500" y="833967"/>
                    <a:pt x="1638300" y="838200"/>
                  </a:cubicBezTo>
                  <a:cubicBezTo>
                    <a:pt x="1617133" y="842433"/>
                    <a:pt x="1596365" y="849962"/>
                    <a:pt x="1574800" y="850900"/>
                  </a:cubicBezTo>
                  <a:cubicBezTo>
                    <a:pt x="1005546" y="875650"/>
                    <a:pt x="1221521" y="807793"/>
                    <a:pt x="1016000" y="876300"/>
                  </a:cubicBezTo>
                  <a:cubicBezTo>
                    <a:pt x="884767" y="867833"/>
                    <a:pt x="751252" y="876690"/>
                    <a:pt x="622300" y="850900"/>
                  </a:cubicBezTo>
                  <a:cubicBezTo>
                    <a:pt x="500536" y="826547"/>
                    <a:pt x="580331" y="839738"/>
                    <a:pt x="381000" y="825500"/>
                  </a:cubicBezTo>
                  <a:cubicBezTo>
                    <a:pt x="364067" y="821267"/>
                    <a:pt x="347373" y="815922"/>
                    <a:pt x="330200" y="812800"/>
                  </a:cubicBezTo>
                  <a:cubicBezTo>
                    <a:pt x="300749" y="807445"/>
                    <a:pt x="270179" y="807976"/>
                    <a:pt x="241300" y="800100"/>
                  </a:cubicBezTo>
                  <a:cubicBezTo>
                    <a:pt x="223035" y="795119"/>
                    <a:pt x="207901" y="782158"/>
                    <a:pt x="190500" y="774700"/>
                  </a:cubicBezTo>
                  <a:cubicBezTo>
                    <a:pt x="178195" y="769427"/>
                    <a:pt x="164935" y="766700"/>
                    <a:pt x="152400" y="762000"/>
                  </a:cubicBezTo>
                  <a:cubicBezTo>
                    <a:pt x="12282" y="709456"/>
                    <a:pt x="157271" y="757949"/>
                    <a:pt x="38100" y="723900"/>
                  </a:cubicBezTo>
                  <a:cubicBezTo>
                    <a:pt x="25228" y="720222"/>
                    <a:pt x="0" y="711200"/>
                    <a:pt x="0" y="71120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2770073" y="3517900"/>
              <a:ext cx="6515965" cy="1892300"/>
            </a:xfrm>
            <a:custGeom>
              <a:avLst/>
              <a:gdLst>
                <a:gd name="connsiteX0" fmla="*/ 6489700 w 6489700"/>
                <a:gd name="connsiteY0" fmla="*/ 139700 h 1892300"/>
                <a:gd name="connsiteX1" fmla="*/ 6426200 w 6489700"/>
                <a:gd name="connsiteY1" fmla="*/ 101600 h 1892300"/>
                <a:gd name="connsiteX2" fmla="*/ 6375400 w 6489700"/>
                <a:gd name="connsiteY2" fmla="*/ 88900 h 1892300"/>
                <a:gd name="connsiteX3" fmla="*/ 6235700 w 6489700"/>
                <a:gd name="connsiteY3" fmla="*/ 63500 h 1892300"/>
                <a:gd name="connsiteX4" fmla="*/ 6083300 w 6489700"/>
                <a:gd name="connsiteY4" fmla="*/ 38100 h 1892300"/>
                <a:gd name="connsiteX5" fmla="*/ 5981700 w 6489700"/>
                <a:gd name="connsiteY5" fmla="*/ 12700 h 1892300"/>
                <a:gd name="connsiteX6" fmla="*/ 5854700 w 6489700"/>
                <a:gd name="connsiteY6" fmla="*/ 0 h 1892300"/>
                <a:gd name="connsiteX7" fmla="*/ 5651500 w 6489700"/>
                <a:gd name="connsiteY7" fmla="*/ 12700 h 1892300"/>
                <a:gd name="connsiteX8" fmla="*/ 5588000 w 6489700"/>
                <a:gd name="connsiteY8" fmla="*/ 25400 h 1892300"/>
                <a:gd name="connsiteX9" fmla="*/ 5397500 w 6489700"/>
                <a:gd name="connsiteY9" fmla="*/ 38100 h 1892300"/>
                <a:gd name="connsiteX10" fmla="*/ 5207000 w 6489700"/>
                <a:gd name="connsiteY10" fmla="*/ 76200 h 1892300"/>
                <a:gd name="connsiteX11" fmla="*/ 5130800 w 6489700"/>
                <a:gd name="connsiteY11" fmla="*/ 101600 h 1892300"/>
                <a:gd name="connsiteX12" fmla="*/ 5041900 w 6489700"/>
                <a:gd name="connsiteY12" fmla="*/ 127000 h 1892300"/>
                <a:gd name="connsiteX13" fmla="*/ 4978400 w 6489700"/>
                <a:gd name="connsiteY13" fmla="*/ 139700 h 1892300"/>
                <a:gd name="connsiteX14" fmla="*/ 4940300 w 6489700"/>
                <a:gd name="connsiteY14" fmla="*/ 152400 h 1892300"/>
                <a:gd name="connsiteX15" fmla="*/ 4889500 w 6489700"/>
                <a:gd name="connsiteY15" fmla="*/ 177800 h 1892300"/>
                <a:gd name="connsiteX16" fmla="*/ 4787900 w 6489700"/>
                <a:gd name="connsiteY16" fmla="*/ 190500 h 1892300"/>
                <a:gd name="connsiteX17" fmla="*/ 4648200 w 6489700"/>
                <a:gd name="connsiteY17" fmla="*/ 228600 h 1892300"/>
                <a:gd name="connsiteX18" fmla="*/ 4572000 w 6489700"/>
                <a:gd name="connsiteY18" fmla="*/ 266700 h 1892300"/>
                <a:gd name="connsiteX19" fmla="*/ 4457700 w 6489700"/>
                <a:gd name="connsiteY19" fmla="*/ 304800 h 1892300"/>
                <a:gd name="connsiteX20" fmla="*/ 4356100 w 6489700"/>
                <a:gd name="connsiteY20" fmla="*/ 330200 h 1892300"/>
                <a:gd name="connsiteX21" fmla="*/ 4318000 w 6489700"/>
                <a:gd name="connsiteY21" fmla="*/ 368300 h 1892300"/>
                <a:gd name="connsiteX22" fmla="*/ 4178300 w 6489700"/>
                <a:gd name="connsiteY22" fmla="*/ 406400 h 1892300"/>
                <a:gd name="connsiteX23" fmla="*/ 4064000 w 6489700"/>
                <a:gd name="connsiteY23" fmla="*/ 469900 h 1892300"/>
                <a:gd name="connsiteX24" fmla="*/ 4013200 w 6489700"/>
                <a:gd name="connsiteY24" fmla="*/ 482600 h 1892300"/>
                <a:gd name="connsiteX25" fmla="*/ 3886200 w 6489700"/>
                <a:gd name="connsiteY25" fmla="*/ 546100 h 1892300"/>
                <a:gd name="connsiteX26" fmla="*/ 3708400 w 6489700"/>
                <a:gd name="connsiteY26" fmla="*/ 635000 h 1892300"/>
                <a:gd name="connsiteX27" fmla="*/ 3632200 w 6489700"/>
                <a:gd name="connsiteY27" fmla="*/ 673100 h 1892300"/>
                <a:gd name="connsiteX28" fmla="*/ 3594100 w 6489700"/>
                <a:gd name="connsiteY28" fmla="*/ 711200 h 1892300"/>
                <a:gd name="connsiteX29" fmla="*/ 3556000 w 6489700"/>
                <a:gd name="connsiteY29" fmla="*/ 723900 h 1892300"/>
                <a:gd name="connsiteX30" fmla="*/ 3479800 w 6489700"/>
                <a:gd name="connsiteY30" fmla="*/ 762000 h 1892300"/>
                <a:gd name="connsiteX31" fmla="*/ 3378200 w 6489700"/>
                <a:gd name="connsiteY31" fmla="*/ 825500 h 1892300"/>
                <a:gd name="connsiteX32" fmla="*/ 3314700 w 6489700"/>
                <a:gd name="connsiteY32" fmla="*/ 876300 h 1892300"/>
                <a:gd name="connsiteX33" fmla="*/ 3213100 w 6489700"/>
                <a:gd name="connsiteY33" fmla="*/ 914400 h 1892300"/>
                <a:gd name="connsiteX34" fmla="*/ 3175000 w 6489700"/>
                <a:gd name="connsiteY34" fmla="*/ 965200 h 1892300"/>
                <a:gd name="connsiteX35" fmla="*/ 3060700 w 6489700"/>
                <a:gd name="connsiteY35" fmla="*/ 1003300 h 1892300"/>
                <a:gd name="connsiteX36" fmla="*/ 2933700 w 6489700"/>
                <a:gd name="connsiteY36" fmla="*/ 1066800 h 1892300"/>
                <a:gd name="connsiteX37" fmla="*/ 2870200 w 6489700"/>
                <a:gd name="connsiteY37" fmla="*/ 1104900 h 1892300"/>
                <a:gd name="connsiteX38" fmla="*/ 2819400 w 6489700"/>
                <a:gd name="connsiteY38" fmla="*/ 1130300 h 1892300"/>
                <a:gd name="connsiteX39" fmla="*/ 2743200 w 6489700"/>
                <a:gd name="connsiteY39" fmla="*/ 1206500 h 1892300"/>
                <a:gd name="connsiteX40" fmla="*/ 2692400 w 6489700"/>
                <a:gd name="connsiteY40" fmla="*/ 1231900 h 1892300"/>
                <a:gd name="connsiteX41" fmla="*/ 2540000 w 6489700"/>
                <a:gd name="connsiteY41" fmla="*/ 1295400 h 1892300"/>
                <a:gd name="connsiteX42" fmla="*/ 2463800 w 6489700"/>
                <a:gd name="connsiteY42" fmla="*/ 1320800 h 1892300"/>
                <a:gd name="connsiteX43" fmla="*/ 2400300 w 6489700"/>
                <a:gd name="connsiteY43" fmla="*/ 1358900 h 1892300"/>
                <a:gd name="connsiteX44" fmla="*/ 2324100 w 6489700"/>
                <a:gd name="connsiteY44" fmla="*/ 1397000 h 1892300"/>
                <a:gd name="connsiteX45" fmla="*/ 2286000 w 6489700"/>
                <a:gd name="connsiteY45" fmla="*/ 1422400 h 1892300"/>
                <a:gd name="connsiteX46" fmla="*/ 2184400 w 6489700"/>
                <a:gd name="connsiteY46" fmla="*/ 1473200 h 1892300"/>
                <a:gd name="connsiteX47" fmla="*/ 2095500 w 6489700"/>
                <a:gd name="connsiteY47" fmla="*/ 1524000 h 1892300"/>
                <a:gd name="connsiteX48" fmla="*/ 2019300 w 6489700"/>
                <a:gd name="connsiteY48" fmla="*/ 1549400 h 1892300"/>
                <a:gd name="connsiteX49" fmla="*/ 1955800 w 6489700"/>
                <a:gd name="connsiteY49" fmla="*/ 1587500 h 1892300"/>
                <a:gd name="connsiteX50" fmla="*/ 1905000 w 6489700"/>
                <a:gd name="connsiteY50" fmla="*/ 1612900 h 1892300"/>
                <a:gd name="connsiteX51" fmla="*/ 1803400 w 6489700"/>
                <a:gd name="connsiteY51" fmla="*/ 1638300 h 1892300"/>
                <a:gd name="connsiteX52" fmla="*/ 1765300 w 6489700"/>
                <a:gd name="connsiteY52" fmla="*/ 1663700 h 1892300"/>
                <a:gd name="connsiteX53" fmla="*/ 1714500 w 6489700"/>
                <a:gd name="connsiteY53" fmla="*/ 1676400 h 1892300"/>
                <a:gd name="connsiteX54" fmla="*/ 1638300 w 6489700"/>
                <a:gd name="connsiteY54" fmla="*/ 1701800 h 1892300"/>
                <a:gd name="connsiteX55" fmla="*/ 1473200 w 6489700"/>
                <a:gd name="connsiteY55" fmla="*/ 1752600 h 1892300"/>
                <a:gd name="connsiteX56" fmla="*/ 1435100 w 6489700"/>
                <a:gd name="connsiteY56" fmla="*/ 1765300 h 1892300"/>
                <a:gd name="connsiteX57" fmla="*/ 1308100 w 6489700"/>
                <a:gd name="connsiteY57" fmla="*/ 1790700 h 1892300"/>
                <a:gd name="connsiteX58" fmla="*/ 1244600 w 6489700"/>
                <a:gd name="connsiteY58" fmla="*/ 1816100 h 1892300"/>
                <a:gd name="connsiteX59" fmla="*/ 1130300 w 6489700"/>
                <a:gd name="connsiteY59" fmla="*/ 1841500 h 1892300"/>
                <a:gd name="connsiteX60" fmla="*/ 1092200 w 6489700"/>
                <a:gd name="connsiteY60" fmla="*/ 1854200 h 1892300"/>
                <a:gd name="connsiteX61" fmla="*/ 1016000 w 6489700"/>
                <a:gd name="connsiteY61" fmla="*/ 1866900 h 1892300"/>
                <a:gd name="connsiteX62" fmla="*/ 863600 w 6489700"/>
                <a:gd name="connsiteY62" fmla="*/ 1892300 h 1892300"/>
                <a:gd name="connsiteX63" fmla="*/ 584200 w 6489700"/>
                <a:gd name="connsiteY63" fmla="*/ 1879600 h 1892300"/>
                <a:gd name="connsiteX64" fmla="*/ 292100 w 6489700"/>
                <a:gd name="connsiteY64" fmla="*/ 1854200 h 1892300"/>
                <a:gd name="connsiteX65" fmla="*/ 101600 w 6489700"/>
                <a:gd name="connsiteY65" fmla="*/ 1828800 h 1892300"/>
                <a:gd name="connsiteX66" fmla="*/ 0 w 6489700"/>
                <a:gd name="connsiteY66" fmla="*/ 1816100 h 189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489700" h="1892300">
                  <a:moveTo>
                    <a:pt x="6489700" y="139700"/>
                  </a:moveTo>
                  <a:cubicBezTo>
                    <a:pt x="6468533" y="127000"/>
                    <a:pt x="6448757" y="111625"/>
                    <a:pt x="6426200" y="101600"/>
                  </a:cubicBezTo>
                  <a:cubicBezTo>
                    <a:pt x="6410250" y="94511"/>
                    <a:pt x="6392183" y="93695"/>
                    <a:pt x="6375400" y="88900"/>
                  </a:cubicBezTo>
                  <a:cubicBezTo>
                    <a:pt x="6271891" y="59326"/>
                    <a:pt x="6434794" y="93364"/>
                    <a:pt x="6235700" y="63500"/>
                  </a:cubicBezTo>
                  <a:cubicBezTo>
                    <a:pt x="6184769" y="55860"/>
                    <a:pt x="6133263" y="50591"/>
                    <a:pt x="6083300" y="38100"/>
                  </a:cubicBezTo>
                  <a:cubicBezTo>
                    <a:pt x="6049433" y="29633"/>
                    <a:pt x="6016436" y="16174"/>
                    <a:pt x="5981700" y="12700"/>
                  </a:cubicBezTo>
                  <a:lnTo>
                    <a:pt x="5854700" y="0"/>
                  </a:lnTo>
                  <a:cubicBezTo>
                    <a:pt x="5786967" y="4233"/>
                    <a:pt x="5719060" y="6266"/>
                    <a:pt x="5651500" y="12700"/>
                  </a:cubicBezTo>
                  <a:cubicBezTo>
                    <a:pt x="5630011" y="14747"/>
                    <a:pt x="5609479" y="23252"/>
                    <a:pt x="5588000" y="25400"/>
                  </a:cubicBezTo>
                  <a:cubicBezTo>
                    <a:pt x="5524675" y="31733"/>
                    <a:pt x="5461000" y="33867"/>
                    <a:pt x="5397500" y="38100"/>
                  </a:cubicBezTo>
                  <a:cubicBezTo>
                    <a:pt x="5323689" y="50402"/>
                    <a:pt x="5284465" y="55543"/>
                    <a:pt x="5207000" y="76200"/>
                  </a:cubicBezTo>
                  <a:cubicBezTo>
                    <a:pt x="5181130" y="83099"/>
                    <a:pt x="5156390" y="93726"/>
                    <a:pt x="5130800" y="101600"/>
                  </a:cubicBezTo>
                  <a:cubicBezTo>
                    <a:pt x="5101344" y="110663"/>
                    <a:pt x="5071799" y="119525"/>
                    <a:pt x="5041900" y="127000"/>
                  </a:cubicBezTo>
                  <a:cubicBezTo>
                    <a:pt x="5020959" y="132235"/>
                    <a:pt x="4999341" y="134465"/>
                    <a:pt x="4978400" y="139700"/>
                  </a:cubicBezTo>
                  <a:cubicBezTo>
                    <a:pt x="4965413" y="142947"/>
                    <a:pt x="4952605" y="147127"/>
                    <a:pt x="4940300" y="152400"/>
                  </a:cubicBezTo>
                  <a:cubicBezTo>
                    <a:pt x="4922899" y="159858"/>
                    <a:pt x="4907867" y="173208"/>
                    <a:pt x="4889500" y="177800"/>
                  </a:cubicBezTo>
                  <a:cubicBezTo>
                    <a:pt x="4856389" y="186078"/>
                    <a:pt x="4821767" y="186267"/>
                    <a:pt x="4787900" y="190500"/>
                  </a:cubicBezTo>
                  <a:cubicBezTo>
                    <a:pt x="4699376" y="249516"/>
                    <a:pt x="4814198" y="181172"/>
                    <a:pt x="4648200" y="228600"/>
                  </a:cubicBezTo>
                  <a:cubicBezTo>
                    <a:pt x="4620895" y="236402"/>
                    <a:pt x="4597853" y="254949"/>
                    <a:pt x="4572000" y="266700"/>
                  </a:cubicBezTo>
                  <a:cubicBezTo>
                    <a:pt x="4497899" y="300382"/>
                    <a:pt x="4526325" y="285193"/>
                    <a:pt x="4457700" y="304800"/>
                  </a:cubicBezTo>
                  <a:cubicBezTo>
                    <a:pt x="4366578" y="330835"/>
                    <a:pt x="4485202" y="304380"/>
                    <a:pt x="4356100" y="330200"/>
                  </a:cubicBezTo>
                  <a:cubicBezTo>
                    <a:pt x="4343400" y="342900"/>
                    <a:pt x="4333700" y="359578"/>
                    <a:pt x="4318000" y="368300"/>
                  </a:cubicBezTo>
                  <a:cubicBezTo>
                    <a:pt x="4281746" y="388441"/>
                    <a:pt x="4219339" y="398192"/>
                    <a:pt x="4178300" y="406400"/>
                  </a:cubicBezTo>
                  <a:cubicBezTo>
                    <a:pt x="4134682" y="435479"/>
                    <a:pt x="4120158" y="447437"/>
                    <a:pt x="4064000" y="469900"/>
                  </a:cubicBezTo>
                  <a:cubicBezTo>
                    <a:pt x="4047794" y="476382"/>
                    <a:pt x="4030133" y="478367"/>
                    <a:pt x="4013200" y="482600"/>
                  </a:cubicBezTo>
                  <a:cubicBezTo>
                    <a:pt x="3922477" y="543082"/>
                    <a:pt x="3966616" y="525996"/>
                    <a:pt x="3886200" y="546100"/>
                  </a:cubicBezTo>
                  <a:cubicBezTo>
                    <a:pt x="3738702" y="644432"/>
                    <a:pt x="3887402" y="553635"/>
                    <a:pt x="3708400" y="635000"/>
                  </a:cubicBezTo>
                  <a:cubicBezTo>
                    <a:pt x="3572994" y="696548"/>
                    <a:pt x="3760354" y="630382"/>
                    <a:pt x="3632200" y="673100"/>
                  </a:cubicBezTo>
                  <a:cubicBezTo>
                    <a:pt x="3619500" y="685800"/>
                    <a:pt x="3609044" y="701237"/>
                    <a:pt x="3594100" y="711200"/>
                  </a:cubicBezTo>
                  <a:cubicBezTo>
                    <a:pt x="3582961" y="718626"/>
                    <a:pt x="3568233" y="718463"/>
                    <a:pt x="3556000" y="723900"/>
                  </a:cubicBezTo>
                  <a:cubicBezTo>
                    <a:pt x="3530050" y="735434"/>
                    <a:pt x="3504731" y="748402"/>
                    <a:pt x="3479800" y="762000"/>
                  </a:cubicBezTo>
                  <a:cubicBezTo>
                    <a:pt x="3462270" y="771562"/>
                    <a:pt x="3400320" y="808910"/>
                    <a:pt x="3378200" y="825500"/>
                  </a:cubicBezTo>
                  <a:cubicBezTo>
                    <a:pt x="3356515" y="841764"/>
                    <a:pt x="3338567" y="863449"/>
                    <a:pt x="3314700" y="876300"/>
                  </a:cubicBezTo>
                  <a:cubicBezTo>
                    <a:pt x="3282854" y="893448"/>
                    <a:pt x="3246967" y="901700"/>
                    <a:pt x="3213100" y="914400"/>
                  </a:cubicBezTo>
                  <a:cubicBezTo>
                    <a:pt x="3200400" y="931333"/>
                    <a:pt x="3191933" y="952500"/>
                    <a:pt x="3175000" y="965200"/>
                  </a:cubicBezTo>
                  <a:cubicBezTo>
                    <a:pt x="3129176" y="999568"/>
                    <a:pt x="3107675" y="983168"/>
                    <a:pt x="3060700" y="1003300"/>
                  </a:cubicBezTo>
                  <a:cubicBezTo>
                    <a:pt x="3017197" y="1021944"/>
                    <a:pt x="2974285" y="1042449"/>
                    <a:pt x="2933700" y="1066800"/>
                  </a:cubicBezTo>
                  <a:cubicBezTo>
                    <a:pt x="2912533" y="1079500"/>
                    <a:pt x="2891778" y="1092912"/>
                    <a:pt x="2870200" y="1104900"/>
                  </a:cubicBezTo>
                  <a:cubicBezTo>
                    <a:pt x="2853650" y="1114094"/>
                    <a:pt x="2834183" y="1118473"/>
                    <a:pt x="2819400" y="1130300"/>
                  </a:cubicBezTo>
                  <a:cubicBezTo>
                    <a:pt x="2791350" y="1152740"/>
                    <a:pt x="2771250" y="1184060"/>
                    <a:pt x="2743200" y="1206500"/>
                  </a:cubicBezTo>
                  <a:cubicBezTo>
                    <a:pt x="2728417" y="1218327"/>
                    <a:pt x="2709745" y="1224312"/>
                    <a:pt x="2692400" y="1231900"/>
                  </a:cubicBezTo>
                  <a:cubicBezTo>
                    <a:pt x="2641981" y="1253958"/>
                    <a:pt x="2592209" y="1277997"/>
                    <a:pt x="2540000" y="1295400"/>
                  </a:cubicBezTo>
                  <a:cubicBezTo>
                    <a:pt x="2514600" y="1303867"/>
                    <a:pt x="2488174" y="1309721"/>
                    <a:pt x="2463800" y="1320800"/>
                  </a:cubicBezTo>
                  <a:cubicBezTo>
                    <a:pt x="2441328" y="1331014"/>
                    <a:pt x="2421970" y="1347080"/>
                    <a:pt x="2400300" y="1358900"/>
                  </a:cubicBezTo>
                  <a:cubicBezTo>
                    <a:pt x="2375369" y="1372498"/>
                    <a:pt x="2348924" y="1383209"/>
                    <a:pt x="2324100" y="1397000"/>
                  </a:cubicBezTo>
                  <a:cubicBezTo>
                    <a:pt x="2310757" y="1404413"/>
                    <a:pt x="2299400" y="1415091"/>
                    <a:pt x="2286000" y="1422400"/>
                  </a:cubicBezTo>
                  <a:cubicBezTo>
                    <a:pt x="2252759" y="1440531"/>
                    <a:pt x="2217809" y="1455382"/>
                    <a:pt x="2184400" y="1473200"/>
                  </a:cubicBezTo>
                  <a:cubicBezTo>
                    <a:pt x="2154285" y="1489261"/>
                    <a:pt x="2126489" y="1509697"/>
                    <a:pt x="2095500" y="1524000"/>
                  </a:cubicBezTo>
                  <a:cubicBezTo>
                    <a:pt x="2071190" y="1535220"/>
                    <a:pt x="2043674" y="1538321"/>
                    <a:pt x="2019300" y="1549400"/>
                  </a:cubicBezTo>
                  <a:cubicBezTo>
                    <a:pt x="1996828" y="1559614"/>
                    <a:pt x="1977378" y="1575512"/>
                    <a:pt x="1955800" y="1587500"/>
                  </a:cubicBezTo>
                  <a:cubicBezTo>
                    <a:pt x="1939250" y="1596694"/>
                    <a:pt x="1922961" y="1606913"/>
                    <a:pt x="1905000" y="1612900"/>
                  </a:cubicBezTo>
                  <a:cubicBezTo>
                    <a:pt x="1871882" y="1623939"/>
                    <a:pt x="1803400" y="1638300"/>
                    <a:pt x="1803400" y="1638300"/>
                  </a:cubicBezTo>
                  <a:cubicBezTo>
                    <a:pt x="1790700" y="1646767"/>
                    <a:pt x="1779329" y="1657687"/>
                    <a:pt x="1765300" y="1663700"/>
                  </a:cubicBezTo>
                  <a:cubicBezTo>
                    <a:pt x="1749257" y="1670576"/>
                    <a:pt x="1731218" y="1671384"/>
                    <a:pt x="1714500" y="1676400"/>
                  </a:cubicBezTo>
                  <a:cubicBezTo>
                    <a:pt x="1688855" y="1684093"/>
                    <a:pt x="1663462" y="1692650"/>
                    <a:pt x="1638300" y="1701800"/>
                  </a:cubicBezTo>
                  <a:cubicBezTo>
                    <a:pt x="1483825" y="1757973"/>
                    <a:pt x="1686593" y="1694402"/>
                    <a:pt x="1473200" y="1752600"/>
                  </a:cubicBezTo>
                  <a:cubicBezTo>
                    <a:pt x="1460285" y="1756122"/>
                    <a:pt x="1448144" y="1762290"/>
                    <a:pt x="1435100" y="1765300"/>
                  </a:cubicBezTo>
                  <a:cubicBezTo>
                    <a:pt x="1393034" y="1775008"/>
                    <a:pt x="1349814" y="1779576"/>
                    <a:pt x="1308100" y="1790700"/>
                  </a:cubicBezTo>
                  <a:cubicBezTo>
                    <a:pt x="1286073" y="1796574"/>
                    <a:pt x="1266227" y="1808891"/>
                    <a:pt x="1244600" y="1816100"/>
                  </a:cubicBezTo>
                  <a:cubicBezTo>
                    <a:pt x="1205488" y="1829137"/>
                    <a:pt x="1170563" y="1831434"/>
                    <a:pt x="1130300" y="1841500"/>
                  </a:cubicBezTo>
                  <a:cubicBezTo>
                    <a:pt x="1117313" y="1844747"/>
                    <a:pt x="1105268" y="1851296"/>
                    <a:pt x="1092200" y="1854200"/>
                  </a:cubicBezTo>
                  <a:cubicBezTo>
                    <a:pt x="1067063" y="1859786"/>
                    <a:pt x="1041335" y="1862294"/>
                    <a:pt x="1016000" y="1866900"/>
                  </a:cubicBezTo>
                  <a:cubicBezTo>
                    <a:pt x="879816" y="1891661"/>
                    <a:pt x="1033959" y="1867963"/>
                    <a:pt x="863600" y="1892300"/>
                  </a:cubicBezTo>
                  <a:cubicBezTo>
                    <a:pt x="770467" y="1888067"/>
                    <a:pt x="677223" y="1885802"/>
                    <a:pt x="584200" y="1879600"/>
                  </a:cubicBezTo>
                  <a:cubicBezTo>
                    <a:pt x="486682" y="1873099"/>
                    <a:pt x="292100" y="1854200"/>
                    <a:pt x="292100" y="1854200"/>
                  </a:cubicBezTo>
                  <a:cubicBezTo>
                    <a:pt x="179945" y="1826161"/>
                    <a:pt x="301524" y="1853790"/>
                    <a:pt x="101600" y="1828800"/>
                  </a:cubicBezTo>
                  <a:cubicBezTo>
                    <a:pt x="-19925" y="1813609"/>
                    <a:pt x="86498" y="1816100"/>
                    <a:pt x="0" y="181610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33877" y="3517901"/>
              <a:ext cx="10921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Source</a:t>
              </a: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24070" y="4193685"/>
              <a:ext cx="9101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amps</a:t>
              </a:r>
              <a:endPara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3326426" y="4171167"/>
              <a:ext cx="10668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0854BC36-509F-4764-9A3C-8699E13CAC86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15" name="Slide Number Placeholder 1">
            <a:extLst>
              <a:ext uri="{FF2B5EF4-FFF2-40B4-BE49-F238E27FC236}">
                <a16:creationId xmlns:a16="http://schemas.microsoft.com/office/drawing/2014/main" id="{E4740A62-7ACD-468C-B55F-2770FAC95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412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86CA7CA6-C261-4273-887B-9A15649944CB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EEC8DEB-23C0-4030-9FFD-FE3EF9BC201D}"/>
              </a:ext>
            </a:extLst>
          </p:cNvPr>
          <p:cNvSpPr/>
          <p:nvPr/>
        </p:nvSpPr>
        <p:spPr>
          <a:xfrm>
            <a:off x="0" y="731520"/>
            <a:ext cx="12192000" cy="1260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/>
              <a:t>Example #3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A current of 4 amps is flowing in a conductor that has a resistance of 2</a:t>
            </a:r>
            <a:r>
              <a:rPr lang="el-GR" sz="2400" dirty="0"/>
              <a:t>Ω</a:t>
            </a:r>
            <a:r>
              <a:rPr lang="en-US" sz="2400" dirty="0"/>
              <a:t> per 1,000 feet. Find the voltage drop if the distance from the source to the load is 1,000 feet.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FB2959B-13DA-4A16-BE2F-8AB388663461}"/>
              </a:ext>
            </a:extLst>
          </p:cNvPr>
          <p:cNvGrpSpPr>
            <a:grpSpLocks noChangeAspect="1"/>
          </p:cNvGrpSpPr>
          <p:nvPr/>
        </p:nvGrpSpPr>
        <p:grpSpPr>
          <a:xfrm>
            <a:off x="975367" y="2377440"/>
            <a:ext cx="10241267" cy="3749040"/>
            <a:chOff x="1833877" y="3149600"/>
            <a:chExt cx="8388358" cy="3070742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0E4EBFB-F1E1-41E7-B5CF-8BA05B481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083554" y="5123062"/>
              <a:ext cx="2138681" cy="109728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D326C36C-928B-480D-9D68-3CA3BEAF0D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83553" y="3619264"/>
              <a:ext cx="1707642" cy="1097280"/>
            </a:xfrm>
            <a:prstGeom prst="rect">
              <a:avLst/>
            </a:prstGeom>
          </p:spPr>
        </p:pic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C36B9611-3A8E-4974-87A3-A986EF7FF85C}"/>
                </a:ext>
              </a:extLst>
            </p:cNvPr>
            <p:cNvSpPr/>
            <p:nvPr/>
          </p:nvSpPr>
          <p:spPr>
            <a:xfrm>
              <a:off x="2667000" y="3149600"/>
              <a:ext cx="6527800" cy="876300"/>
            </a:xfrm>
            <a:custGeom>
              <a:avLst/>
              <a:gdLst>
                <a:gd name="connsiteX0" fmla="*/ 6527800 w 6527800"/>
                <a:gd name="connsiteY0" fmla="*/ 495300 h 876300"/>
                <a:gd name="connsiteX1" fmla="*/ 6438900 w 6527800"/>
                <a:gd name="connsiteY1" fmla="*/ 393700 h 876300"/>
                <a:gd name="connsiteX2" fmla="*/ 6413500 w 6527800"/>
                <a:gd name="connsiteY2" fmla="*/ 342900 h 876300"/>
                <a:gd name="connsiteX3" fmla="*/ 6362700 w 6527800"/>
                <a:gd name="connsiteY3" fmla="*/ 317500 h 876300"/>
                <a:gd name="connsiteX4" fmla="*/ 6324600 w 6527800"/>
                <a:gd name="connsiteY4" fmla="*/ 266700 h 876300"/>
                <a:gd name="connsiteX5" fmla="*/ 6299200 w 6527800"/>
                <a:gd name="connsiteY5" fmla="*/ 228600 h 876300"/>
                <a:gd name="connsiteX6" fmla="*/ 6248400 w 6527800"/>
                <a:gd name="connsiteY6" fmla="*/ 203200 h 876300"/>
                <a:gd name="connsiteX7" fmla="*/ 6184900 w 6527800"/>
                <a:gd name="connsiteY7" fmla="*/ 114300 h 876300"/>
                <a:gd name="connsiteX8" fmla="*/ 6121400 w 6527800"/>
                <a:gd name="connsiteY8" fmla="*/ 88900 h 876300"/>
                <a:gd name="connsiteX9" fmla="*/ 6083300 w 6527800"/>
                <a:gd name="connsiteY9" fmla="*/ 63500 h 876300"/>
                <a:gd name="connsiteX10" fmla="*/ 5969000 w 6527800"/>
                <a:gd name="connsiteY10" fmla="*/ 38100 h 876300"/>
                <a:gd name="connsiteX11" fmla="*/ 5816600 w 6527800"/>
                <a:gd name="connsiteY11" fmla="*/ 25400 h 876300"/>
                <a:gd name="connsiteX12" fmla="*/ 5600700 w 6527800"/>
                <a:gd name="connsiteY12" fmla="*/ 12700 h 876300"/>
                <a:gd name="connsiteX13" fmla="*/ 5511800 w 6527800"/>
                <a:gd name="connsiteY13" fmla="*/ 0 h 876300"/>
                <a:gd name="connsiteX14" fmla="*/ 4953000 w 6527800"/>
                <a:gd name="connsiteY14" fmla="*/ 25400 h 876300"/>
                <a:gd name="connsiteX15" fmla="*/ 4889500 w 6527800"/>
                <a:gd name="connsiteY15" fmla="*/ 38100 h 876300"/>
                <a:gd name="connsiteX16" fmla="*/ 4775200 w 6527800"/>
                <a:gd name="connsiteY16" fmla="*/ 50800 h 876300"/>
                <a:gd name="connsiteX17" fmla="*/ 4699000 w 6527800"/>
                <a:gd name="connsiteY17" fmla="*/ 63500 h 876300"/>
                <a:gd name="connsiteX18" fmla="*/ 4483100 w 6527800"/>
                <a:gd name="connsiteY18" fmla="*/ 114300 h 876300"/>
                <a:gd name="connsiteX19" fmla="*/ 4381500 w 6527800"/>
                <a:gd name="connsiteY19" fmla="*/ 139700 h 876300"/>
                <a:gd name="connsiteX20" fmla="*/ 4267200 w 6527800"/>
                <a:gd name="connsiteY20" fmla="*/ 177800 h 876300"/>
                <a:gd name="connsiteX21" fmla="*/ 4140200 w 6527800"/>
                <a:gd name="connsiteY21" fmla="*/ 203200 h 876300"/>
                <a:gd name="connsiteX22" fmla="*/ 4089400 w 6527800"/>
                <a:gd name="connsiteY22" fmla="*/ 228600 h 876300"/>
                <a:gd name="connsiteX23" fmla="*/ 4000500 w 6527800"/>
                <a:gd name="connsiteY23" fmla="*/ 266700 h 876300"/>
                <a:gd name="connsiteX24" fmla="*/ 3962400 w 6527800"/>
                <a:gd name="connsiteY24" fmla="*/ 292100 h 876300"/>
                <a:gd name="connsiteX25" fmla="*/ 3860800 w 6527800"/>
                <a:gd name="connsiteY25" fmla="*/ 317500 h 876300"/>
                <a:gd name="connsiteX26" fmla="*/ 3784600 w 6527800"/>
                <a:gd name="connsiteY26" fmla="*/ 368300 h 876300"/>
                <a:gd name="connsiteX27" fmla="*/ 3695700 w 6527800"/>
                <a:gd name="connsiteY27" fmla="*/ 393700 h 876300"/>
                <a:gd name="connsiteX28" fmla="*/ 3606800 w 6527800"/>
                <a:gd name="connsiteY28" fmla="*/ 431800 h 876300"/>
                <a:gd name="connsiteX29" fmla="*/ 3505200 w 6527800"/>
                <a:gd name="connsiteY29" fmla="*/ 457200 h 876300"/>
                <a:gd name="connsiteX30" fmla="*/ 3467100 w 6527800"/>
                <a:gd name="connsiteY30" fmla="*/ 482600 h 876300"/>
                <a:gd name="connsiteX31" fmla="*/ 3390900 w 6527800"/>
                <a:gd name="connsiteY31" fmla="*/ 508000 h 876300"/>
                <a:gd name="connsiteX32" fmla="*/ 3352800 w 6527800"/>
                <a:gd name="connsiteY32" fmla="*/ 533400 h 876300"/>
                <a:gd name="connsiteX33" fmla="*/ 3276600 w 6527800"/>
                <a:gd name="connsiteY33" fmla="*/ 546100 h 876300"/>
                <a:gd name="connsiteX34" fmla="*/ 3175000 w 6527800"/>
                <a:gd name="connsiteY34" fmla="*/ 584200 h 876300"/>
                <a:gd name="connsiteX35" fmla="*/ 3098800 w 6527800"/>
                <a:gd name="connsiteY35" fmla="*/ 596900 h 876300"/>
                <a:gd name="connsiteX36" fmla="*/ 3035300 w 6527800"/>
                <a:gd name="connsiteY36" fmla="*/ 622300 h 876300"/>
                <a:gd name="connsiteX37" fmla="*/ 2921000 w 6527800"/>
                <a:gd name="connsiteY37" fmla="*/ 647700 h 876300"/>
                <a:gd name="connsiteX38" fmla="*/ 2844800 w 6527800"/>
                <a:gd name="connsiteY38" fmla="*/ 673100 h 876300"/>
                <a:gd name="connsiteX39" fmla="*/ 2781300 w 6527800"/>
                <a:gd name="connsiteY39" fmla="*/ 685800 h 876300"/>
                <a:gd name="connsiteX40" fmla="*/ 2730500 w 6527800"/>
                <a:gd name="connsiteY40" fmla="*/ 698500 h 876300"/>
                <a:gd name="connsiteX41" fmla="*/ 2641600 w 6527800"/>
                <a:gd name="connsiteY41" fmla="*/ 711200 h 876300"/>
                <a:gd name="connsiteX42" fmla="*/ 2590800 w 6527800"/>
                <a:gd name="connsiteY42" fmla="*/ 723900 h 876300"/>
                <a:gd name="connsiteX43" fmla="*/ 2438400 w 6527800"/>
                <a:gd name="connsiteY43" fmla="*/ 762000 h 876300"/>
                <a:gd name="connsiteX44" fmla="*/ 2311400 w 6527800"/>
                <a:gd name="connsiteY44" fmla="*/ 774700 h 876300"/>
                <a:gd name="connsiteX45" fmla="*/ 2235200 w 6527800"/>
                <a:gd name="connsiteY45" fmla="*/ 787400 h 876300"/>
                <a:gd name="connsiteX46" fmla="*/ 2070100 w 6527800"/>
                <a:gd name="connsiteY46" fmla="*/ 800100 h 876300"/>
                <a:gd name="connsiteX47" fmla="*/ 1943100 w 6527800"/>
                <a:gd name="connsiteY47" fmla="*/ 812800 h 876300"/>
                <a:gd name="connsiteX48" fmla="*/ 1866900 w 6527800"/>
                <a:gd name="connsiteY48" fmla="*/ 825500 h 876300"/>
                <a:gd name="connsiteX49" fmla="*/ 1638300 w 6527800"/>
                <a:gd name="connsiteY49" fmla="*/ 838200 h 876300"/>
                <a:gd name="connsiteX50" fmla="*/ 1574800 w 6527800"/>
                <a:gd name="connsiteY50" fmla="*/ 850900 h 876300"/>
                <a:gd name="connsiteX51" fmla="*/ 1016000 w 6527800"/>
                <a:gd name="connsiteY51" fmla="*/ 876300 h 876300"/>
                <a:gd name="connsiteX52" fmla="*/ 622300 w 6527800"/>
                <a:gd name="connsiteY52" fmla="*/ 850900 h 876300"/>
                <a:gd name="connsiteX53" fmla="*/ 381000 w 6527800"/>
                <a:gd name="connsiteY53" fmla="*/ 825500 h 876300"/>
                <a:gd name="connsiteX54" fmla="*/ 330200 w 6527800"/>
                <a:gd name="connsiteY54" fmla="*/ 812800 h 876300"/>
                <a:gd name="connsiteX55" fmla="*/ 241300 w 6527800"/>
                <a:gd name="connsiteY55" fmla="*/ 800100 h 876300"/>
                <a:gd name="connsiteX56" fmla="*/ 190500 w 6527800"/>
                <a:gd name="connsiteY56" fmla="*/ 774700 h 876300"/>
                <a:gd name="connsiteX57" fmla="*/ 152400 w 6527800"/>
                <a:gd name="connsiteY57" fmla="*/ 762000 h 876300"/>
                <a:gd name="connsiteX58" fmla="*/ 38100 w 6527800"/>
                <a:gd name="connsiteY58" fmla="*/ 723900 h 876300"/>
                <a:gd name="connsiteX59" fmla="*/ 0 w 6527800"/>
                <a:gd name="connsiteY59" fmla="*/ 711200 h 876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527800" h="876300">
                  <a:moveTo>
                    <a:pt x="6527800" y="495300"/>
                  </a:moveTo>
                  <a:cubicBezTo>
                    <a:pt x="6480966" y="448466"/>
                    <a:pt x="6466903" y="442705"/>
                    <a:pt x="6438900" y="393700"/>
                  </a:cubicBezTo>
                  <a:cubicBezTo>
                    <a:pt x="6429507" y="377262"/>
                    <a:pt x="6426887" y="356287"/>
                    <a:pt x="6413500" y="342900"/>
                  </a:cubicBezTo>
                  <a:cubicBezTo>
                    <a:pt x="6400113" y="329513"/>
                    <a:pt x="6379633" y="325967"/>
                    <a:pt x="6362700" y="317500"/>
                  </a:cubicBezTo>
                  <a:cubicBezTo>
                    <a:pt x="6350000" y="300567"/>
                    <a:pt x="6336903" y="283924"/>
                    <a:pt x="6324600" y="266700"/>
                  </a:cubicBezTo>
                  <a:cubicBezTo>
                    <a:pt x="6315728" y="254280"/>
                    <a:pt x="6310926" y="238371"/>
                    <a:pt x="6299200" y="228600"/>
                  </a:cubicBezTo>
                  <a:cubicBezTo>
                    <a:pt x="6284656" y="216480"/>
                    <a:pt x="6265333" y="211667"/>
                    <a:pt x="6248400" y="203200"/>
                  </a:cubicBezTo>
                  <a:cubicBezTo>
                    <a:pt x="6232940" y="156820"/>
                    <a:pt x="6236557" y="148738"/>
                    <a:pt x="6184900" y="114300"/>
                  </a:cubicBezTo>
                  <a:cubicBezTo>
                    <a:pt x="6165932" y="101654"/>
                    <a:pt x="6141790" y="99095"/>
                    <a:pt x="6121400" y="88900"/>
                  </a:cubicBezTo>
                  <a:cubicBezTo>
                    <a:pt x="6107748" y="82074"/>
                    <a:pt x="6096952" y="70326"/>
                    <a:pt x="6083300" y="63500"/>
                  </a:cubicBezTo>
                  <a:cubicBezTo>
                    <a:pt x="6054209" y="48955"/>
                    <a:pt x="5994086" y="40887"/>
                    <a:pt x="5969000" y="38100"/>
                  </a:cubicBezTo>
                  <a:cubicBezTo>
                    <a:pt x="5918336" y="32471"/>
                    <a:pt x="5867455" y="28907"/>
                    <a:pt x="5816600" y="25400"/>
                  </a:cubicBezTo>
                  <a:cubicBezTo>
                    <a:pt x="5744680" y="20440"/>
                    <a:pt x="5672667" y="16933"/>
                    <a:pt x="5600700" y="12700"/>
                  </a:cubicBezTo>
                  <a:cubicBezTo>
                    <a:pt x="5571067" y="8467"/>
                    <a:pt x="5541734" y="0"/>
                    <a:pt x="5511800" y="0"/>
                  </a:cubicBezTo>
                  <a:cubicBezTo>
                    <a:pt x="5225955" y="0"/>
                    <a:pt x="5175958" y="6820"/>
                    <a:pt x="4953000" y="25400"/>
                  </a:cubicBezTo>
                  <a:cubicBezTo>
                    <a:pt x="4931833" y="29633"/>
                    <a:pt x="4910869" y="35047"/>
                    <a:pt x="4889500" y="38100"/>
                  </a:cubicBezTo>
                  <a:cubicBezTo>
                    <a:pt x="4851551" y="43521"/>
                    <a:pt x="4813198" y="45734"/>
                    <a:pt x="4775200" y="50800"/>
                  </a:cubicBezTo>
                  <a:cubicBezTo>
                    <a:pt x="4749676" y="54203"/>
                    <a:pt x="4724400" y="59267"/>
                    <a:pt x="4699000" y="63500"/>
                  </a:cubicBezTo>
                  <a:cubicBezTo>
                    <a:pt x="4544674" y="125230"/>
                    <a:pt x="4755146" y="46288"/>
                    <a:pt x="4483100" y="114300"/>
                  </a:cubicBezTo>
                  <a:cubicBezTo>
                    <a:pt x="4449233" y="122767"/>
                    <a:pt x="4414618" y="128661"/>
                    <a:pt x="4381500" y="139700"/>
                  </a:cubicBezTo>
                  <a:cubicBezTo>
                    <a:pt x="4343400" y="152400"/>
                    <a:pt x="4306581" y="169924"/>
                    <a:pt x="4267200" y="177800"/>
                  </a:cubicBezTo>
                  <a:lnTo>
                    <a:pt x="4140200" y="203200"/>
                  </a:lnTo>
                  <a:cubicBezTo>
                    <a:pt x="4123267" y="211667"/>
                    <a:pt x="4106801" y="221142"/>
                    <a:pt x="4089400" y="228600"/>
                  </a:cubicBezTo>
                  <a:cubicBezTo>
                    <a:pt x="4018160" y="259132"/>
                    <a:pt x="4084741" y="218562"/>
                    <a:pt x="4000500" y="266700"/>
                  </a:cubicBezTo>
                  <a:cubicBezTo>
                    <a:pt x="3987248" y="274273"/>
                    <a:pt x="3976745" y="286884"/>
                    <a:pt x="3962400" y="292100"/>
                  </a:cubicBezTo>
                  <a:cubicBezTo>
                    <a:pt x="3929593" y="304030"/>
                    <a:pt x="3860800" y="317500"/>
                    <a:pt x="3860800" y="317500"/>
                  </a:cubicBezTo>
                  <a:cubicBezTo>
                    <a:pt x="3835400" y="334433"/>
                    <a:pt x="3814216" y="360896"/>
                    <a:pt x="3784600" y="368300"/>
                  </a:cubicBezTo>
                  <a:cubicBezTo>
                    <a:pt x="3758821" y="374745"/>
                    <a:pt x="3721207" y="382768"/>
                    <a:pt x="3695700" y="393700"/>
                  </a:cubicBezTo>
                  <a:cubicBezTo>
                    <a:pt x="3644815" y="415508"/>
                    <a:pt x="3654454" y="419886"/>
                    <a:pt x="3606800" y="431800"/>
                  </a:cubicBezTo>
                  <a:cubicBezTo>
                    <a:pt x="3577817" y="439046"/>
                    <a:pt x="3534230" y="442685"/>
                    <a:pt x="3505200" y="457200"/>
                  </a:cubicBezTo>
                  <a:cubicBezTo>
                    <a:pt x="3491548" y="464026"/>
                    <a:pt x="3481048" y="476401"/>
                    <a:pt x="3467100" y="482600"/>
                  </a:cubicBezTo>
                  <a:cubicBezTo>
                    <a:pt x="3442634" y="493474"/>
                    <a:pt x="3413177" y="493148"/>
                    <a:pt x="3390900" y="508000"/>
                  </a:cubicBezTo>
                  <a:cubicBezTo>
                    <a:pt x="3378200" y="516467"/>
                    <a:pt x="3367280" y="528573"/>
                    <a:pt x="3352800" y="533400"/>
                  </a:cubicBezTo>
                  <a:cubicBezTo>
                    <a:pt x="3328371" y="541543"/>
                    <a:pt x="3301737" y="540514"/>
                    <a:pt x="3276600" y="546100"/>
                  </a:cubicBezTo>
                  <a:cubicBezTo>
                    <a:pt x="3235913" y="555142"/>
                    <a:pt x="3218506" y="572335"/>
                    <a:pt x="3175000" y="584200"/>
                  </a:cubicBezTo>
                  <a:cubicBezTo>
                    <a:pt x="3150157" y="590975"/>
                    <a:pt x="3124200" y="592667"/>
                    <a:pt x="3098800" y="596900"/>
                  </a:cubicBezTo>
                  <a:cubicBezTo>
                    <a:pt x="3077633" y="605367"/>
                    <a:pt x="3056927" y="615091"/>
                    <a:pt x="3035300" y="622300"/>
                  </a:cubicBezTo>
                  <a:cubicBezTo>
                    <a:pt x="2983979" y="639407"/>
                    <a:pt x="2976361" y="632601"/>
                    <a:pt x="2921000" y="647700"/>
                  </a:cubicBezTo>
                  <a:cubicBezTo>
                    <a:pt x="2895169" y="654745"/>
                    <a:pt x="2870631" y="666055"/>
                    <a:pt x="2844800" y="673100"/>
                  </a:cubicBezTo>
                  <a:cubicBezTo>
                    <a:pt x="2823975" y="678780"/>
                    <a:pt x="2802372" y="681117"/>
                    <a:pt x="2781300" y="685800"/>
                  </a:cubicBezTo>
                  <a:cubicBezTo>
                    <a:pt x="2764261" y="689586"/>
                    <a:pt x="2747673" y="695378"/>
                    <a:pt x="2730500" y="698500"/>
                  </a:cubicBezTo>
                  <a:cubicBezTo>
                    <a:pt x="2701049" y="703855"/>
                    <a:pt x="2671051" y="705845"/>
                    <a:pt x="2641600" y="711200"/>
                  </a:cubicBezTo>
                  <a:cubicBezTo>
                    <a:pt x="2624427" y="714322"/>
                    <a:pt x="2607639" y="719307"/>
                    <a:pt x="2590800" y="723900"/>
                  </a:cubicBezTo>
                  <a:cubicBezTo>
                    <a:pt x="2534924" y="739139"/>
                    <a:pt x="2494453" y="754526"/>
                    <a:pt x="2438400" y="762000"/>
                  </a:cubicBezTo>
                  <a:cubicBezTo>
                    <a:pt x="2396229" y="767623"/>
                    <a:pt x="2353616" y="769423"/>
                    <a:pt x="2311400" y="774700"/>
                  </a:cubicBezTo>
                  <a:cubicBezTo>
                    <a:pt x="2285848" y="777894"/>
                    <a:pt x="2260809" y="784704"/>
                    <a:pt x="2235200" y="787400"/>
                  </a:cubicBezTo>
                  <a:cubicBezTo>
                    <a:pt x="2180307" y="793178"/>
                    <a:pt x="2125088" y="795318"/>
                    <a:pt x="2070100" y="800100"/>
                  </a:cubicBezTo>
                  <a:cubicBezTo>
                    <a:pt x="2027715" y="803786"/>
                    <a:pt x="1985316" y="807523"/>
                    <a:pt x="1943100" y="812800"/>
                  </a:cubicBezTo>
                  <a:cubicBezTo>
                    <a:pt x="1917548" y="815994"/>
                    <a:pt x="1892561" y="823362"/>
                    <a:pt x="1866900" y="825500"/>
                  </a:cubicBezTo>
                  <a:cubicBezTo>
                    <a:pt x="1790846" y="831838"/>
                    <a:pt x="1714500" y="833967"/>
                    <a:pt x="1638300" y="838200"/>
                  </a:cubicBezTo>
                  <a:cubicBezTo>
                    <a:pt x="1617133" y="842433"/>
                    <a:pt x="1596365" y="849962"/>
                    <a:pt x="1574800" y="850900"/>
                  </a:cubicBezTo>
                  <a:cubicBezTo>
                    <a:pt x="1005546" y="875650"/>
                    <a:pt x="1221521" y="807793"/>
                    <a:pt x="1016000" y="876300"/>
                  </a:cubicBezTo>
                  <a:cubicBezTo>
                    <a:pt x="884767" y="867833"/>
                    <a:pt x="751252" y="876690"/>
                    <a:pt x="622300" y="850900"/>
                  </a:cubicBezTo>
                  <a:cubicBezTo>
                    <a:pt x="500536" y="826547"/>
                    <a:pt x="580331" y="839738"/>
                    <a:pt x="381000" y="825500"/>
                  </a:cubicBezTo>
                  <a:cubicBezTo>
                    <a:pt x="364067" y="821267"/>
                    <a:pt x="347373" y="815922"/>
                    <a:pt x="330200" y="812800"/>
                  </a:cubicBezTo>
                  <a:cubicBezTo>
                    <a:pt x="300749" y="807445"/>
                    <a:pt x="270179" y="807976"/>
                    <a:pt x="241300" y="800100"/>
                  </a:cubicBezTo>
                  <a:cubicBezTo>
                    <a:pt x="223035" y="795119"/>
                    <a:pt x="207901" y="782158"/>
                    <a:pt x="190500" y="774700"/>
                  </a:cubicBezTo>
                  <a:cubicBezTo>
                    <a:pt x="178195" y="769427"/>
                    <a:pt x="164935" y="766700"/>
                    <a:pt x="152400" y="762000"/>
                  </a:cubicBezTo>
                  <a:cubicBezTo>
                    <a:pt x="12282" y="709456"/>
                    <a:pt x="157271" y="757949"/>
                    <a:pt x="38100" y="723900"/>
                  </a:cubicBezTo>
                  <a:cubicBezTo>
                    <a:pt x="25228" y="720222"/>
                    <a:pt x="0" y="711200"/>
                    <a:pt x="0" y="71120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 8">
              <a:extLst>
                <a:ext uri="{FF2B5EF4-FFF2-40B4-BE49-F238E27FC236}">
                  <a16:creationId xmlns:a16="http://schemas.microsoft.com/office/drawing/2014/main" id="{F379E31A-D819-43CA-B322-5F67120176F7}"/>
                </a:ext>
              </a:extLst>
            </p:cNvPr>
            <p:cNvSpPr/>
            <p:nvPr/>
          </p:nvSpPr>
          <p:spPr>
            <a:xfrm>
              <a:off x="2770073" y="3517900"/>
              <a:ext cx="6515965" cy="1892300"/>
            </a:xfrm>
            <a:custGeom>
              <a:avLst/>
              <a:gdLst>
                <a:gd name="connsiteX0" fmla="*/ 6489700 w 6489700"/>
                <a:gd name="connsiteY0" fmla="*/ 139700 h 1892300"/>
                <a:gd name="connsiteX1" fmla="*/ 6426200 w 6489700"/>
                <a:gd name="connsiteY1" fmla="*/ 101600 h 1892300"/>
                <a:gd name="connsiteX2" fmla="*/ 6375400 w 6489700"/>
                <a:gd name="connsiteY2" fmla="*/ 88900 h 1892300"/>
                <a:gd name="connsiteX3" fmla="*/ 6235700 w 6489700"/>
                <a:gd name="connsiteY3" fmla="*/ 63500 h 1892300"/>
                <a:gd name="connsiteX4" fmla="*/ 6083300 w 6489700"/>
                <a:gd name="connsiteY4" fmla="*/ 38100 h 1892300"/>
                <a:gd name="connsiteX5" fmla="*/ 5981700 w 6489700"/>
                <a:gd name="connsiteY5" fmla="*/ 12700 h 1892300"/>
                <a:gd name="connsiteX6" fmla="*/ 5854700 w 6489700"/>
                <a:gd name="connsiteY6" fmla="*/ 0 h 1892300"/>
                <a:gd name="connsiteX7" fmla="*/ 5651500 w 6489700"/>
                <a:gd name="connsiteY7" fmla="*/ 12700 h 1892300"/>
                <a:gd name="connsiteX8" fmla="*/ 5588000 w 6489700"/>
                <a:gd name="connsiteY8" fmla="*/ 25400 h 1892300"/>
                <a:gd name="connsiteX9" fmla="*/ 5397500 w 6489700"/>
                <a:gd name="connsiteY9" fmla="*/ 38100 h 1892300"/>
                <a:gd name="connsiteX10" fmla="*/ 5207000 w 6489700"/>
                <a:gd name="connsiteY10" fmla="*/ 76200 h 1892300"/>
                <a:gd name="connsiteX11" fmla="*/ 5130800 w 6489700"/>
                <a:gd name="connsiteY11" fmla="*/ 101600 h 1892300"/>
                <a:gd name="connsiteX12" fmla="*/ 5041900 w 6489700"/>
                <a:gd name="connsiteY12" fmla="*/ 127000 h 1892300"/>
                <a:gd name="connsiteX13" fmla="*/ 4978400 w 6489700"/>
                <a:gd name="connsiteY13" fmla="*/ 139700 h 1892300"/>
                <a:gd name="connsiteX14" fmla="*/ 4940300 w 6489700"/>
                <a:gd name="connsiteY14" fmla="*/ 152400 h 1892300"/>
                <a:gd name="connsiteX15" fmla="*/ 4889500 w 6489700"/>
                <a:gd name="connsiteY15" fmla="*/ 177800 h 1892300"/>
                <a:gd name="connsiteX16" fmla="*/ 4787900 w 6489700"/>
                <a:gd name="connsiteY16" fmla="*/ 190500 h 1892300"/>
                <a:gd name="connsiteX17" fmla="*/ 4648200 w 6489700"/>
                <a:gd name="connsiteY17" fmla="*/ 228600 h 1892300"/>
                <a:gd name="connsiteX18" fmla="*/ 4572000 w 6489700"/>
                <a:gd name="connsiteY18" fmla="*/ 266700 h 1892300"/>
                <a:gd name="connsiteX19" fmla="*/ 4457700 w 6489700"/>
                <a:gd name="connsiteY19" fmla="*/ 304800 h 1892300"/>
                <a:gd name="connsiteX20" fmla="*/ 4356100 w 6489700"/>
                <a:gd name="connsiteY20" fmla="*/ 330200 h 1892300"/>
                <a:gd name="connsiteX21" fmla="*/ 4318000 w 6489700"/>
                <a:gd name="connsiteY21" fmla="*/ 368300 h 1892300"/>
                <a:gd name="connsiteX22" fmla="*/ 4178300 w 6489700"/>
                <a:gd name="connsiteY22" fmla="*/ 406400 h 1892300"/>
                <a:gd name="connsiteX23" fmla="*/ 4064000 w 6489700"/>
                <a:gd name="connsiteY23" fmla="*/ 469900 h 1892300"/>
                <a:gd name="connsiteX24" fmla="*/ 4013200 w 6489700"/>
                <a:gd name="connsiteY24" fmla="*/ 482600 h 1892300"/>
                <a:gd name="connsiteX25" fmla="*/ 3886200 w 6489700"/>
                <a:gd name="connsiteY25" fmla="*/ 546100 h 1892300"/>
                <a:gd name="connsiteX26" fmla="*/ 3708400 w 6489700"/>
                <a:gd name="connsiteY26" fmla="*/ 635000 h 1892300"/>
                <a:gd name="connsiteX27" fmla="*/ 3632200 w 6489700"/>
                <a:gd name="connsiteY27" fmla="*/ 673100 h 1892300"/>
                <a:gd name="connsiteX28" fmla="*/ 3594100 w 6489700"/>
                <a:gd name="connsiteY28" fmla="*/ 711200 h 1892300"/>
                <a:gd name="connsiteX29" fmla="*/ 3556000 w 6489700"/>
                <a:gd name="connsiteY29" fmla="*/ 723900 h 1892300"/>
                <a:gd name="connsiteX30" fmla="*/ 3479800 w 6489700"/>
                <a:gd name="connsiteY30" fmla="*/ 762000 h 1892300"/>
                <a:gd name="connsiteX31" fmla="*/ 3378200 w 6489700"/>
                <a:gd name="connsiteY31" fmla="*/ 825500 h 1892300"/>
                <a:gd name="connsiteX32" fmla="*/ 3314700 w 6489700"/>
                <a:gd name="connsiteY32" fmla="*/ 876300 h 1892300"/>
                <a:gd name="connsiteX33" fmla="*/ 3213100 w 6489700"/>
                <a:gd name="connsiteY33" fmla="*/ 914400 h 1892300"/>
                <a:gd name="connsiteX34" fmla="*/ 3175000 w 6489700"/>
                <a:gd name="connsiteY34" fmla="*/ 965200 h 1892300"/>
                <a:gd name="connsiteX35" fmla="*/ 3060700 w 6489700"/>
                <a:gd name="connsiteY35" fmla="*/ 1003300 h 1892300"/>
                <a:gd name="connsiteX36" fmla="*/ 2933700 w 6489700"/>
                <a:gd name="connsiteY36" fmla="*/ 1066800 h 1892300"/>
                <a:gd name="connsiteX37" fmla="*/ 2870200 w 6489700"/>
                <a:gd name="connsiteY37" fmla="*/ 1104900 h 1892300"/>
                <a:gd name="connsiteX38" fmla="*/ 2819400 w 6489700"/>
                <a:gd name="connsiteY38" fmla="*/ 1130300 h 1892300"/>
                <a:gd name="connsiteX39" fmla="*/ 2743200 w 6489700"/>
                <a:gd name="connsiteY39" fmla="*/ 1206500 h 1892300"/>
                <a:gd name="connsiteX40" fmla="*/ 2692400 w 6489700"/>
                <a:gd name="connsiteY40" fmla="*/ 1231900 h 1892300"/>
                <a:gd name="connsiteX41" fmla="*/ 2540000 w 6489700"/>
                <a:gd name="connsiteY41" fmla="*/ 1295400 h 1892300"/>
                <a:gd name="connsiteX42" fmla="*/ 2463800 w 6489700"/>
                <a:gd name="connsiteY42" fmla="*/ 1320800 h 1892300"/>
                <a:gd name="connsiteX43" fmla="*/ 2400300 w 6489700"/>
                <a:gd name="connsiteY43" fmla="*/ 1358900 h 1892300"/>
                <a:gd name="connsiteX44" fmla="*/ 2324100 w 6489700"/>
                <a:gd name="connsiteY44" fmla="*/ 1397000 h 1892300"/>
                <a:gd name="connsiteX45" fmla="*/ 2286000 w 6489700"/>
                <a:gd name="connsiteY45" fmla="*/ 1422400 h 1892300"/>
                <a:gd name="connsiteX46" fmla="*/ 2184400 w 6489700"/>
                <a:gd name="connsiteY46" fmla="*/ 1473200 h 1892300"/>
                <a:gd name="connsiteX47" fmla="*/ 2095500 w 6489700"/>
                <a:gd name="connsiteY47" fmla="*/ 1524000 h 1892300"/>
                <a:gd name="connsiteX48" fmla="*/ 2019300 w 6489700"/>
                <a:gd name="connsiteY48" fmla="*/ 1549400 h 1892300"/>
                <a:gd name="connsiteX49" fmla="*/ 1955800 w 6489700"/>
                <a:gd name="connsiteY49" fmla="*/ 1587500 h 1892300"/>
                <a:gd name="connsiteX50" fmla="*/ 1905000 w 6489700"/>
                <a:gd name="connsiteY50" fmla="*/ 1612900 h 1892300"/>
                <a:gd name="connsiteX51" fmla="*/ 1803400 w 6489700"/>
                <a:gd name="connsiteY51" fmla="*/ 1638300 h 1892300"/>
                <a:gd name="connsiteX52" fmla="*/ 1765300 w 6489700"/>
                <a:gd name="connsiteY52" fmla="*/ 1663700 h 1892300"/>
                <a:gd name="connsiteX53" fmla="*/ 1714500 w 6489700"/>
                <a:gd name="connsiteY53" fmla="*/ 1676400 h 1892300"/>
                <a:gd name="connsiteX54" fmla="*/ 1638300 w 6489700"/>
                <a:gd name="connsiteY54" fmla="*/ 1701800 h 1892300"/>
                <a:gd name="connsiteX55" fmla="*/ 1473200 w 6489700"/>
                <a:gd name="connsiteY55" fmla="*/ 1752600 h 1892300"/>
                <a:gd name="connsiteX56" fmla="*/ 1435100 w 6489700"/>
                <a:gd name="connsiteY56" fmla="*/ 1765300 h 1892300"/>
                <a:gd name="connsiteX57" fmla="*/ 1308100 w 6489700"/>
                <a:gd name="connsiteY57" fmla="*/ 1790700 h 1892300"/>
                <a:gd name="connsiteX58" fmla="*/ 1244600 w 6489700"/>
                <a:gd name="connsiteY58" fmla="*/ 1816100 h 1892300"/>
                <a:gd name="connsiteX59" fmla="*/ 1130300 w 6489700"/>
                <a:gd name="connsiteY59" fmla="*/ 1841500 h 1892300"/>
                <a:gd name="connsiteX60" fmla="*/ 1092200 w 6489700"/>
                <a:gd name="connsiteY60" fmla="*/ 1854200 h 1892300"/>
                <a:gd name="connsiteX61" fmla="*/ 1016000 w 6489700"/>
                <a:gd name="connsiteY61" fmla="*/ 1866900 h 1892300"/>
                <a:gd name="connsiteX62" fmla="*/ 863600 w 6489700"/>
                <a:gd name="connsiteY62" fmla="*/ 1892300 h 1892300"/>
                <a:gd name="connsiteX63" fmla="*/ 584200 w 6489700"/>
                <a:gd name="connsiteY63" fmla="*/ 1879600 h 1892300"/>
                <a:gd name="connsiteX64" fmla="*/ 292100 w 6489700"/>
                <a:gd name="connsiteY64" fmla="*/ 1854200 h 1892300"/>
                <a:gd name="connsiteX65" fmla="*/ 101600 w 6489700"/>
                <a:gd name="connsiteY65" fmla="*/ 1828800 h 1892300"/>
                <a:gd name="connsiteX66" fmla="*/ 0 w 6489700"/>
                <a:gd name="connsiteY66" fmla="*/ 1816100 h 1892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6489700" h="1892300">
                  <a:moveTo>
                    <a:pt x="6489700" y="139700"/>
                  </a:moveTo>
                  <a:cubicBezTo>
                    <a:pt x="6468533" y="127000"/>
                    <a:pt x="6448757" y="111625"/>
                    <a:pt x="6426200" y="101600"/>
                  </a:cubicBezTo>
                  <a:cubicBezTo>
                    <a:pt x="6410250" y="94511"/>
                    <a:pt x="6392183" y="93695"/>
                    <a:pt x="6375400" y="88900"/>
                  </a:cubicBezTo>
                  <a:cubicBezTo>
                    <a:pt x="6271891" y="59326"/>
                    <a:pt x="6434794" y="93364"/>
                    <a:pt x="6235700" y="63500"/>
                  </a:cubicBezTo>
                  <a:cubicBezTo>
                    <a:pt x="6184769" y="55860"/>
                    <a:pt x="6133263" y="50591"/>
                    <a:pt x="6083300" y="38100"/>
                  </a:cubicBezTo>
                  <a:cubicBezTo>
                    <a:pt x="6049433" y="29633"/>
                    <a:pt x="6016436" y="16174"/>
                    <a:pt x="5981700" y="12700"/>
                  </a:cubicBezTo>
                  <a:lnTo>
                    <a:pt x="5854700" y="0"/>
                  </a:lnTo>
                  <a:cubicBezTo>
                    <a:pt x="5786967" y="4233"/>
                    <a:pt x="5719060" y="6266"/>
                    <a:pt x="5651500" y="12700"/>
                  </a:cubicBezTo>
                  <a:cubicBezTo>
                    <a:pt x="5630011" y="14747"/>
                    <a:pt x="5609479" y="23252"/>
                    <a:pt x="5588000" y="25400"/>
                  </a:cubicBezTo>
                  <a:cubicBezTo>
                    <a:pt x="5524675" y="31733"/>
                    <a:pt x="5461000" y="33867"/>
                    <a:pt x="5397500" y="38100"/>
                  </a:cubicBezTo>
                  <a:cubicBezTo>
                    <a:pt x="5323689" y="50402"/>
                    <a:pt x="5284465" y="55543"/>
                    <a:pt x="5207000" y="76200"/>
                  </a:cubicBezTo>
                  <a:cubicBezTo>
                    <a:pt x="5181130" y="83099"/>
                    <a:pt x="5156390" y="93726"/>
                    <a:pt x="5130800" y="101600"/>
                  </a:cubicBezTo>
                  <a:cubicBezTo>
                    <a:pt x="5101344" y="110663"/>
                    <a:pt x="5071799" y="119525"/>
                    <a:pt x="5041900" y="127000"/>
                  </a:cubicBezTo>
                  <a:cubicBezTo>
                    <a:pt x="5020959" y="132235"/>
                    <a:pt x="4999341" y="134465"/>
                    <a:pt x="4978400" y="139700"/>
                  </a:cubicBezTo>
                  <a:cubicBezTo>
                    <a:pt x="4965413" y="142947"/>
                    <a:pt x="4952605" y="147127"/>
                    <a:pt x="4940300" y="152400"/>
                  </a:cubicBezTo>
                  <a:cubicBezTo>
                    <a:pt x="4922899" y="159858"/>
                    <a:pt x="4907867" y="173208"/>
                    <a:pt x="4889500" y="177800"/>
                  </a:cubicBezTo>
                  <a:cubicBezTo>
                    <a:pt x="4856389" y="186078"/>
                    <a:pt x="4821767" y="186267"/>
                    <a:pt x="4787900" y="190500"/>
                  </a:cubicBezTo>
                  <a:cubicBezTo>
                    <a:pt x="4699376" y="249516"/>
                    <a:pt x="4814198" y="181172"/>
                    <a:pt x="4648200" y="228600"/>
                  </a:cubicBezTo>
                  <a:cubicBezTo>
                    <a:pt x="4620895" y="236402"/>
                    <a:pt x="4597853" y="254949"/>
                    <a:pt x="4572000" y="266700"/>
                  </a:cubicBezTo>
                  <a:cubicBezTo>
                    <a:pt x="4497899" y="300382"/>
                    <a:pt x="4526325" y="285193"/>
                    <a:pt x="4457700" y="304800"/>
                  </a:cubicBezTo>
                  <a:cubicBezTo>
                    <a:pt x="4366578" y="330835"/>
                    <a:pt x="4485202" y="304380"/>
                    <a:pt x="4356100" y="330200"/>
                  </a:cubicBezTo>
                  <a:cubicBezTo>
                    <a:pt x="4343400" y="342900"/>
                    <a:pt x="4333700" y="359578"/>
                    <a:pt x="4318000" y="368300"/>
                  </a:cubicBezTo>
                  <a:cubicBezTo>
                    <a:pt x="4281746" y="388441"/>
                    <a:pt x="4219339" y="398192"/>
                    <a:pt x="4178300" y="406400"/>
                  </a:cubicBezTo>
                  <a:cubicBezTo>
                    <a:pt x="4134682" y="435479"/>
                    <a:pt x="4120158" y="447437"/>
                    <a:pt x="4064000" y="469900"/>
                  </a:cubicBezTo>
                  <a:cubicBezTo>
                    <a:pt x="4047794" y="476382"/>
                    <a:pt x="4030133" y="478367"/>
                    <a:pt x="4013200" y="482600"/>
                  </a:cubicBezTo>
                  <a:cubicBezTo>
                    <a:pt x="3922477" y="543082"/>
                    <a:pt x="3966616" y="525996"/>
                    <a:pt x="3886200" y="546100"/>
                  </a:cubicBezTo>
                  <a:cubicBezTo>
                    <a:pt x="3738702" y="644432"/>
                    <a:pt x="3887402" y="553635"/>
                    <a:pt x="3708400" y="635000"/>
                  </a:cubicBezTo>
                  <a:cubicBezTo>
                    <a:pt x="3572994" y="696548"/>
                    <a:pt x="3760354" y="630382"/>
                    <a:pt x="3632200" y="673100"/>
                  </a:cubicBezTo>
                  <a:cubicBezTo>
                    <a:pt x="3619500" y="685800"/>
                    <a:pt x="3609044" y="701237"/>
                    <a:pt x="3594100" y="711200"/>
                  </a:cubicBezTo>
                  <a:cubicBezTo>
                    <a:pt x="3582961" y="718626"/>
                    <a:pt x="3568233" y="718463"/>
                    <a:pt x="3556000" y="723900"/>
                  </a:cubicBezTo>
                  <a:cubicBezTo>
                    <a:pt x="3530050" y="735434"/>
                    <a:pt x="3504731" y="748402"/>
                    <a:pt x="3479800" y="762000"/>
                  </a:cubicBezTo>
                  <a:cubicBezTo>
                    <a:pt x="3462270" y="771562"/>
                    <a:pt x="3400320" y="808910"/>
                    <a:pt x="3378200" y="825500"/>
                  </a:cubicBezTo>
                  <a:cubicBezTo>
                    <a:pt x="3356515" y="841764"/>
                    <a:pt x="3338567" y="863449"/>
                    <a:pt x="3314700" y="876300"/>
                  </a:cubicBezTo>
                  <a:cubicBezTo>
                    <a:pt x="3282854" y="893448"/>
                    <a:pt x="3246967" y="901700"/>
                    <a:pt x="3213100" y="914400"/>
                  </a:cubicBezTo>
                  <a:cubicBezTo>
                    <a:pt x="3200400" y="931333"/>
                    <a:pt x="3191933" y="952500"/>
                    <a:pt x="3175000" y="965200"/>
                  </a:cubicBezTo>
                  <a:cubicBezTo>
                    <a:pt x="3129176" y="999568"/>
                    <a:pt x="3107675" y="983168"/>
                    <a:pt x="3060700" y="1003300"/>
                  </a:cubicBezTo>
                  <a:cubicBezTo>
                    <a:pt x="3017197" y="1021944"/>
                    <a:pt x="2974285" y="1042449"/>
                    <a:pt x="2933700" y="1066800"/>
                  </a:cubicBezTo>
                  <a:cubicBezTo>
                    <a:pt x="2912533" y="1079500"/>
                    <a:pt x="2891778" y="1092912"/>
                    <a:pt x="2870200" y="1104900"/>
                  </a:cubicBezTo>
                  <a:cubicBezTo>
                    <a:pt x="2853650" y="1114094"/>
                    <a:pt x="2834183" y="1118473"/>
                    <a:pt x="2819400" y="1130300"/>
                  </a:cubicBezTo>
                  <a:cubicBezTo>
                    <a:pt x="2791350" y="1152740"/>
                    <a:pt x="2771250" y="1184060"/>
                    <a:pt x="2743200" y="1206500"/>
                  </a:cubicBezTo>
                  <a:cubicBezTo>
                    <a:pt x="2728417" y="1218327"/>
                    <a:pt x="2709745" y="1224312"/>
                    <a:pt x="2692400" y="1231900"/>
                  </a:cubicBezTo>
                  <a:cubicBezTo>
                    <a:pt x="2641981" y="1253958"/>
                    <a:pt x="2592209" y="1277997"/>
                    <a:pt x="2540000" y="1295400"/>
                  </a:cubicBezTo>
                  <a:cubicBezTo>
                    <a:pt x="2514600" y="1303867"/>
                    <a:pt x="2488174" y="1309721"/>
                    <a:pt x="2463800" y="1320800"/>
                  </a:cubicBezTo>
                  <a:cubicBezTo>
                    <a:pt x="2441328" y="1331014"/>
                    <a:pt x="2421970" y="1347080"/>
                    <a:pt x="2400300" y="1358900"/>
                  </a:cubicBezTo>
                  <a:cubicBezTo>
                    <a:pt x="2375369" y="1372498"/>
                    <a:pt x="2348924" y="1383209"/>
                    <a:pt x="2324100" y="1397000"/>
                  </a:cubicBezTo>
                  <a:cubicBezTo>
                    <a:pt x="2310757" y="1404413"/>
                    <a:pt x="2299400" y="1415091"/>
                    <a:pt x="2286000" y="1422400"/>
                  </a:cubicBezTo>
                  <a:cubicBezTo>
                    <a:pt x="2252759" y="1440531"/>
                    <a:pt x="2217809" y="1455382"/>
                    <a:pt x="2184400" y="1473200"/>
                  </a:cubicBezTo>
                  <a:cubicBezTo>
                    <a:pt x="2154285" y="1489261"/>
                    <a:pt x="2126489" y="1509697"/>
                    <a:pt x="2095500" y="1524000"/>
                  </a:cubicBezTo>
                  <a:cubicBezTo>
                    <a:pt x="2071190" y="1535220"/>
                    <a:pt x="2043674" y="1538321"/>
                    <a:pt x="2019300" y="1549400"/>
                  </a:cubicBezTo>
                  <a:cubicBezTo>
                    <a:pt x="1996828" y="1559614"/>
                    <a:pt x="1977378" y="1575512"/>
                    <a:pt x="1955800" y="1587500"/>
                  </a:cubicBezTo>
                  <a:cubicBezTo>
                    <a:pt x="1939250" y="1596694"/>
                    <a:pt x="1922961" y="1606913"/>
                    <a:pt x="1905000" y="1612900"/>
                  </a:cubicBezTo>
                  <a:cubicBezTo>
                    <a:pt x="1871882" y="1623939"/>
                    <a:pt x="1803400" y="1638300"/>
                    <a:pt x="1803400" y="1638300"/>
                  </a:cubicBezTo>
                  <a:cubicBezTo>
                    <a:pt x="1790700" y="1646767"/>
                    <a:pt x="1779329" y="1657687"/>
                    <a:pt x="1765300" y="1663700"/>
                  </a:cubicBezTo>
                  <a:cubicBezTo>
                    <a:pt x="1749257" y="1670576"/>
                    <a:pt x="1731218" y="1671384"/>
                    <a:pt x="1714500" y="1676400"/>
                  </a:cubicBezTo>
                  <a:cubicBezTo>
                    <a:pt x="1688855" y="1684093"/>
                    <a:pt x="1663462" y="1692650"/>
                    <a:pt x="1638300" y="1701800"/>
                  </a:cubicBezTo>
                  <a:cubicBezTo>
                    <a:pt x="1483825" y="1757973"/>
                    <a:pt x="1686593" y="1694402"/>
                    <a:pt x="1473200" y="1752600"/>
                  </a:cubicBezTo>
                  <a:cubicBezTo>
                    <a:pt x="1460285" y="1756122"/>
                    <a:pt x="1448144" y="1762290"/>
                    <a:pt x="1435100" y="1765300"/>
                  </a:cubicBezTo>
                  <a:cubicBezTo>
                    <a:pt x="1393034" y="1775008"/>
                    <a:pt x="1349814" y="1779576"/>
                    <a:pt x="1308100" y="1790700"/>
                  </a:cubicBezTo>
                  <a:cubicBezTo>
                    <a:pt x="1286073" y="1796574"/>
                    <a:pt x="1266227" y="1808891"/>
                    <a:pt x="1244600" y="1816100"/>
                  </a:cubicBezTo>
                  <a:cubicBezTo>
                    <a:pt x="1205488" y="1829137"/>
                    <a:pt x="1170563" y="1831434"/>
                    <a:pt x="1130300" y="1841500"/>
                  </a:cubicBezTo>
                  <a:cubicBezTo>
                    <a:pt x="1117313" y="1844747"/>
                    <a:pt x="1105268" y="1851296"/>
                    <a:pt x="1092200" y="1854200"/>
                  </a:cubicBezTo>
                  <a:cubicBezTo>
                    <a:pt x="1067063" y="1859786"/>
                    <a:pt x="1041335" y="1862294"/>
                    <a:pt x="1016000" y="1866900"/>
                  </a:cubicBezTo>
                  <a:cubicBezTo>
                    <a:pt x="879816" y="1891661"/>
                    <a:pt x="1033959" y="1867963"/>
                    <a:pt x="863600" y="1892300"/>
                  </a:cubicBezTo>
                  <a:cubicBezTo>
                    <a:pt x="770467" y="1888067"/>
                    <a:pt x="677223" y="1885802"/>
                    <a:pt x="584200" y="1879600"/>
                  </a:cubicBezTo>
                  <a:cubicBezTo>
                    <a:pt x="486682" y="1873099"/>
                    <a:pt x="292100" y="1854200"/>
                    <a:pt x="292100" y="1854200"/>
                  </a:cubicBezTo>
                  <a:cubicBezTo>
                    <a:pt x="179945" y="1826161"/>
                    <a:pt x="301524" y="1853790"/>
                    <a:pt x="101600" y="1828800"/>
                  </a:cubicBezTo>
                  <a:cubicBezTo>
                    <a:pt x="-19925" y="1813609"/>
                    <a:pt x="86498" y="1816100"/>
                    <a:pt x="0" y="181610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E481916-69BC-4D60-8E65-3102B58240A9}"/>
                </a:ext>
              </a:extLst>
            </p:cNvPr>
            <p:cNvSpPr txBox="1"/>
            <p:nvPr/>
          </p:nvSpPr>
          <p:spPr>
            <a:xfrm>
              <a:off x="1833877" y="3517901"/>
              <a:ext cx="1092199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Source</a:t>
              </a: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5296B48-7D16-4BD8-B06C-39D54C219EF9}"/>
                </a:ext>
              </a:extLst>
            </p:cNvPr>
            <p:cNvSpPr txBox="1"/>
            <p:nvPr/>
          </p:nvSpPr>
          <p:spPr>
            <a:xfrm>
              <a:off x="3624070" y="4193685"/>
              <a:ext cx="9101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 amps</a:t>
              </a:r>
              <a:endPara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5DB9CC19-356E-4A78-B5B9-C28A5809E1E2}"/>
                </a:ext>
              </a:extLst>
            </p:cNvPr>
            <p:cNvCxnSpPr/>
            <p:nvPr/>
          </p:nvCxnSpPr>
          <p:spPr>
            <a:xfrm>
              <a:off x="3326426" y="4171167"/>
              <a:ext cx="10668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89EF55C8-B34F-495E-B891-3854FBFAAEC4}"/>
              </a:ext>
            </a:extLst>
          </p:cNvPr>
          <p:cNvGrpSpPr/>
          <p:nvPr/>
        </p:nvGrpSpPr>
        <p:grpSpPr>
          <a:xfrm>
            <a:off x="5173325" y="2602756"/>
            <a:ext cx="1219889" cy="609112"/>
            <a:chOff x="3552208" y="3269583"/>
            <a:chExt cx="1219889" cy="609112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AE3DD702-B83C-4F95-852D-517208162C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818819">
              <a:off x="3831422" y="3728792"/>
              <a:ext cx="457200" cy="149903"/>
            </a:xfrm>
            <a:prstGeom prst="rect">
              <a:avLst/>
            </a:prstGeom>
            <a:solidFill>
              <a:srgbClr val="C00000"/>
            </a:solidFill>
          </p:spPr>
        </p:pic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AB95B66D-F906-4133-94A9-6E1E0237C12A}"/>
                </a:ext>
              </a:extLst>
            </p:cNvPr>
            <p:cNvSpPr/>
            <p:nvPr/>
          </p:nvSpPr>
          <p:spPr>
            <a:xfrm>
              <a:off x="3552208" y="3269583"/>
              <a:ext cx="6222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n-US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Line</a:t>
              </a:r>
              <a:endParaRPr lang="en-US" baseline="-25000" dirty="0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367FFE01-085A-486F-B1A2-5BD762F93215}"/>
                </a:ext>
              </a:extLst>
            </p:cNvPr>
            <p:cNvSpPr/>
            <p:nvPr/>
          </p:nvSpPr>
          <p:spPr>
            <a:xfrm>
              <a:off x="4048822" y="3269583"/>
              <a:ext cx="7232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= 2 </a:t>
              </a:r>
              <a:r>
                <a:rPr lang="el-G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endParaRPr lang="en-US" dirty="0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AF378A0-CF99-45C1-93C8-5DC3BF4CED2B}"/>
              </a:ext>
            </a:extLst>
          </p:cNvPr>
          <p:cNvGrpSpPr/>
          <p:nvPr/>
        </p:nvGrpSpPr>
        <p:grpSpPr>
          <a:xfrm>
            <a:off x="6312375" y="3608845"/>
            <a:ext cx="1312574" cy="508218"/>
            <a:chOff x="3881883" y="4486863"/>
            <a:chExt cx="1312574" cy="508218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4769F8AF-B1B6-4380-8EB3-018F5D057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60718">
              <a:off x="3881883" y="4486863"/>
              <a:ext cx="457200" cy="149903"/>
            </a:xfrm>
            <a:prstGeom prst="rect">
              <a:avLst/>
            </a:prstGeom>
            <a:solidFill>
              <a:srgbClr val="C00000"/>
            </a:solidFill>
          </p:spPr>
        </p:pic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D86A9974-72D0-4139-BECC-39B1CE3AAFD8}"/>
                </a:ext>
              </a:extLst>
            </p:cNvPr>
            <p:cNvSpPr/>
            <p:nvPr/>
          </p:nvSpPr>
          <p:spPr>
            <a:xfrm>
              <a:off x="3980899" y="4593795"/>
              <a:ext cx="62228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n-US" baseline="-25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Line</a:t>
              </a:r>
              <a:endParaRPr lang="en-US" baseline="-25000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0CF83E4-8CC0-4935-B23E-A2D15075B281}"/>
                </a:ext>
              </a:extLst>
            </p:cNvPr>
            <p:cNvSpPr/>
            <p:nvPr/>
          </p:nvSpPr>
          <p:spPr>
            <a:xfrm>
              <a:off x="4471182" y="4625749"/>
              <a:ext cx="72327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= 2 </a:t>
              </a:r>
              <a:r>
                <a:rPr lang="el-GR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EDF648B-D17B-420B-9668-EEDFA29C96F7}"/>
              </a:ext>
            </a:extLst>
          </p:cNvPr>
          <p:cNvSpPr/>
          <p:nvPr/>
        </p:nvSpPr>
        <p:spPr>
          <a:xfrm>
            <a:off x="38000" y="5878715"/>
            <a:ext cx="1215399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solidFill>
                  <a:srgbClr val="FF0000"/>
                </a:solidFill>
              </a:rPr>
              <a:t>Supply Current = 4 A     </a:t>
            </a:r>
            <a:r>
              <a:rPr lang="en-US" sz="2400" b="1" dirty="0" err="1">
                <a:solidFill>
                  <a:srgbClr val="FF0000"/>
                </a:solidFill>
              </a:rPr>
              <a:t>R</a:t>
            </a:r>
            <a:r>
              <a:rPr lang="en-US" sz="2400" b="1" baseline="-25000" dirty="0" err="1">
                <a:solidFill>
                  <a:srgbClr val="FF0000"/>
                </a:solidFill>
              </a:rPr>
              <a:t>Line</a:t>
            </a:r>
            <a:r>
              <a:rPr lang="en-US" sz="2400" b="1" dirty="0">
                <a:solidFill>
                  <a:srgbClr val="FF0000"/>
                </a:solidFill>
              </a:rPr>
              <a:t> = 4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    VD = 4 A x 4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= 16 V</a:t>
            </a:r>
          </a:p>
        </p:txBody>
      </p:sp>
      <p:sp>
        <p:nvSpPr>
          <p:cNvPr id="49" name="Slide Number Placeholder 1">
            <a:extLst>
              <a:ext uri="{FF2B5EF4-FFF2-40B4-BE49-F238E27FC236}">
                <a16:creationId xmlns:a16="http://schemas.microsoft.com/office/drawing/2014/main" id="{2D1A93CF-C158-4340-B926-0E78344BB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822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31520"/>
            <a:ext cx="12191998" cy="165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/>
              <a:t>Example #4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An extension power cord made of CU #12 THWN is powering a lamp 300 feet from the source. The lamp resistance is 72 </a:t>
            </a:r>
            <a:r>
              <a:rPr lang="el-GR" sz="2400" dirty="0"/>
              <a:t>Ω</a:t>
            </a:r>
            <a:r>
              <a:rPr lang="en-US" sz="2400" dirty="0"/>
              <a:t> and the source voltage is 120 V. Find the voltage drop across the lamp.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8814EF-016F-4A98-B781-BEA927D789FC}"/>
              </a:ext>
            </a:extLst>
          </p:cNvPr>
          <p:cNvGrpSpPr>
            <a:grpSpLocks noChangeAspect="1"/>
          </p:cNvGrpSpPr>
          <p:nvPr/>
        </p:nvGrpSpPr>
        <p:grpSpPr>
          <a:xfrm>
            <a:off x="1139074" y="2569918"/>
            <a:ext cx="9913849" cy="1371600"/>
            <a:chOff x="2214459" y="2863953"/>
            <a:chExt cx="6609234" cy="9144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313" y="2863953"/>
              <a:ext cx="914271" cy="914400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H="1">
              <a:off x="3286926" y="2911386"/>
              <a:ext cx="32666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286924" y="3730225"/>
              <a:ext cx="326661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2214459" y="3127602"/>
              <a:ext cx="1390454" cy="514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120 V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7105780" y="3044686"/>
              <a:ext cx="1717913" cy="428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2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n-US" sz="2000" baseline="-25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lamp</a:t>
              </a:r>
              <a:r>
                <a: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= 72 </a:t>
              </a:r>
              <a:r>
                <a:rPr lang="el-GR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53583" y="3044686"/>
              <a:ext cx="82855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3886915" y="3092293"/>
              <a:ext cx="304757" cy="228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endPara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81699" y="3004075"/>
              <a:ext cx="398553" cy="552240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6553538" y="3320805"/>
              <a:ext cx="0" cy="4094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553538" y="2911387"/>
              <a:ext cx="0" cy="4094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2AD9FE2-8A6A-47E6-AFF3-56AF6E2A11CC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F9217E68-4009-498B-A82C-D06DBDFD013F}"/>
              </a:ext>
            </a:extLst>
          </p:cNvPr>
          <p:cNvSpPr txBox="1">
            <a:spLocks/>
          </p:cNvSpPr>
          <p:nvPr/>
        </p:nvSpPr>
        <p:spPr>
          <a:xfrm>
            <a:off x="11608524" y="6492875"/>
            <a:ext cx="583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FEBD35-503A-48D7-A7E3-7CF1665B9A4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05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2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2443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Electrical Calculations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Most building electrical calculations solve for current or voltage drop.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►	Current sets conductor size.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► Excess voltage drop may require an increase in conductor size.</a:t>
            </a:r>
          </a:p>
        </p:txBody>
      </p:sp>
    </p:spTree>
    <p:extLst>
      <p:ext uri="{BB962C8B-B14F-4D97-AF65-F5344CB8AC3E}">
        <p14:creationId xmlns:p14="http://schemas.microsoft.com/office/powerpoint/2010/main" val="436398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31520"/>
            <a:ext cx="12191998" cy="1655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/>
              <a:t>Example #4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An extension power cord made of CU #12 THWN is powering a lamp 300 feet from the source. The lamp resistance is 72 </a:t>
            </a:r>
            <a:r>
              <a:rPr lang="el-GR" sz="2400" dirty="0"/>
              <a:t>Ω</a:t>
            </a:r>
            <a:r>
              <a:rPr lang="en-US" sz="2400" dirty="0"/>
              <a:t> and the source voltage is 120 V. Find the voltage drop across the lamp.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18814EF-016F-4A98-B781-BEA927D789FC}"/>
              </a:ext>
            </a:extLst>
          </p:cNvPr>
          <p:cNvGrpSpPr>
            <a:grpSpLocks noChangeAspect="1"/>
          </p:cNvGrpSpPr>
          <p:nvPr/>
        </p:nvGrpSpPr>
        <p:grpSpPr>
          <a:xfrm>
            <a:off x="1139074" y="2569918"/>
            <a:ext cx="9913849" cy="1371600"/>
            <a:chOff x="2214459" y="2863953"/>
            <a:chExt cx="6609234" cy="9144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313" y="2863953"/>
              <a:ext cx="914271" cy="914400"/>
            </a:xfrm>
            <a:prstGeom prst="rect">
              <a:avLst/>
            </a:prstGeom>
          </p:spPr>
        </p:pic>
        <p:cxnSp>
          <p:nvCxnSpPr>
            <p:cNvPr id="10" name="Straight Connector 9"/>
            <p:cNvCxnSpPr/>
            <p:nvPr/>
          </p:nvCxnSpPr>
          <p:spPr>
            <a:xfrm flipH="1">
              <a:off x="3286926" y="2911386"/>
              <a:ext cx="326661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3286924" y="3730225"/>
              <a:ext cx="326661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 Box 2"/>
            <p:cNvSpPr txBox="1">
              <a:spLocks noChangeArrowheads="1"/>
            </p:cNvSpPr>
            <p:nvPr/>
          </p:nvSpPr>
          <p:spPr bwMode="auto">
            <a:xfrm>
              <a:off x="2214459" y="3127602"/>
              <a:ext cx="1390454" cy="514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2000" b="1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120 V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Text Box 2"/>
            <p:cNvSpPr txBox="1">
              <a:spLocks noChangeArrowheads="1"/>
            </p:cNvSpPr>
            <p:nvPr/>
          </p:nvSpPr>
          <p:spPr bwMode="auto">
            <a:xfrm>
              <a:off x="7105780" y="3044686"/>
              <a:ext cx="1717913" cy="428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</a:pPr>
              <a:r>
                <a:rPr lang="en-US" sz="2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R</a:t>
              </a:r>
              <a:r>
                <a:rPr lang="en-US" sz="2000" baseline="-250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lamp</a:t>
              </a:r>
              <a:r>
                <a:rPr lang="en-US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= 72 </a:t>
              </a:r>
              <a:r>
                <a:rPr lang="el-GR" sz="20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Ω</a:t>
              </a:r>
              <a:endPara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753583" y="3044686"/>
              <a:ext cx="828558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3886915" y="3092293"/>
              <a:ext cx="304757" cy="228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b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endPara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81699" y="3004075"/>
              <a:ext cx="398553" cy="552240"/>
            </a:xfrm>
            <a:prstGeom prst="rect">
              <a:avLst/>
            </a:prstGeom>
          </p:spPr>
        </p:pic>
        <p:cxnSp>
          <p:nvCxnSpPr>
            <p:cNvPr id="19" name="Straight Connector 18"/>
            <p:cNvCxnSpPr/>
            <p:nvPr/>
          </p:nvCxnSpPr>
          <p:spPr>
            <a:xfrm>
              <a:off x="6553538" y="3320805"/>
              <a:ext cx="0" cy="4094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6553538" y="2911387"/>
              <a:ext cx="0" cy="4094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2AD9FE2-8A6A-47E6-AFF3-56AF6E2A11CC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18" name="Slide Number Placeholder 1">
            <a:extLst>
              <a:ext uri="{FF2B5EF4-FFF2-40B4-BE49-F238E27FC236}">
                <a16:creationId xmlns:a16="http://schemas.microsoft.com/office/drawing/2014/main" id="{F9217E68-4009-498B-A82C-D06DBDFD013F}"/>
              </a:ext>
            </a:extLst>
          </p:cNvPr>
          <p:cNvSpPr txBox="1">
            <a:spLocks/>
          </p:cNvSpPr>
          <p:nvPr/>
        </p:nvSpPr>
        <p:spPr>
          <a:xfrm>
            <a:off x="11608524" y="6492875"/>
            <a:ext cx="5834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0FEBD35-503A-48D7-A7E3-7CF1665B9A4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97B6D4-6608-4BB4-A8A1-EBA09D19F010}"/>
              </a:ext>
            </a:extLst>
          </p:cNvPr>
          <p:cNvSpPr txBox="1"/>
          <p:nvPr/>
        </p:nvSpPr>
        <p:spPr>
          <a:xfrm>
            <a:off x="-701" y="4550488"/>
            <a:ext cx="12192701" cy="2050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 err="1">
                <a:solidFill>
                  <a:srgbClr val="FF0000"/>
                </a:solidFill>
              </a:rPr>
              <a:t>R</a:t>
            </a:r>
            <a:r>
              <a:rPr lang="en-US" sz="2400" b="1" baseline="-25000" dirty="0" err="1">
                <a:solidFill>
                  <a:srgbClr val="FF0000"/>
                </a:solidFill>
              </a:rPr>
              <a:t>Line</a:t>
            </a:r>
            <a:r>
              <a:rPr lang="en-US" sz="2400" b="1" dirty="0">
                <a:solidFill>
                  <a:srgbClr val="FF0000"/>
                </a:solidFill>
              </a:rPr>
              <a:t> = (2 x 1.98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 x  L) / 1000 = (2 x 1.98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 x  300 ft) / 1000  = 1.188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</a:pPr>
            <a:r>
              <a:rPr lang="en-US" sz="2400" b="1" dirty="0">
                <a:solidFill>
                  <a:srgbClr val="FF0000"/>
                </a:solidFill>
              </a:rPr>
              <a:t>I = 120 V / 73.188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= 1.64 A</a:t>
            </a:r>
          </a:p>
          <a:p>
            <a:pPr>
              <a:lnSpc>
                <a:spcPct val="107000"/>
              </a:lnSpc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lnSpc>
                <a:spcPct val="107000"/>
              </a:lnSpc>
            </a:pPr>
            <a:r>
              <a:rPr lang="en-US" sz="2400" b="1" dirty="0" err="1">
                <a:solidFill>
                  <a:srgbClr val="FF0000"/>
                </a:solidFill>
              </a:rPr>
              <a:t>E</a:t>
            </a:r>
            <a:r>
              <a:rPr lang="en-US" sz="2400" b="1" baseline="-25000" dirty="0" err="1">
                <a:solidFill>
                  <a:srgbClr val="FF0000"/>
                </a:solidFill>
              </a:rPr>
              <a:t>lamp</a:t>
            </a:r>
            <a:r>
              <a:rPr lang="en-US" sz="2400" b="1" dirty="0">
                <a:solidFill>
                  <a:srgbClr val="FF0000"/>
                </a:solidFill>
              </a:rPr>
              <a:t> = 1.64 A x 72 </a:t>
            </a:r>
            <a:r>
              <a:rPr lang="el-GR" sz="2400" b="1" dirty="0">
                <a:solidFill>
                  <a:srgbClr val="FF0000"/>
                </a:solidFill>
              </a:rPr>
              <a:t>Ω</a:t>
            </a:r>
            <a:r>
              <a:rPr lang="en-US" sz="2400" b="1" dirty="0">
                <a:solidFill>
                  <a:srgbClr val="FF0000"/>
                </a:solidFill>
              </a:rPr>
              <a:t> = 118 V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3262CAA-48CD-4D70-9AFF-968B81FC9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4248" y="3855203"/>
            <a:ext cx="1251085" cy="13716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3F376DF1-8C9F-44B8-8B1C-D31B05C87D58}"/>
              </a:ext>
            </a:extLst>
          </p:cNvPr>
          <p:cNvSpPr/>
          <p:nvPr/>
        </p:nvSpPr>
        <p:spPr>
          <a:xfrm>
            <a:off x="5212400" y="2168753"/>
            <a:ext cx="1755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1.98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C089083-0E3F-46A3-9F0C-04828133902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372" y="2569592"/>
            <a:ext cx="457200" cy="149903"/>
          </a:xfrm>
          <a:prstGeom prst="rect">
            <a:avLst/>
          </a:prstGeom>
          <a:solidFill>
            <a:srgbClr val="C00000"/>
          </a:solidFill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371AA77-E10A-465A-A943-C0D9084D7D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0372" y="3786457"/>
            <a:ext cx="457200" cy="149903"/>
          </a:xfrm>
          <a:prstGeom prst="rect">
            <a:avLst/>
          </a:prstGeom>
          <a:solidFill>
            <a:srgbClr val="C00000"/>
          </a:solidFill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0A859F8C-024D-4012-8E58-BB19121FAE15}"/>
              </a:ext>
            </a:extLst>
          </p:cNvPr>
          <p:cNvSpPr/>
          <p:nvPr/>
        </p:nvSpPr>
        <p:spPr>
          <a:xfrm>
            <a:off x="5212400" y="3952938"/>
            <a:ext cx="2205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</a:t>
            </a:r>
            <a:r>
              <a:rPr lang="en-US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 1.98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764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3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AWG Conductor Sizes</a:t>
            </a:r>
          </a:p>
        </p:txBody>
      </p:sp>
      <p:pic>
        <p:nvPicPr>
          <p:cNvPr id="5" name="Picture 4">
            <a:hlinkClick r:id="rId2" action="ppaction://hlinkfile"/>
            <a:extLst>
              <a:ext uri="{FF2B5EF4-FFF2-40B4-BE49-F238E27FC236}">
                <a16:creationId xmlns:a16="http://schemas.microsoft.com/office/drawing/2014/main" id="{6F1F0289-CE04-4F20-8AE8-1C21783498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088" y="1247775"/>
            <a:ext cx="6219825" cy="43624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1C7755-5CE2-437A-BAB7-0E5808AD7070}"/>
              </a:ext>
            </a:extLst>
          </p:cNvPr>
          <p:cNvSpPr txBox="1"/>
          <p:nvPr/>
        </p:nvSpPr>
        <p:spPr>
          <a:xfrm>
            <a:off x="-2" y="5738879"/>
            <a:ext cx="12192000" cy="1015663"/>
          </a:xfrm>
          <a:prstGeom prst="rect">
            <a:avLst/>
          </a:prstGeom>
          <a:noFill/>
        </p:spPr>
        <p:txBody>
          <a:bodyPr wrap="square" lIns="182880" rIns="182880" rtlCol="0">
            <a:spAutoFit/>
          </a:bodyPr>
          <a:lstStyle/>
          <a:p>
            <a:r>
              <a:rPr lang="en-US" sz="2000" dirty="0"/>
              <a:t>THHN Wire stands for - Thermoplastic High Heat-resistant Nylon coated.</a:t>
            </a:r>
          </a:p>
          <a:p>
            <a:r>
              <a:rPr lang="en-US" sz="2000" dirty="0"/>
              <a:t>THHN is UL listed with a rated 90 degrees Celsius in dry locations or 75 degrees Celsius in wet applications with a THWN rating.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900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4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3236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Excessive Voltage Drop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Excessive voltage drop in a circuit can cause:</a:t>
            </a:r>
          </a:p>
          <a:p>
            <a:pPr>
              <a:lnSpc>
                <a:spcPct val="107000"/>
              </a:lnSpc>
            </a:pPr>
            <a:endParaRPr lang="en-US" sz="2400" dirty="0"/>
          </a:p>
          <a:p>
            <a:pPr marL="457200" indent="-457200">
              <a:lnSpc>
                <a:spcPct val="107000"/>
              </a:lnSpc>
            </a:pPr>
            <a:r>
              <a:rPr lang="en-US" sz="2400" dirty="0"/>
              <a:t>►	Lights to flicker or burn dimly</a:t>
            </a:r>
          </a:p>
          <a:p>
            <a:pPr marL="457200" indent="-457200">
              <a:lnSpc>
                <a:spcPct val="107000"/>
              </a:lnSpc>
            </a:pPr>
            <a:r>
              <a:rPr lang="en-US" sz="2400" dirty="0"/>
              <a:t>►	Heaters to heat poorly</a:t>
            </a:r>
          </a:p>
          <a:p>
            <a:pPr marL="457200" indent="-457200">
              <a:lnSpc>
                <a:spcPct val="107000"/>
              </a:lnSpc>
            </a:pPr>
            <a:r>
              <a:rPr lang="en-US" sz="2400" dirty="0"/>
              <a:t>►	Motors to run hotter than normal and burn out</a:t>
            </a:r>
          </a:p>
          <a:p>
            <a:pPr>
              <a:lnSpc>
                <a:spcPct val="107000"/>
              </a:lnSpc>
            </a:pPr>
            <a:endParaRPr lang="en-US" sz="2400" dirty="0"/>
          </a:p>
          <a:p>
            <a:pPr>
              <a:lnSpc>
                <a:spcPct val="107000"/>
              </a:lnSpc>
            </a:pPr>
            <a:r>
              <a:rPr lang="en-US" sz="2400" dirty="0"/>
              <a:t>This condition causes the load to work harder with less voltage pushing the current. </a:t>
            </a:r>
          </a:p>
        </p:txBody>
      </p:sp>
    </p:spTree>
    <p:extLst>
      <p:ext uri="{BB962C8B-B14F-4D97-AF65-F5344CB8AC3E}">
        <p14:creationId xmlns:p14="http://schemas.microsoft.com/office/powerpoint/2010/main" val="313000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5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2445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National Electrical Code (NEC)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The National Electrical Code recommends limiting the voltage drop from the breaker box to the farthest outlet for power, heating, or lighting to 3 percent of the circuit voltage.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This is done by selecting the right size of wire.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7B9B20-91CC-4F80-8ECB-A1250E1333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800" y="4625265"/>
            <a:ext cx="6502400" cy="168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773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2443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National Electrical Code (NEC)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Two Primary Electrical Design Concerns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/>
              <a:t>►	Current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Required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/>
              <a:t>►	Voltage Drop</a:t>
            </a:r>
          </a:p>
        </p:txBody>
      </p:sp>
    </p:spTree>
    <p:extLst>
      <p:ext uri="{BB962C8B-B14F-4D97-AF65-F5344CB8AC3E}">
        <p14:creationId xmlns:p14="http://schemas.microsoft.com/office/powerpoint/2010/main" val="41054693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7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E835B0D-DF00-4AFA-AA03-C93189F7E22F}"/>
              </a:ext>
            </a:extLst>
          </p:cNvPr>
          <p:cNvSpPr txBox="1"/>
          <p:nvPr/>
        </p:nvSpPr>
        <p:spPr>
          <a:xfrm>
            <a:off x="0" y="731520"/>
            <a:ext cx="12192000" cy="2048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National Electrical Code (NEC)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Two Primary Electrical Design Concerns</a:t>
            </a:r>
          </a:p>
          <a:p>
            <a:pPr>
              <a:lnSpc>
                <a:spcPct val="107000"/>
              </a:lnSpc>
            </a:pPr>
            <a:endParaRPr lang="en-US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2400" dirty="0"/>
              <a:t>►	Current</a:t>
            </a:r>
            <a:r>
              <a:rPr lang="en-US" sz="2400" dirty="0">
                <a:ea typeface="Calibri" panose="020F0502020204030204" pitchFamily="34" charset="0"/>
                <a:cs typeface="Times New Roman" panose="02020603050405020304" pitchFamily="18" charset="0"/>
              </a:rPr>
              <a:t> Required</a:t>
            </a:r>
          </a:p>
          <a:p>
            <a:pPr>
              <a:lnSpc>
                <a:spcPct val="107000"/>
              </a:lnSpc>
            </a:pPr>
            <a:r>
              <a:rPr lang="en-US" sz="2400" dirty="0"/>
              <a:t>►	Voltage Drop</a:t>
            </a:r>
          </a:p>
        </p:txBody>
      </p:sp>
    </p:spTree>
    <p:extLst>
      <p:ext uri="{BB962C8B-B14F-4D97-AF65-F5344CB8AC3E}">
        <p14:creationId xmlns:p14="http://schemas.microsoft.com/office/powerpoint/2010/main" val="108169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8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B5D712-328D-4B98-91B0-23AC43AD91FC}"/>
              </a:ext>
            </a:extLst>
          </p:cNvPr>
          <p:cNvSpPr/>
          <p:nvPr/>
        </p:nvSpPr>
        <p:spPr>
          <a:xfrm>
            <a:off x="1568450" y="5493495"/>
            <a:ext cx="914400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Total connected load for all the lights and equipment in the shop is 15 kW.</a:t>
            </a:r>
          </a:p>
          <a:p>
            <a:pPr>
              <a:lnSpc>
                <a:spcPct val="107000"/>
              </a:lnSpc>
            </a:pP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1 kW = 1,000 Watts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99BC228-41A4-4F60-BA97-8D470C2EFB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450" y="892143"/>
            <a:ext cx="9144000" cy="431709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15C9E38-120C-454D-A490-1D8319F93E2E}"/>
              </a:ext>
            </a:extLst>
          </p:cNvPr>
          <p:cNvSpPr/>
          <p:nvPr/>
        </p:nvSpPr>
        <p:spPr>
          <a:xfrm>
            <a:off x="1479550" y="465600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120/240V</a:t>
            </a:r>
          </a:p>
          <a:p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</a:t>
            </a:r>
            <a:endParaRPr lang="en-US" sz="1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007BC0B-DE14-4004-B823-36F58C41E947}"/>
              </a:ext>
            </a:extLst>
          </p:cNvPr>
          <p:cNvSpPr txBox="1"/>
          <p:nvPr/>
        </p:nvSpPr>
        <p:spPr>
          <a:xfrm>
            <a:off x="8756650" y="4165600"/>
            <a:ext cx="88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cs typeface="Times New Roman" panose="02020603050405020304" pitchFamily="18" charset="0"/>
              </a:rPr>
              <a:t>15 kW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87664C4-1165-4EF2-8A84-64EA094010D7}"/>
              </a:ext>
            </a:extLst>
          </p:cNvPr>
          <p:cNvGrpSpPr/>
          <p:nvPr/>
        </p:nvGrpSpPr>
        <p:grpSpPr>
          <a:xfrm>
            <a:off x="4933950" y="3783764"/>
            <a:ext cx="889000" cy="458036"/>
            <a:chOff x="3365500" y="3707564"/>
            <a:chExt cx="889000" cy="458036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7BDE32-AD7D-4672-B673-56566BDEB679}"/>
                </a:ext>
              </a:extLst>
            </p:cNvPr>
            <p:cNvSpPr txBox="1"/>
            <p:nvPr/>
          </p:nvSpPr>
          <p:spPr>
            <a:xfrm>
              <a:off x="3365500" y="3707564"/>
              <a:ext cx="889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en-US" sz="2000" b="1" baseline="-25000" dirty="0">
                  <a:solidFill>
                    <a:srgbClr val="C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50A2AA2D-3720-4240-8011-73BC50FCF498}"/>
                </a:ext>
              </a:extLst>
            </p:cNvPr>
            <p:cNvCxnSpPr/>
            <p:nvPr/>
          </p:nvCxnSpPr>
          <p:spPr>
            <a:xfrm>
              <a:off x="3378200" y="4165600"/>
              <a:ext cx="863600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0CA8A911-BE56-4C28-877A-71A4B68F3F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1633" y="1034904"/>
            <a:ext cx="1857634" cy="20957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032327-8344-4561-9B90-F79D58682E9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5650" y="3681194"/>
            <a:ext cx="834390" cy="8229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947FECD-CABC-4ECD-A5DD-63ED9E297CA8}"/>
              </a:ext>
            </a:extLst>
          </p:cNvPr>
          <p:cNvSpPr txBox="1"/>
          <p:nvPr/>
        </p:nvSpPr>
        <p:spPr>
          <a:xfrm>
            <a:off x="1568450" y="3913711"/>
            <a:ext cx="88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b="1" baseline="-25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0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35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608524" y="6492875"/>
            <a:ext cx="583474" cy="365125"/>
          </a:xfrm>
        </p:spPr>
        <p:txBody>
          <a:bodyPr/>
          <a:lstStyle/>
          <a:p>
            <a:fld id="{00FEBD35-503A-48D7-A7E3-7CF1665B9A42}" type="slidenum">
              <a:rPr lang="en-US" smtClean="0"/>
              <a:t>9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B6DA1-072C-4569-816A-B6D7C7DEE7E2}"/>
              </a:ext>
            </a:extLst>
          </p:cNvPr>
          <p:cNvSpPr txBox="1"/>
          <p:nvPr/>
        </p:nvSpPr>
        <p:spPr>
          <a:xfrm>
            <a:off x="0" y="0"/>
            <a:ext cx="12192000" cy="548640"/>
          </a:xfrm>
          <a:prstGeom prst="rect">
            <a:avLst/>
          </a:prstGeom>
          <a:solidFill>
            <a:srgbClr val="002060"/>
          </a:solidFill>
          <a:ln w="19050"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Voltage Drop</a:t>
            </a:r>
          </a:p>
        </p:txBody>
      </p:sp>
      <p:pic>
        <p:nvPicPr>
          <p:cNvPr id="7" name="Picture 6">
            <a:hlinkClick r:id="rId2" action="ppaction://hlinkfile"/>
            <a:extLst>
              <a:ext uri="{FF2B5EF4-FFF2-40B4-BE49-F238E27FC236}">
                <a16:creationId xmlns:a16="http://schemas.microsoft.com/office/drawing/2014/main" id="{4E524D07-D2EC-4479-8FB0-E9E4EEA6C8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4046" y="5320264"/>
            <a:ext cx="1280160" cy="12801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D0EDF9-BFB6-4627-AEEF-32989B7629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0" y="1035211"/>
            <a:ext cx="9144000" cy="4330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8279A46-2119-404F-A0E1-37A6D4EE55F6}"/>
              </a:ext>
            </a:extLst>
          </p:cNvPr>
          <p:cNvSpPr txBox="1"/>
          <p:nvPr/>
        </p:nvSpPr>
        <p:spPr>
          <a:xfrm>
            <a:off x="4175249" y="3946294"/>
            <a:ext cx="1147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#1 AWG</a:t>
            </a:r>
            <a:endParaRPr lang="en-US" sz="20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E2D33E-80BA-4E91-B826-6E10C566FFD4}"/>
              </a:ext>
            </a:extLst>
          </p:cNvPr>
          <p:cNvSpPr txBox="1"/>
          <p:nvPr/>
        </p:nvSpPr>
        <p:spPr>
          <a:xfrm>
            <a:off x="8664181" y="3946294"/>
            <a:ext cx="1147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#6 AWG</a:t>
            </a:r>
            <a:endParaRPr lang="en-US" sz="20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77C1A4-20B8-43C9-8457-5AF0298E2DD1}"/>
              </a:ext>
            </a:extLst>
          </p:cNvPr>
          <p:cNvSpPr txBox="1"/>
          <p:nvPr/>
        </p:nvSpPr>
        <p:spPr>
          <a:xfrm>
            <a:off x="3662881" y="4695815"/>
            <a:ext cx="1147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0.154</a:t>
            </a:r>
            <a:endParaRPr lang="en-US" sz="20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77A9A12-1639-4EDB-B4E0-AB201E74EFC7}"/>
              </a:ext>
            </a:extLst>
          </p:cNvPr>
          <p:cNvSpPr txBox="1"/>
          <p:nvPr/>
        </p:nvSpPr>
        <p:spPr>
          <a:xfrm>
            <a:off x="8191057" y="4695815"/>
            <a:ext cx="1147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0.491</a:t>
            </a:r>
            <a:endParaRPr lang="en-US" sz="2000" b="1" baseline="-25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B7AB24-ABC6-4A27-BF02-2B2CCAAEFCB2}"/>
              </a:ext>
            </a:extLst>
          </p:cNvPr>
          <p:cNvSpPr txBox="1"/>
          <p:nvPr/>
        </p:nvSpPr>
        <p:spPr>
          <a:xfrm>
            <a:off x="1959688" y="6016970"/>
            <a:ext cx="12023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cs typeface="Times New Roman" panose="02020603050405020304" pitchFamily="18" charset="0"/>
                <a:hlinkClick r:id="rId5" action="ppaction://hlinkfile"/>
              </a:rPr>
              <a:t>Table 8</a:t>
            </a:r>
            <a:endParaRPr lang="en-US" sz="1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5D935F-B760-476F-8290-CA1536D006FD}"/>
              </a:ext>
            </a:extLst>
          </p:cNvPr>
          <p:cNvSpPr txBox="1"/>
          <p:nvPr/>
        </p:nvSpPr>
        <p:spPr>
          <a:xfrm>
            <a:off x="1959688" y="5644452"/>
            <a:ext cx="23796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2060"/>
                </a:solidFill>
                <a:cs typeface="Times New Roman" panose="02020603050405020304" pitchFamily="18" charset="0"/>
                <a:hlinkClick r:id="rId6" action="ppaction://hlinkfile"/>
              </a:rPr>
              <a:t>Table 310.15(B)(16)</a:t>
            </a:r>
            <a:endParaRPr lang="en-US" sz="16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3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2250</TotalTime>
  <Words>938</Words>
  <Application>Microsoft Office PowerPoint</Application>
  <PresentationFormat>Widescreen</PresentationFormat>
  <Paragraphs>283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Brown</dc:creator>
  <cp:lastModifiedBy>Lori Brown</cp:lastModifiedBy>
  <cp:revision>153</cp:revision>
  <dcterms:created xsi:type="dcterms:W3CDTF">2015-05-28T21:47:26Z</dcterms:created>
  <dcterms:modified xsi:type="dcterms:W3CDTF">2019-06-10T01:24:13Z</dcterms:modified>
</cp:coreProperties>
</file>